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3"/>
  </p:notesMasterIdLst>
  <p:sldIdLst>
    <p:sldId id="256" r:id="rId2"/>
    <p:sldId id="304" r:id="rId3"/>
    <p:sldId id="303" r:id="rId4"/>
    <p:sldId id="258" r:id="rId5"/>
    <p:sldId id="296" r:id="rId6"/>
    <p:sldId id="313" r:id="rId7"/>
    <p:sldId id="314" r:id="rId8"/>
    <p:sldId id="315" r:id="rId9"/>
    <p:sldId id="311" r:id="rId10"/>
    <p:sldId id="312" r:id="rId11"/>
    <p:sldId id="316" r:id="rId12"/>
    <p:sldId id="317" r:id="rId13"/>
    <p:sldId id="318" r:id="rId14"/>
    <p:sldId id="319" r:id="rId15"/>
    <p:sldId id="320" r:id="rId16"/>
    <p:sldId id="321" r:id="rId17"/>
    <p:sldId id="309" r:id="rId18"/>
    <p:sldId id="292" r:id="rId19"/>
    <p:sldId id="306" r:id="rId20"/>
    <p:sldId id="310" r:id="rId21"/>
    <p:sldId id="293" r:id="rId22"/>
    <p:sldId id="298" r:id="rId23"/>
    <p:sldId id="294" r:id="rId24"/>
    <p:sldId id="299" r:id="rId25"/>
    <p:sldId id="300" r:id="rId26"/>
    <p:sldId id="301" r:id="rId27"/>
    <p:sldId id="302" r:id="rId28"/>
    <p:sldId id="305" r:id="rId29"/>
    <p:sldId id="297" r:id="rId30"/>
    <p:sldId id="259" r:id="rId31"/>
    <p:sldId id="260" r:id="rId32"/>
    <p:sldId id="261" r:id="rId33"/>
    <p:sldId id="262" r:id="rId34"/>
    <p:sldId id="263" r:id="rId35"/>
    <p:sldId id="264" r:id="rId36"/>
    <p:sldId id="286" r:id="rId37"/>
    <p:sldId id="282" r:id="rId38"/>
    <p:sldId id="288" r:id="rId39"/>
    <p:sldId id="287" r:id="rId40"/>
    <p:sldId id="290" r:id="rId41"/>
    <p:sldId id="291" r:id="rId42"/>
    <p:sldId id="270" r:id="rId43"/>
    <p:sldId id="289" r:id="rId44"/>
    <p:sldId id="265" r:id="rId45"/>
    <p:sldId id="281" r:id="rId46"/>
    <p:sldId id="266" r:id="rId47"/>
    <p:sldId id="267" r:id="rId48"/>
    <p:sldId id="268" r:id="rId49"/>
    <p:sldId id="269" r:id="rId50"/>
    <p:sldId id="283" r:id="rId51"/>
    <p:sldId id="285" r:id="rId52"/>
    <p:sldId id="271" r:id="rId53"/>
    <p:sldId id="272" r:id="rId54"/>
    <p:sldId id="273" r:id="rId55"/>
    <p:sldId id="274" r:id="rId56"/>
    <p:sldId id="275" r:id="rId57"/>
    <p:sldId id="276" r:id="rId58"/>
    <p:sldId id="277" r:id="rId59"/>
    <p:sldId id="278" r:id="rId60"/>
    <p:sldId id="279" r:id="rId61"/>
    <p:sldId id="280" r:id="rId62"/>
  </p:sldIdLst>
  <p:sldSz cx="12192000" cy="6858000"/>
  <p:notesSz cx="7559675" cy="10691813"/>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a:srgbClr val="FFE6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8548" autoAdjust="0"/>
    <p:restoredTop sz="80387" autoAdjust="0"/>
  </p:normalViewPr>
  <p:slideViewPr>
    <p:cSldViewPr snapToGrid="0">
      <p:cViewPr>
        <p:scale>
          <a:sx n="125" d="100"/>
          <a:sy n="125" d="100"/>
        </p:scale>
        <p:origin x="696" y="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A83B4938-5D2F-4FBB-831F-3CEC7B62F3C9}" type="datetimeFigureOut">
              <a:rPr lang="en-DE" smtClean="0"/>
              <a:t>06/06/2025</a:t>
            </a:fld>
            <a:endParaRPr lang="en-DE"/>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8ECF8C34-17CD-41C4-A2DB-37C5CCFFA151}" type="slidenum">
              <a:rPr lang="en-DE" smtClean="0"/>
              <a:t>‹#›</a:t>
            </a:fld>
            <a:endParaRPr lang="en-DE"/>
          </a:p>
        </p:txBody>
      </p:sp>
    </p:spTree>
    <p:extLst>
      <p:ext uri="{BB962C8B-B14F-4D97-AF65-F5344CB8AC3E}">
        <p14:creationId xmlns:p14="http://schemas.microsoft.com/office/powerpoint/2010/main" val="2365390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p:cNvSpPr>
            <a:spLocks noGrp="1"/>
          </p:cNvSpPr>
          <p:nvPr>
            <p:ph type="sldNum" sz="quarter" idx="5"/>
          </p:nvPr>
        </p:nvSpPr>
        <p:spPr/>
        <p:txBody>
          <a:bodyPr/>
          <a:lstStyle/>
          <a:p>
            <a:fld id="{8ECF8C34-17CD-41C4-A2DB-37C5CCFFA151}" type="slidenum">
              <a:rPr lang="en-DE" smtClean="0"/>
              <a:t>21</a:t>
            </a:fld>
            <a:endParaRPr lang="en-DE"/>
          </a:p>
        </p:txBody>
      </p:sp>
    </p:spTree>
    <p:extLst>
      <p:ext uri="{BB962C8B-B14F-4D97-AF65-F5344CB8AC3E}">
        <p14:creationId xmlns:p14="http://schemas.microsoft.com/office/powerpoint/2010/main" val="3223067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8ECF8C34-17CD-41C4-A2DB-37C5CCFFA151}" type="slidenum">
              <a:rPr lang="en-DE" smtClean="0"/>
              <a:t>23</a:t>
            </a:fld>
            <a:endParaRPr lang="en-DE"/>
          </a:p>
        </p:txBody>
      </p:sp>
    </p:spTree>
    <p:extLst>
      <p:ext uri="{BB962C8B-B14F-4D97-AF65-F5344CB8AC3E}">
        <p14:creationId xmlns:p14="http://schemas.microsoft.com/office/powerpoint/2010/main" val="2510164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1C9E6-E56E-649F-65B2-F8F26A5A5D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44ABEC-4D41-5C2E-7596-70866F28F2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0C38E3-E6C2-AE2D-9651-70D7376662DA}"/>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AB662B9D-E288-62F8-A3BF-D06898996A19}"/>
              </a:ext>
            </a:extLst>
          </p:cNvPr>
          <p:cNvSpPr>
            <a:spLocks noGrp="1"/>
          </p:cNvSpPr>
          <p:nvPr>
            <p:ph type="sldNum" sz="quarter" idx="5"/>
          </p:nvPr>
        </p:nvSpPr>
        <p:spPr/>
        <p:txBody>
          <a:bodyPr/>
          <a:lstStyle/>
          <a:p>
            <a:fld id="{8ECF8C34-17CD-41C4-A2DB-37C5CCFFA151}" type="slidenum">
              <a:rPr lang="en-DE" smtClean="0"/>
              <a:t>24</a:t>
            </a:fld>
            <a:endParaRPr lang="en-DE"/>
          </a:p>
        </p:txBody>
      </p:sp>
    </p:spTree>
    <p:extLst>
      <p:ext uri="{BB962C8B-B14F-4D97-AF65-F5344CB8AC3E}">
        <p14:creationId xmlns:p14="http://schemas.microsoft.com/office/powerpoint/2010/main" val="2870737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4A029-CBA8-E92C-2DE2-83D041AE9C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7D4027-51E2-834D-376E-6BA5846EE4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483EBE-2A72-2CE9-F852-5CC52414C617}"/>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2DA5EB88-3BF2-68DD-E792-991288D6791C}"/>
              </a:ext>
            </a:extLst>
          </p:cNvPr>
          <p:cNvSpPr>
            <a:spLocks noGrp="1"/>
          </p:cNvSpPr>
          <p:nvPr>
            <p:ph type="sldNum" sz="quarter" idx="5"/>
          </p:nvPr>
        </p:nvSpPr>
        <p:spPr/>
        <p:txBody>
          <a:bodyPr/>
          <a:lstStyle/>
          <a:p>
            <a:fld id="{8ECF8C34-17CD-41C4-A2DB-37C5CCFFA151}" type="slidenum">
              <a:rPr lang="en-DE" smtClean="0"/>
              <a:t>25</a:t>
            </a:fld>
            <a:endParaRPr lang="en-DE"/>
          </a:p>
        </p:txBody>
      </p:sp>
    </p:spTree>
    <p:extLst>
      <p:ext uri="{BB962C8B-B14F-4D97-AF65-F5344CB8AC3E}">
        <p14:creationId xmlns:p14="http://schemas.microsoft.com/office/powerpoint/2010/main" val="3075083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C1F7E-36CD-EF2A-0EBA-0749733154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AED0E2-5878-48E0-0B42-E7A258B8C0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84AE87-6031-AA36-E855-7E20387E4372}"/>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45BCC55A-92DA-F2BD-2B18-DF08DECDE6C4}"/>
              </a:ext>
            </a:extLst>
          </p:cNvPr>
          <p:cNvSpPr>
            <a:spLocks noGrp="1"/>
          </p:cNvSpPr>
          <p:nvPr>
            <p:ph type="sldNum" sz="quarter" idx="5"/>
          </p:nvPr>
        </p:nvSpPr>
        <p:spPr/>
        <p:txBody>
          <a:bodyPr/>
          <a:lstStyle/>
          <a:p>
            <a:fld id="{8ECF8C34-17CD-41C4-A2DB-37C5CCFFA151}" type="slidenum">
              <a:rPr lang="en-DE" smtClean="0"/>
              <a:t>26</a:t>
            </a:fld>
            <a:endParaRPr lang="en-DE"/>
          </a:p>
        </p:txBody>
      </p:sp>
    </p:spTree>
    <p:extLst>
      <p:ext uri="{BB962C8B-B14F-4D97-AF65-F5344CB8AC3E}">
        <p14:creationId xmlns:p14="http://schemas.microsoft.com/office/powerpoint/2010/main" val="3624782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818B8-C807-1730-8729-8023ACC54D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45564D-467C-10A6-E1B7-B41F295294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9CF04-8DCA-8E4C-6D84-7812D58E832D}"/>
              </a:ext>
            </a:extLst>
          </p:cNvPr>
          <p:cNvSpPr>
            <a:spLocks noGrp="1"/>
          </p:cNvSpPr>
          <p:nvPr>
            <p:ph type="body" idx="1"/>
          </p:nvPr>
        </p:nvSpPr>
        <p:spPr/>
        <p:txBody>
          <a:bodyPr/>
          <a:lstStyle/>
          <a:p>
            <a:pPr>
              <a:spcAft>
                <a:spcPts val="600"/>
              </a:spcAft>
            </a:pPr>
            <a:r>
              <a:rPr lang="en-GB" sz="1200" b="1" i="0" dirty="0" err="1">
                <a:solidFill>
                  <a:srgbClr val="333333"/>
                </a:solidFill>
                <a:effectLst/>
                <a:latin typeface="HelveticaNeue Regular"/>
              </a:rPr>
              <a:t>Tunable</a:t>
            </a:r>
            <a:r>
              <a:rPr lang="en-GB" sz="1200" b="1" i="0" dirty="0">
                <a:solidFill>
                  <a:srgbClr val="333333"/>
                </a:solidFill>
                <a:effectLst/>
                <a:latin typeface="HelveticaNeue Regular"/>
              </a:rPr>
              <a:t> circuits</a:t>
            </a:r>
          </a:p>
          <a:p>
            <a:pPr>
              <a:spcAft>
                <a:spcPts val="600"/>
              </a:spcAft>
            </a:pPr>
            <a:r>
              <a:rPr lang="en-GB" sz="1200" b="0" i="0" dirty="0">
                <a:solidFill>
                  <a:srgbClr val="333333"/>
                </a:solidFill>
                <a:effectLst/>
                <a:latin typeface="HelveticaNeue Regular"/>
              </a:rPr>
              <a:t>[1] C. Liu et al., "</a:t>
            </a:r>
            <a:r>
              <a:rPr lang="en-GB" sz="1200" b="1" i="0" dirty="0">
                <a:solidFill>
                  <a:srgbClr val="333333"/>
                </a:solidFill>
                <a:effectLst/>
                <a:latin typeface="HelveticaNeue Regular"/>
              </a:rPr>
              <a:t>A programmable diffractive deep neural network based on a digital-coding </a:t>
            </a:r>
            <a:r>
              <a:rPr lang="en-GB" sz="1200" b="1" i="0" dirty="0" err="1">
                <a:solidFill>
                  <a:srgbClr val="333333"/>
                </a:solidFill>
                <a:effectLst/>
                <a:latin typeface="HelveticaNeue Regular"/>
              </a:rPr>
              <a:t>metasurface</a:t>
            </a:r>
            <a:r>
              <a:rPr lang="en-GB" sz="1200" b="1" i="0" dirty="0">
                <a:solidFill>
                  <a:srgbClr val="333333"/>
                </a:solidFill>
                <a:effectLst/>
                <a:latin typeface="HelveticaNeue Regular"/>
              </a:rPr>
              <a:t> array</a:t>
            </a:r>
            <a:r>
              <a:rPr lang="en-GB" sz="1200" b="0" i="0" dirty="0">
                <a:solidFill>
                  <a:srgbClr val="333333"/>
                </a:solidFill>
                <a:effectLst/>
                <a:latin typeface="HelveticaNeue Regular"/>
              </a:rPr>
              <a:t>", </a:t>
            </a:r>
            <a:r>
              <a:rPr lang="en-GB" sz="1200" b="0" i="1" dirty="0">
                <a:solidFill>
                  <a:srgbClr val="333333"/>
                </a:solidFill>
                <a:effectLst/>
                <a:latin typeface="HelveticaNeue Regular"/>
              </a:rPr>
              <a:t>Nature Electron.</a:t>
            </a:r>
            <a:r>
              <a:rPr lang="en-GB" sz="1200" b="0" i="0" dirty="0">
                <a:solidFill>
                  <a:srgbClr val="333333"/>
                </a:solidFill>
                <a:effectLst/>
                <a:latin typeface="HelveticaNeue Regular"/>
              </a:rPr>
              <a:t>, vol. 5, no. 2, pp. 113-122, Feb. 2022.</a:t>
            </a:r>
          </a:p>
          <a:p>
            <a:pPr>
              <a:spcAft>
                <a:spcPts val="600"/>
              </a:spcAft>
            </a:pPr>
            <a:r>
              <a:rPr lang="en-GB" sz="1200" b="0" i="0" dirty="0">
                <a:solidFill>
                  <a:srgbClr val="333333"/>
                </a:solidFill>
                <a:effectLst/>
                <a:latin typeface="HelveticaNeue Regular"/>
              </a:rPr>
              <a:t>[2] J. An et al.,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efficient holographic MIMO communications in 6G</a:t>
            </a:r>
            <a:r>
              <a:rPr lang="en-GB" sz="1200" b="0" i="0" dirty="0">
                <a:solidFill>
                  <a:srgbClr val="333333"/>
                </a:solidFill>
                <a:effectLst/>
                <a:latin typeface="HelveticaNeue Regular"/>
              </a:rPr>
              <a:t>", </a:t>
            </a:r>
            <a:r>
              <a:rPr lang="en-GB" sz="1200" b="0" i="1" dirty="0">
                <a:solidFill>
                  <a:srgbClr val="333333"/>
                </a:solidFill>
                <a:effectLst/>
                <a:latin typeface="HelveticaNeue Regular"/>
              </a:rPr>
              <a:t>IEEE J. Sel. Areas Commun.</a:t>
            </a:r>
            <a:r>
              <a:rPr lang="en-GB" sz="1200" b="0" i="0" dirty="0">
                <a:solidFill>
                  <a:srgbClr val="333333"/>
                </a:solidFill>
                <a:effectLst/>
                <a:latin typeface="HelveticaNeue Regular"/>
              </a:rPr>
              <a:t>, vol. 41, no. 8, pp. 2380-2396, Aug. 2023.</a:t>
            </a:r>
          </a:p>
          <a:p>
            <a:pPr>
              <a:spcAft>
                <a:spcPts val="600"/>
              </a:spcAft>
            </a:pPr>
            <a:r>
              <a:rPr lang="en-GB" sz="1200" dirty="0">
                <a:solidFill>
                  <a:srgbClr val="333333"/>
                </a:solidFill>
                <a:latin typeface="HelveticaNeue Regular"/>
              </a:rPr>
              <a:t>[3] </a:t>
            </a:r>
            <a:r>
              <a:rPr lang="en-GB" sz="1200" b="0" i="0" dirty="0">
                <a:solidFill>
                  <a:srgbClr val="333333"/>
                </a:solidFill>
                <a:effectLst/>
                <a:latin typeface="HelveticaNeue Regular"/>
              </a:rPr>
              <a:t>J. An, M. Di Renzo, M. </a:t>
            </a:r>
            <a:r>
              <a:rPr lang="en-GB" sz="1200" b="0" i="0" dirty="0" err="1">
                <a:solidFill>
                  <a:srgbClr val="333333"/>
                </a:solidFill>
                <a:effectLst/>
                <a:latin typeface="HelveticaNeue Regular"/>
              </a:rPr>
              <a:t>Debbah</a:t>
            </a:r>
            <a:r>
              <a:rPr lang="en-GB" sz="1200" b="0" i="0" dirty="0">
                <a:solidFill>
                  <a:srgbClr val="333333"/>
                </a:solidFill>
                <a:effectLst/>
                <a:latin typeface="HelveticaNeue Regular"/>
              </a:rPr>
              <a:t>, H. Vincent Poor and C. Yuen, "</a:t>
            </a:r>
            <a:r>
              <a:rPr lang="en-GB" sz="1200" b="1" i="0" dirty="0">
                <a:solidFill>
                  <a:srgbClr val="333333"/>
                </a:solidFill>
                <a:effectLst/>
                <a:latin typeface="HelveticaNeue Regular"/>
              </a:rPr>
              <a:t>Stacked intelligent </a:t>
            </a:r>
            <a:r>
              <a:rPr lang="en-GB" sz="1200" b="1" i="0" dirty="0" err="1">
                <a:solidFill>
                  <a:srgbClr val="333333"/>
                </a:solidFill>
                <a:effectLst/>
                <a:latin typeface="HelveticaNeue Regular"/>
              </a:rPr>
              <a:t>metasurfaces</a:t>
            </a:r>
            <a:r>
              <a:rPr lang="en-GB" sz="1200" b="1" i="0" dirty="0">
                <a:solidFill>
                  <a:srgbClr val="333333"/>
                </a:solidFill>
                <a:effectLst/>
                <a:latin typeface="HelveticaNeue Regular"/>
              </a:rPr>
              <a:t> for multiuser downlink beamforming in the wave  domain</a:t>
            </a:r>
            <a:r>
              <a:rPr lang="en-GB" sz="1200" b="0" i="0" dirty="0">
                <a:solidFill>
                  <a:srgbClr val="333333"/>
                </a:solidFill>
                <a:effectLst/>
                <a:latin typeface="HelveticaNeue Regular"/>
              </a:rPr>
              <a:t>", </a:t>
            </a:r>
            <a:r>
              <a:rPr lang="en-GB" sz="1200" b="0" i="1" dirty="0">
                <a:solidFill>
                  <a:srgbClr val="333333"/>
                </a:solidFill>
                <a:effectLst/>
                <a:latin typeface="HelveticaNeue Regular"/>
              </a:rPr>
              <a:t>arXiv:2309.02687</a:t>
            </a:r>
            <a:r>
              <a:rPr lang="en-GB" sz="1200" b="0" i="0" dirty="0">
                <a:solidFill>
                  <a:srgbClr val="333333"/>
                </a:solidFill>
                <a:effectLst/>
                <a:latin typeface="HelveticaNeue Regular"/>
              </a:rPr>
              <a:t>, 2023.</a:t>
            </a:r>
            <a:endParaRPr lang="LID4096" sz="1200" dirty="0"/>
          </a:p>
          <a:p>
            <a:endParaRPr lang="LID4096" dirty="0"/>
          </a:p>
        </p:txBody>
      </p:sp>
      <p:sp>
        <p:nvSpPr>
          <p:cNvPr id="4" name="Slide Number Placeholder 3">
            <a:extLst>
              <a:ext uri="{FF2B5EF4-FFF2-40B4-BE49-F238E27FC236}">
                <a16:creationId xmlns:a16="http://schemas.microsoft.com/office/drawing/2014/main" id="{07EED264-9E92-7513-8BA0-7E39DD083FCB}"/>
              </a:ext>
            </a:extLst>
          </p:cNvPr>
          <p:cNvSpPr>
            <a:spLocks noGrp="1"/>
          </p:cNvSpPr>
          <p:nvPr>
            <p:ph type="sldNum" sz="quarter" idx="5"/>
          </p:nvPr>
        </p:nvSpPr>
        <p:spPr/>
        <p:txBody>
          <a:bodyPr/>
          <a:lstStyle/>
          <a:p>
            <a:fld id="{8ECF8C34-17CD-41C4-A2DB-37C5CCFFA151}" type="slidenum">
              <a:rPr lang="en-DE" smtClean="0"/>
              <a:t>27</a:t>
            </a:fld>
            <a:endParaRPr lang="en-DE"/>
          </a:p>
        </p:txBody>
      </p:sp>
    </p:spTree>
    <p:extLst>
      <p:ext uri="{BB962C8B-B14F-4D97-AF65-F5344CB8AC3E}">
        <p14:creationId xmlns:p14="http://schemas.microsoft.com/office/powerpoint/2010/main" val="1600359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CEADA-56C7-0D81-BDDC-04B79FA53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B9D097-F03F-D5C9-F887-4EB3387D6F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BAF348-95FE-64A2-AE8B-50CA34F86ACF}"/>
              </a:ext>
            </a:extLst>
          </p:cNvPr>
          <p:cNvSpPr>
            <a:spLocks noGrp="1"/>
          </p:cNvSpPr>
          <p:nvPr>
            <p:ph type="body" idx="1"/>
          </p:nvPr>
        </p:nvSpPr>
        <p:spPr/>
        <p:txBody>
          <a:bodyPr/>
          <a:lstStyle/>
          <a:p>
            <a:endParaRPr lang="LID4096"/>
          </a:p>
        </p:txBody>
      </p:sp>
      <p:sp>
        <p:nvSpPr>
          <p:cNvPr id="4" name="Slide Number Placeholder 3">
            <a:extLst>
              <a:ext uri="{FF2B5EF4-FFF2-40B4-BE49-F238E27FC236}">
                <a16:creationId xmlns:a16="http://schemas.microsoft.com/office/drawing/2014/main" id="{8D0EB17D-51E3-4742-1202-77586E19F941}"/>
              </a:ext>
            </a:extLst>
          </p:cNvPr>
          <p:cNvSpPr>
            <a:spLocks noGrp="1"/>
          </p:cNvSpPr>
          <p:nvPr>
            <p:ph type="sldNum" sz="quarter" idx="5"/>
          </p:nvPr>
        </p:nvSpPr>
        <p:spPr/>
        <p:txBody>
          <a:bodyPr/>
          <a:lstStyle/>
          <a:p>
            <a:fld id="{8ECF8C34-17CD-41C4-A2DB-37C5CCFFA151}" type="slidenum">
              <a:rPr lang="en-DE" smtClean="0"/>
              <a:t>28</a:t>
            </a:fld>
            <a:endParaRPr lang="en-DE"/>
          </a:p>
        </p:txBody>
      </p:sp>
    </p:spTree>
    <p:extLst>
      <p:ext uri="{BB962C8B-B14F-4D97-AF65-F5344CB8AC3E}">
        <p14:creationId xmlns:p14="http://schemas.microsoft.com/office/powerpoint/2010/main" val="616033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7DEC9693-A716-459F-9D95-DDB1631609AC}"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A0D0460B-7977-47E7-A79A-D188E3C03145}"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010E9FE8-B0A7-4DDF-9B2C-C222F344FFE3}"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D1FD9CF8-875E-439C-8289-500F982A6E2C}"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1C50-5D25-95A5-BFC2-A31C2E836425}"/>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E5479FD4-A77D-E97E-76EB-2B34C509A9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768C733-D60B-9E68-E96F-B69FB04DC078}"/>
              </a:ext>
            </a:extLst>
          </p:cNvPr>
          <p:cNvSpPr>
            <a:spLocks noGrp="1"/>
          </p:cNvSpPr>
          <p:nvPr>
            <p:ph type="dt" sz="half" idx="10"/>
          </p:nvPr>
        </p:nvSpPr>
        <p:spPr/>
        <p:txBody>
          <a:bodyPr/>
          <a:lstStyle/>
          <a:p>
            <a:endParaRPr lang="en-DE"/>
          </a:p>
        </p:txBody>
      </p:sp>
      <p:sp>
        <p:nvSpPr>
          <p:cNvPr id="5" name="Footer Placeholder 4">
            <a:extLst>
              <a:ext uri="{FF2B5EF4-FFF2-40B4-BE49-F238E27FC236}">
                <a16:creationId xmlns:a16="http://schemas.microsoft.com/office/drawing/2014/main" id="{FFBDF152-B7CB-BD79-6779-DF68364A1148}"/>
              </a:ext>
            </a:extLst>
          </p:cNvPr>
          <p:cNvSpPr>
            <a:spLocks noGrp="1"/>
          </p:cNvSpPr>
          <p:nvPr>
            <p:ph type="ftr" sz="quarter" idx="11"/>
          </p:nvPr>
        </p:nvSpPr>
        <p:spPr/>
        <p:txBody>
          <a:bodyPr/>
          <a:lstStyle/>
          <a:p>
            <a:r>
              <a:rPr lang="en-DE"/>
              <a:t>Footer</a:t>
            </a:r>
          </a:p>
        </p:txBody>
      </p:sp>
      <p:sp>
        <p:nvSpPr>
          <p:cNvPr id="6" name="Slide Number Placeholder 5">
            <a:extLst>
              <a:ext uri="{FF2B5EF4-FFF2-40B4-BE49-F238E27FC236}">
                <a16:creationId xmlns:a16="http://schemas.microsoft.com/office/drawing/2014/main" id="{242949DB-C176-AAEE-DF89-B1A94C66099C}"/>
              </a:ext>
            </a:extLst>
          </p:cNvPr>
          <p:cNvSpPr>
            <a:spLocks noGrp="1"/>
          </p:cNvSpPr>
          <p:nvPr>
            <p:ph type="sldNum" sz="quarter" idx="12"/>
          </p:nvPr>
        </p:nvSpPr>
        <p:spPr/>
        <p:txBody>
          <a:bodyPr/>
          <a:lstStyle/>
          <a:p>
            <a:fld id="{7E8774BD-3A8C-4ADC-8C0D-70DC2C0D04B2}" type="slidenum">
              <a:rPr lang="en-DE" smtClean="0"/>
              <a:t>‹#›</a:t>
            </a:fld>
            <a:endParaRPr lang="en-DE"/>
          </a:p>
        </p:txBody>
      </p:sp>
    </p:spTree>
    <p:extLst>
      <p:ext uri="{BB962C8B-B14F-4D97-AF65-F5344CB8AC3E}">
        <p14:creationId xmlns:p14="http://schemas.microsoft.com/office/powerpoint/2010/main" val="881261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C932A77E-96FA-4D0D-9FF9-7EEFED12E590}"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F6401EBA-E477-4F8E-A6D6-1BE6738D1C7A}"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41B93933-871D-43A0-B4A5-0050B42A6D23}"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3B950C39-BCC4-45E7-88CF-72025A89921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F630FCC0-3731-4148-8B1E-DEC636D6DAA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FBD880B6-ACD4-41BB-9C30-DD741E608A1D}"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CF2B61DF-8D7C-4649-9955-E68C70424B25}"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DE"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DE"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A1E0289D-9E26-4C70-8262-1058FD753657}"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Click to edit Master title style</a:t>
            </a:r>
            <a:endParaRPr lang="en-DE" sz="4400" b="0" strike="noStrike" spc="-1">
              <a:solidFill>
                <a:srgbClr val="000000"/>
              </a:solidFill>
              <a:latin typeface="Calibri"/>
            </a:endParaRPr>
          </a:p>
        </p:txBody>
      </p:sp>
      <p:sp>
        <p:nvSpPr>
          <p:cNvPr id="6"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endParaRPr lang="en-DE"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endParaRPr lang="en-DE"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endParaRPr lang="en-DE" sz="2000" b="0" strike="noStrike" spc="-1">
              <a:solidFill>
                <a:srgbClr val="000000"/>
              </a:solidFill>
              <a:latin typeface="Calibri"/>
            </a:endParaRP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endParaRPr lang="en-DE" sz="1800" b="0" strike="noStrike" spc="-1">
              <a:solidFill>
                <a:srgbClr val="000000"/>
              </a:solidFill>
              <a:latin typeface="Calibri"/>
            </a:endParaRP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endParaRPr lang="en-DE" sz="1800" b="0" strike="noStrike" spc="-1">
              <a:solidFill>
                <a:srgbClr val="000000"/>
              </a:solidFill>
              <a:latin typeface="Calibri"/>
            </a:endParaRPr>
          </a:p>
        </p:txBody>
      </p:sp>
      <p:sp>
        <p:nvSpPr>
          <p:cNvPr id="2" name="PlaceHolder 3"/>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DE" sz="1200" b="0" strike="noStrike" spc="-1">
                <a:solidFill>
                  <a:srgbClr val="8B8B8B"/>
                </a:solidFill>
                <a:latin typeface="Calibri"/>
              </a:defRPr>
            </a:lvl1pPr>
          </a:lstStyle>
          <a:p>
            <a:pPr>
              <a:lnSpc>
                <a:spcPct val="100000"/>
              </a:lnSpc>
              <a:buNone/>
            </a:pPr>
            <a:endParaRPr lang="en-US" sz="1200" b="0" strike="noStrike" spc="-1">
              <a:latin typeface="Times New Roman"/>
            </a:endParaRPr>
          </a:p>
        </p:txBody>
      </p:sp>
      <p:sp>
        <p:nvSpPr>
          <p:cNvPr id="3" name="PlaceHolder 4"/>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Footer</a:t>
            </a:r>
          </a:p>
        </p:txBody>
      </p:sp>
      <p:sp>
        <p:nvSpPr>
          <p:cNvPr id="4" name="PlaceHolder 5"/>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DE" sz="1200" b="0" strike="noStrike" spc="-1">
                <a:solidFill>
                  <a:srgbClr val="8B8B8B"/>
                </a:solidFill>
                <a:latin typeface="Calibri"/>
              </a:defRPr>
            </a:lvl1pPr>
          </a:lstStyle>
          <a:p>
            <a:pPr algn="r">
              <a:lnSpc>
                <a:spcPct val="100000"/>
              </a:lnSpc>
              <a:buNone/>
            </a:pPr>
            <a:fld id="{170A11EB-8750-4C21-89D1-1F329665C008}" type="slidenum">
              <a:rPr lang="en-DE"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50.png"/><Relationship Id="rId18" Type="http://schemas.openxmlformats.org/officeDocument/2006/relationships/image" Target="../media/image68.svg"/><Relationship Id="rId3" Type="http://schemas.openxmlformats.org/officeDocument/2006/relationships/image" Target="../media/image4.png"/><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67.png"/><Relationship Id="rId2" Type="http://schemas.openxmlformats.org/officeDocument/2006/relationships/image" Target="../media/image3.png"/><Relationship Id="rId16" Type="http://schemas.openxmlformats.org/officeDocument/2006/relationships/image" Target="../media/image66.sv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5.png"/><Relationship Id="rId10" Type="http://schemas.openxmlformats.org/officeDocument/2006/relationships/image" Target="../media/image62.png"/><Relationship Id="rId4" Type="http://schemas.openxmlformats.org/officeDocument/2006/relationships/image" Target="../media/image5.svg"/><Relationship Id="rId9" Type="http://schemas.openxmlformats.org/officeDocument/2006/relationships/image" Target="../media/image61.png"/><Relationship Id="rId14" Type="http://schemas.openxmlformats.org/officeDocument/2006/relationships/image" Target="../media/image51.svg"/></Relationships>
</file>

<file path=ppt/slides/_rels/slide1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50.png"/><Relationship Id="rId18" Type="http://schemas.openxmlformats.org/officeDocument/2006/relationships/image" Target="../media/image68.svg"/><Relationship Id="rId3" Type="http://schemas.openxmlformats.org/officeDocument/2006/relationships/image" Target="../media/image3.png"/><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67.png"/><Relationship Id="rId2" Type="http://schemas.openxmlformats.org/officeDocument/2006/relationships/image" Target="../media/image69.png"/><Relationship Id="rId16" Type="http://schemas.openxmlformats.org/officeDocument/2006/relationships/image" Target="../media/image66.sv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svg"/><Relationship Id="rId15" Type="http://schemas.openxmlformats.org/officeDocument/2006/relationships/image" Target="../media/image65.png"/><Relationship Id="rId10" Type="http://schemas.openxmlformats.org/officeDocument/2006/relationships/image" Target="../media/image62.png"/><Relationship Id="rId4" Type="http://schemas.openxmlformats.org/officeDocument/2006/relationships/image" Target="../media/image4.png"/><Relationship Id="rId9" Type="http://schemas.openxmlformats.org/officeDocument/2006/relationships/image" Target="../media/image71.png"/><Relationship Id="rId14" Type="http://schemas.openxmlformats.org/officeDocument/2006/relationships/image" Target="../media/image51.sv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hyperlink" Target="https://doi.org/10.1002/9781119434610.ch9"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9.png"/><Relationship Id="rId3" Type="http://schemas.openxmlformats.org/officeDocument/2006/relationships/image" Target="../media/image75.sv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80.png"/><Relationship Id="rId5" Type="http://schemas.openxmlformats.org/officeDocument/2006/relationships/image" Target="../media/image4.png"/><Relationship Id="rId10" Type="http://schemas.openxmlformats.org/officeDocument/2006/relationships/image" Target="../media/image79.png"/><Relationship Id="rId4" Type="http://schemas.openxmlformats.org/officeDocument/2006/relationships/image" Target="../media/image3.png"/><Relationship Id="rId9" Type="http://schemas.openxmlformats.org/officeDocument/2006/relationships/image" Target="../media/image78.png"/></Relationships>
</file>

<file path=ppt/slides/_rels/slide14.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9.png"/><Relationship Id="rId3" Type="http://schemas.openxmlformats.org/officeDocument/2006/relationships/image" Target="../media/image75.sv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86.png"/><Relationship Id="rId5" Type="http://schemas.openxmlformats.org/officeDocument/2006/relationships/image" Target="../media/image4.png"/><Relationship Id="rId15" Type="http://schemas.openxmlformats.org/officeDocument/2006/relationships/image" Target="../media/image89.png"/><Relationship Id="rId10" Type="http://schemas.openxmlformats.org/officeDocument/2006/relationships/image" Target="../media/image85.png"/><Relationship Id="rId4" Type="http://schemas.openxmlformats.org/officeDocument/2006/relationships/image" Target="../media/image3.png"/><Relationship Id="rId9" Type="http://schemas.openxmlformats.org/officeDocument/2006/relationships/image" Target="../media/image84.png"/><Relationship Id="rId14" Type="http://schemas.openxmlformats.org/officeDocument/2006/relationships/image" Target="../media/image88.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svg"/><Relationship Id="rId7" Type="http://schemas.openxmlformats.org/officeDocument/2006/relationships/image" Target="../media/image9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1.svg"/><Relationship Id="rId5" Type="http://schemas.openxmlformats.org/officeDocument/2006/relationships/image" Target="../media/image90.png"/><Relationship Id="rId10" Type="http://schemas.openxmlformats.org/officeDocument/2006/relationships/image" Target="../media/image94.png"/><Relationship Id="rId4" Type="http://schemas.openxmlformats.org/officeDocument/2006/relationships/image" Target="../media/image9.png"/><Relationship Id="rId9" Type="http://schemas.openxmlformats.org/officeDocument/2006/relationships/image" Target="../media/image93.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hyperlink" Target="https://doi.org/10.1109/VTC2021-Spring51267.2021.9448932"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450.png"/><Relationship Id="rId18" Type="http://schemas.openxmlformats.org/officeDocument/2006/relationships/image" Target="../media/image500.png"/><Relationship Id="rId3" Type="http://schemas.openxmlformats.org/officeDocument/2006/relationships/image" Target="../media/image3.png"/><Relationship Id="rId21" Type="http://schemas.openxmlformats.org/officeDocument/2006/relationships/image" Target="../media/image520.png"/><Relationship Id="rId7" Type="http://schemas.openxmlformats.org/officeDocument/2006/relationships/image" Target="../media/image303.png"/><Relationship Id="rId12" Type="http://schemas.openxmlformats.org/officeDocument/2006/relationships/image" Target="../media/image350.png"/><Relationship Id="rId17" Type="http://schemas.openxmlformats.org/officeDocument/2006/relationships/image" Target="../media/image490.png"/><Relationship Id="rId2" Type="http://schemas.openxmlformats.org/officeDocument/2006/relationships/image" Target="../media/image9.png"/><Relationship Id="rId16" Type="http://schemas.openxmlformats.org/officeDocument/2006/relationships/image" Target="../media/image480.png"/><Relationship Id="rId20"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0.png"/><Relationship Id="rId5" Type="http://schemas.openxmlformats.org/officeDocument/2006/relationships/image" Target="../media/image5.svg"/><Relationship Id="rId15" Type="http://schemas.openxmlformats.org/officeDocument/2006/relationships/image" Target="../media/image470.png"/><Relationship Id="rId10" Type="http://schemas.openxmlformats.org/officeDocument/2006/relationships/image" Target="../media/image330.png"/><Relationship Id="rId19" Type="http://schemas.openxmlformats.org/officeDocument/2006/relationships/image" Target="../media/image51.png"/><Relationship Id="rId4" Type="http://schemas.openxmlformats.org/officeDocument/2006/relationships/image" Target="../media/image4.png"/><Relationship Id="rId9" Type="http://schemas.openxmlformats.org/officeDocument/2006/relationships/image" Target="../media/image320.png"/><Relationship Id="rId14" Type="http://schemas.openxmlformats.org/officeDocument/2006/relationships/image" Target="../media/image46.png"/><Relationship Id="rId22" Type="http://schemas.openxmlformats.org/officeDocument/2006/relationships/image" Target="../media/image530.png"/></Relationships>
</file>

<file path=ppt/slides/_rels/slide18.xml.rels><?xml version="1.0" encoding="UTF-8" standalone="yes"?>
<Relationships xmlns="http://schemas.openxmlformats.org/package/2006/relationships"><Relationship Id="rId8" Type="http://schemas.openxmlformats.org/officeDocument/2006/relationships/image" Target="../media/image570.png"/><Relationship Id="rId13" Type="http://schemas.openxmlformats.org/officeDocument/2006/relationships/image" Target="../media/image620.png"/><Relationship Id="rId18" Type="http://schemas.openxmlformats.org/officeDocument/2006/relationships/image" Target="../media/image670.png"/><Relationship Id="rId26" Type="http://schemas.openxmlformats.org/officeDocument/2006/relationships/image" Target="../media/image75.png"/><Relationship Id="rId3" Type="http://schemas.openxmlformats.org/officeDocument/2006/relationships/image" Target="../media/image4.png"/><Relationship Id="rId21" Type="http://schemas.openxmlformats.org/officeDocument/2006/relationships/image" Target="../media/image700.png"/><Relationship Id="rId7" Type="http://schemas.openxmlformats.org/officeDocument/2006/relationships/image" Target="../media/image560.png"/><Relationship Id="rId12" Type="http://schemas.openxmlformats.org/officeDocument/2006/relationships/image" Target="../media/image610.png"/><Relationship Id="rId17" Type="http://schemas.openxmlformats.org/officeDocument/2006/relationships/image" Target="../media/image660.png"/><Relationship Id="rId25" Type="http://schemas.openxmlformats.org/officeDocument/2006/relationships/image" Target="../media/image740.png"/><Relationship Id="rId2" Type="http://schemas.openxmlformats.org/officeDocument/2006/relationships/image" Target="../media/image3.png"/><Relationship Id="rId16" Type="http://schemas.openxmlformats.org/officeDocument/2006/relationships/image" Target="../media/image650.png"/><Relationship Id="rId20" Type="http://schemas.openxmlformats.org/officeDocument/2006/relationships/image" Target="../media/image690.png"/><Relationship Id="rId1" Type="http://schemas.openxmlformats.org/officeDocument/2006/relationships/slideLayout" Target="../slideLayouts/slideLayout2.xml"/><Relationship Id="rId6" Type="http://schemas.openxmlformats.org/officeDocument/2006/relationships/image" Target="../media/image550.png"/><Relationship Id="rId11" Type="http://schemas.openxmlformats.org/officeDocument/2006/relationships/image" Target="../media/image600.png"/><Relationship Id="rId24" Type="http://schemas.openxmlformats.org/officeDocument/2006/relationships/image" Target="../media/image730.png"/><Relationship Id="rId5" Type="http://schemas.openxmlformats.org/officeDocument/2006/relationships/image" Target="../media/image540.png"/><Relationship Id="rId15" Type="http://schemas.openxmlformats.org/officeDocument/2006/relationships/image" Target="../media/image640.png"/><Relationship Id="rId23" Type="http://schemas.openxmlformats.org/officeDocument/2006/relationships/image" Target="../media/image720.png"/><Relationship Id="rId28" Type="http://schemas.openxmlformats.org/officeDocument/2006/relationships/image" Target="../media/image770.png"/><Relationship Id="rId10" Type="http://schemas.openxmlformats.org/officeDocument/2006/relationships/image" Target="../media/image590.png"/><Relationship Id="rId19" Type="http://schemas.openxmlformats.org/officeDocument/2006/relationships/image" Target="../media/image68.png"/><Relationship Id="rId4" Type="http://schemas.openxmlformats.org/officeDocument/2006/relationships/image" Target="../media/image5.svg"/><Relationship Id="rId9" Type="http://schemas.openxmlformats.org/officeDocument/2006/relationships/image" Target="../media/image580.png"/><Relationship Id="rId14" Type="http://schemas.openxmlformats.org/officeDocument/2006/relationships/image" Target="../media/image630.png"/><Relationship Id="rId22" Type="http://schemas.openxmlformats.org/officeDocument/2006/relationships/image" Target="../media/image710.png"/><Relationship Id="rId27" Type="http://schemas.openxmlformats.org/officeDocument/2006/relationships/image" Target="../media/image760.png"/></Relationships>
</file>

<file path=ppt/slides/_rels/slide19.xml.rels><?xml version="1.0" encoding="UTF-8" standalone="yes"?>
<Relationships xmlns="http://schemas.openxmlformats.org/package/2006/relationships"><Relationship Id="rId8" Type="http://schemas.openxmlformats.org/officeDocument/2006/relationships/image" Target="../media/image810.png"/><Relationship Id="rId13" Type="http://schemas.openxmlformats.org/officeDocument/2006/relationships/image" Target="../media/image860.png"/><Relationship Id="rId18" Type="http://schemas.openxmlformats.org/officeDocument/2006/relationships/image" Target="../media/image720.png"/><Relationship Id="rId3" Type="http://schemas.openxmlformats.org/officeDocument/2006/relationships/image" Target="../media/image4.png"/><Relationship Id="rId21" Type="http://schemas.openxmlformats.org/officeDocument/2006/relationships/image" Target="../media/image75.png"/><Relationship Id="rId7" Type="http://schemas.openxmlformats.org/officeDocument/2006/relationships/image" Target="../media/image800.png"/><Relationship Id="rId12" Type="http://schemas.openxmlformats.org/officeDocument/2006/relationships/image" Target="../media/image850.png"/><Relationship Id="rId17" Type="http://schemas.openxmlformats.org/officeDocument/2006/relationships/image" Target="../media/image710.png"/><Relationship Id="rId25" Type="http://schemas.openxmlformats.org/officeDocument/2006/relationships/image" Target="../media/image91.png"/><Relationship Id="rId2" Type="http://schemas.openxmlformats.org/officeDocument/2006/relationships/image" Target="../media/image3.png"/><Relationship Id="rId16" Type="http://schemas.openxmlformats.org/officeDocument/2006/relationships/image" Target="../media/image700.png"/><Relationship Id="rId20"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image" Target="../media/image840.png"/><Relationship Id="rId24" Type="http://schemas.openxmlformats.org/officeDocument/2006/relationships/image" Target="../media/image900.png"/><Relationship Id="rId5" Type="http://schemas.openxmlformats.org/officeDocument/2006/relationships/image" Target="../media/image780.png"/><Relationship Id="rId15" Type="http://schemas.openxmlformats.org/officeDocument/2006/relationships/image" Target="../media/image690.png"/><Relationship Id="rId23" Type="http://schemas.openxmlformats.org/officeDocument/2006/relationships/image" Target="../media/image890.png"/><Relationship Id="rId10" Type="http://schemas.openxmlformats.org/officeDocument/2006/relationships/image" Target="../media/image830.png"/><Relationship Id="rId19" Type="http://schemas.openxmlformats.org/officeDocument/2006/relationships/image" Target="../media/image730.png"/><Relationship Id="rId4" Type="http://schemas.openxmlformats.org/officeDocument/2006/relationships/image" Target="../media/image5.svg"/><Relationship Id="rId9" Type="http://schemas.openxmlformats.org/officeDocument/2006/relationships/image" Target="../media/image820.png"/><Relationship Id="rId14" Type="http://schemas.openxmlformats.org/officeDocument/2006/relationships/image" Target="../media/image870.png"/><Relationship Id="rId22" Type="http://schemas.openxmlformats.org/officeDocument/2006/relationships/image" Target="../media/image88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690.png"/><Relationship Id="rId18" Type="http://schemas.openxmlformats.org/officeDocument/2006/relationships/image" Target="../media/image740.png"/><Relationship Id="rId3" Type="http://schemas.openxmlformats.org/officeDocument/2006/relationships/image" Target="../media/image75.svg"/><Relationship Id="rId21" Type="http://schemas.openxmlformats.org/officeDocument/2006/relationships/image" Target="../media/image100.png"/><Relationship Id="rId7" Type="http://schemas.openxmlformats.org/officeDocument/2006/relationships/image" Target="../media/image940.png"/><Relationship Id="rId12" Type="http://schemas.openxmlformats.org/officeDocument/2006/relationships/image" Target="../media/image99.png"/><Relationship Id="rId17" Type="http://schemas.openxmlformats.org/officeDocument/2006/relationships/image" Target="../media/image730.png"/><Relationship Id="rId25" Type="http://schemas.openxmlformats.org/officeDocument/2006/relationships/image" Target="../media/image104.png"/><Relationship Id="rId2" Type="http://schemas.openxmlformats.org/officeDocument/2006/relationships/image" Target="../media/image74.png"/><Relationship Id="rId16" Type="http://schemas.openxmlformats.org/officeDocument/2006/relationships/image" Target="../media/image720.png"/><Relationship Id="rId20" Type="http://schemas.openxmlformats.org/officeDocument/2006/relationships/image" Target="../media/image880.png"/><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98.png"/><Relationship Id="rId24" Type="http://schemas.openxmlformats.org/officeDocument/2006/relationships/image" Target="../media/image103.png"/><Relationship Id="rId5" Type="http://schemas.openxmlformats.org/officeDocument/2006/relationships/image" Target="../media/image4.png"/><Relationship Id="rId15" Type="http://schemas.openxmlformats.org/officeDocument/2006/relationships/image" Target="../media/image710.png"/><Relationship Id="rId23" Type="http://schemas.openxmlformats.org/officeDocument/2006/relationships/image" Target="../media/image102.png"/><Relationship Id="rId10" Type="http://schemas.openxmlformats.org/officeDocument/2006/relationships/image" Target="../media/image97.png"/><Relationship Id="rId19" Type="http://schemas.openxmlformats.org/officeDocument/2006/relationships/image" Target="../media/image75.png"/><Relationship Id="rId4" Type="http://schemas.openxmlformats.org/officeDocument/2006/relationships/image" Target="../media/image3.png"/><Relationship Id="rId9" Type="http://schemas.openxmlformats.org/officeDocument/2006/relationships/image" Target="../media/image96.png"/><Relationship Id="rId14" Type="http://schemas.openxmlformats.org/officeDocument/2006/relationships/image" Target="../media/image700.png"/><Relationship Id="rId22" Type="http://schemas.openxmlformats.org/officeDocument/2006/relationships/image" Target="../media/image101.png"/></Relationships>
</file>

<file path=ppt/slides/_rels/slide21.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7.png"/><Relationship Id="rId18" Type="http://schemas.openxmlformats.org/officeDocument/2006/relationships/image" Target="../media/image132.png"/><Relationship Id="rId3" Type="http://schemas.openxmlformats.org/officeDocument/2006/relationships/image" Target="../media/image3.png"/><Relationship Id="rId21" Type="http://schemas.openxmlformats.org/officeDocument/2006/relationships/image" Target="../media/image135.pn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131.png"/><Relationship Id="rId2" Type="http://schemas.openxmlformats.org/officeDocument/2006/relationships/notesSlide" Target="../notesSlides/notesSlide1.xml"/><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5.svg"/><Relationship Id="rId15" Type="http://schemas.openxmlformats.org/officeDocument/2006/relationships/image" Target="../media/image129.png"/><Relationship Id="rId10" Type="http://schemas.openxmlformats.org/officeDocument/2006/relationships/image" Target="../media/image124.png"/><Relationship Id="rId19" Type="http://schemas.openxmlformats.org/officeDocument/2006/relationships/image" Target="../media/image133.png"/><Relationship Id="rId4" Type="http://schemas.openxmlformats.org/officeDocument/2006/relationships/image" Target="../media/image4.png"/><Relationship Id="rId9" Type="http://schemas.openxmlformats.org/officeDocument/2006/relationships/image" Target="../media/image117.svg"/><Relationship Id="rId14" Type="http://schemas.openxmlformats.org/officeDocument/2006/relationships/image" Target="../media/image128.png"/><Relationship Id="rId22" Type="http://schemas.openxmlformats.org/officeDocument/2006/relationships/image" Target="../media/image136.png"/></Relationships>
</file>

<file path=ppt/slides/_rels/slide22.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43.png"/><Relationship Id="rId18" Type="http://schemas.openxmlformats.org/officeDocument/2006/relationships/image" Target="../media/image148.png"/><Relationship Id="rId3" Type="http://schemas.openxmlformats.org/officeDocument/2006/relationships/image" Target="../media/image3.png"/><Relationship Id="rId7" Type="http://schemas.openxmlformats.org/officeDocument/2006/relationships/image" Target="../media/image139.png"/><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image" Target="../media/image137.png"/><Relationship Id="rId16" Type="http://schemas.openxmlformats.org/officeDocument/2006/relationships/image" Target="../media/image146.png"/><Relationship Id="rId20"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image" Target="../media/image141.png"/><Relationship Id="rId5" Type="http://schemas.openxmlformats.org/officeDocument/2006/relationships/image" Target="../media/image5.svg"/><Relationship Id="rId15" Type="http://schemas.openxmlformats.org/officeDocument/2006/relationships/image" Target="../media/image145.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4.png"/><Relationship Id="rId9" Type="http://schemas.openxmlformats.org/officeDocument/2006/relationships/image" Target="../media/image117.svg"/><Relationship Id="rId14" Type="http://schemas.openxmlformats.org/officeDocument/2006/relationships/image" Target="../media/image144.png"/></Relationships>
</file>

<file path=ppt/slides/_rels/slide2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49.png"/><Relationship Id="rId3" Type="http://schemas.openxmlformats.org/officeDocument/2006/relationships/image" Target="../media/image3.png"/><Relationship Id="rId7" Type="http://schemas.openxmlformats.org/officeDocument/2006/relationships/image" Target="../media/image152.png"/><Relationship Id="rId12" Type="http://schemas.openxmlformats.org/officeDocument/2006/relationships/image" Target="../media/image117.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16.png"/><Relationship Id="rId5" Type="http://schemas.openxmlformats.org/officeDocument/2006/relationships/image" Target="../media/image5.svg"/><Relationship Id="rId10" Type="http://schemas.openxmlformats.org/officeDocument/2006/relationships/image" Target="../media/image155.png"/><Relationship Id="rId4" Type="http://schemas.openxmlformats.org/officeDocument/2006/relationships/image" Target="../media/image4.png"/><Relationship Id="rId9" Type="http://schemas.openxmlformats.org/officeDocument/2006/relationships/image" Target="../media/image154.png"/><Relationship Id="rId14" Type="http://schemas.openxmlformats.org/officeDocument/2006/relationships/image" Target="../media/image156.png"/></Relationships>
</file>

<file path=ppt/slides/_rels/slide24.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35.png"/><Relationship Id="rId18" Type="http://schemas.openxmlformats.org/officeDocument/2006/relationships/image" Target="../media/image164.png"/><Relationship Id="rId3" Type="http://schemas.openxmlformats.org/officeDocument/2006/relationships/image" Target="../media/image3.png"/><Relationship Id="rId21" Type="http://schemas.openxmlformats.org/officeDocument/2006/relationships/image" Target="../media/image167.png"/><Relationship Id="rId7" Type="http://schemas.openxmlformats.org/officeDocument/2006/relationships/image" Target="../media/image158.png"/><Relationship Id="rId12" Type="http://schemas.openxmlformats.org/officeDocument/2006/relationships/image" Target="../media/image134.png"/><Relationship Id="rId17" Type="http://schemas.openxmlformats.org/officeDocument/2006/relationships/image" Target="../media/image163.png"/><Relationship Id="rId2" Type="http://schemas.openxmlformats.org/officeDocument/2006/relationships/notesSlide" Target="../notesSlides/notesSlide3.xml"/><Relationship Id="rId16" Type="http://schemas.openxmlformats.org/officeDocument/2006/relationships/image" Target="../media/image162.png"/><Relationship Id="rId20"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33.png"/><Relationship Id="rId24" Type="http://schemas.openxmlformats.org/officeDocument/2006/relationships/image" Target="../media/image170.png"/><Relationship Id="rId5" Type="http://schemas.openxmlformats.org/officeDocument/2006/relationships/image" Target="../media/image5.svg"/><Relationship Id="rId15" Type="http://schemas.openxmlformats.org/officeDocument/2006/relationships/image" Target="../media/image161.png"/><Relationship Id="rId23" Type="http://schemas.openxmlformats.org/officeDocument/2006/relationships/image" Target="../media/image169.png"/><Relationship Id="rId10" Type="http://schemas.openxmlformats.org/officeDocument/2006/relationships/image" Target="../media/image117.svg"/><Relationship Id="rId19" Type="http://schemas.openxmlformats.org/officeDocument/2006/relationships/image" Target="../media/image165.png"/><Relationship Id="rId4" Type="http://schemas.openxmlformats.org/officeDocument/2006/relationships/image" Target="../media/image4.png"/><Relationship Id="rId9" Type="http://schemas.openxmlformats.org/officeDocument/2006/relationships/image" Target="../media/image116.png"/><Relationship Id="rId14" Type="http://schemas.openxmlformats.org/officeDocument/2006/relationships/image" Target="../media/image160.png"/><Relationship Id="rId22" Type="http://schemas.openxmlformats.org/officeDocument/2006/relationships/image" Target="../media/image168.png"/></Relationships>
</file>

<file path=ppt/slides/_rels/slide25.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hyperlink" Target="https://doi.org/10.1145/3641512.3686393" TargetMode="External"/><Relationship Id="rId18" Type="http://schemas.openxmlformats.org/officeDocument/2006/relationships/image" Target="../media/image180.png"/><Relationship Id="rId3" Type="http://schemas.openxmlformats.org/officeDocument/2006/relationships/image" Target="../media/image3.png"/><Relationship Id="rId7" Type="http://schemas.openxmlformats.org/officeDocument/2006/relationships/image" Target="../media/image172.png"/><Relationship Id="rId12" Type="http://schemas.openxmlformats.org/officeDocument/2006/relationships/image" Target="../media/image175.png"/><Relationship Id="rId17" Type="http://schemas.openxmlformats.org/officeDocument/2006/relationships/image" Target="../media/image119.png"/><Relationship Id="rId2" Type="http://schemas.openxmlformats.org/officeDocument/2006/relationships/notesSlide" Target="../notesSlides/notesSlide4.xml"/><Relationship Id="rId16"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71.png"/><Relationship Id="rId11" Type="http://schemas.openxmlformats.org/officeDocument/2006/relationships/image" Target="../media/image174.png"/><Relationship Id="rId5" Type="http://schemas.openxmlformats.org/officeDocument/2006/relationships/image" Target="../media/image5.svg"/><Relationship Id="rId15" Type="http://schemas.openxmlformats.org/officeDocument/2006/relationships/image" Target="../media/image177.png"/><Relationship Id="rId10" Type="http://schemas.openxmlformats.org/officeDocument/2006/relationships/image" Target="../media/image117.svg"/><Relationship Id="rId19" Type="http://schemas.openxmlformats.org/officeDocument/2006/relationships/image" Target="../media/image181.png"/><Relationship Id="rId4" Type="http://schemas.openxmlformats.org/officeDocument/2006/relationships/image" Target="../media/image4.png"/><Relationship Id="rId9" Type="http://schemas.openxmlformats.org/officeDocument/2006/relationships/image" Target="../media/image116.png"/><Relationship Id="rId14" Type="http://schemas.openxmlformats.org/officeDocument/2006/relationships/image" Target="../media/image176.png"/></Relationships>
</file>

<file path=ppt/slides/_rels/slide26.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85.png"/><Relationship Id="rId18" Type="http://schemas.openxmlformats.org/officeDocument/2006/relationships/image" Target="../media/image188.png"/><Relationship Id="rId3" Type="http://schemas.openxmlformats.org/officeDocument/2006/relationships/image" Target="../media/image3.png"/><Relationship Id="rId7" Type="http://schemas.openxmlformats.org/officeDocument/2006/relationships/image" Target="../media/image172.png"/><Relationship Id="rId12" Type="http://schemas.openxmlformats.org/officeDocument/2006/relationships/image" Target="../media/image184.png"/><Relationship Id="rId17" Type="http://schemas.openxmlformats.org/officeDocument/2006/relationships/image" Target="../media/image187.png"/><Relationship Id="rId2" Type="http://schemas.openxmlformats.org/officeDocument/2006/relationships/notesSlide" Target="../notesSlides/notesSlide5.xml"/><Relationship Id="rId16"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83.png"/><Relationship Id="rId5" Type="http://schemas.openxmlformats.org/officeDocument/2006/relationships/image" Target="../media/image5.svg"/><Relationship Id="rId15" Type="http://schemas.openxmlformats.org/officeDocument/2006/relationships/image" Target="../media/image186.png"/><Relationship Id="rId10" Type="http://schemas.openxmlformats.org/officeDocument/2006/relationships/image" Target="../media/image182.png"/><Relationship Id="rId19" Type="http://schemas.openxmlformats.org/officeDocument/2006/relationships/image" Target="../media/image189.png"/><Relationship Id="rId4" Type="http://schemas.openxmlformats.org/officeDocument/2006/relationships/image" Target="../media/image4.png"/><Relationship Id="rId9" Type="http://schemas.openxmlformats.org/officeDocument/2006/relationships/image" Target="../media/image117.svg"/><Relationship Id="rId14" Type="http://schemas.openxmlformats.org/officeDocument/2006/relationships/image" Target="../media/image178.png"/></Relationships>
</file>

<file path=ppt/slides/_rels/slide27.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33.png"/><Relationship Id="rId18" Type="http://schemas.openxmlformats.org/officeDocument/2006/relationships/image" Target="../media/image195.png"/><Relationship Id="rId3" Type="http://schemas.openxmlformats.org/officeDocument/2006/relationships/image" Target="../media/image3.png"/><Relationship Id="rId7" Type="http://schemas.openxmlformats.org/officeDocument/2006/relationships/image" Target="../media/image191.png"/><Relationship Id="rId12" Type="http://schemas.openxmlformats.org/officeDocument/2006/relationships/image" Target="../media/image186.png"/><Relationship Id="rId17" Type="http://schemas.openxmlformats.org/officeDocument/2006/relationships/image" Target="../media/image194.png"/><Relationship Id="rId2" Type="http://schemas.openxmlformats.org/officeDocument/2006/relationships/notesSlide" Target="../notesSlides/notesSlide6.xml"/><Relationship Id="rId16"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78.png"/><Relationship Id="rId5" Type="http://schemas.openxmlformats.org/officeDocument/2006/relationships/image" Target="../media/image5.svg"/><Relationship Id="rId15" Type="http://schemas.openxmlformats.org/officeDocument/2006/relationships/image" Target="../media/image188.png"/><Relationship Id="rId10" Type="http://schemas.openxmlformats.org/officeDocument/2006/relationships/image" Target="../media/image192.png"/><Relationship Id="rId19" Type="http://schemas.openxmlformats.org/officeDocument/2006/relationships/image" Target="../media/image196.png"/><Relationship Id="rId4" Type="http://schemas.openxmlformats.org/officeDocument/2006/relationships/image" Target="../media/image4.png"/><Relationship Id="rId9" Type="http://schemas.openxmlformats.org/officeDocument/2006/relationships/image" Target="../media/image117.svg"/><Relationship Id="rId14" Type="http://schemas.openxmlformats.org/officeDocument/2006/relationships/image" Target="../media/image187.png"/></Relationships>
</file>

<file path=ppt/slides/_rels/slide28.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49.png"/><Relationship Id="rId3" Type="http://schemas.openxmlformats.org/officeDocument/2006/relationships/image" Target="../media/image3.png"/><Relationship Id="rId7" Type="http://schemas.openxmlformats.org/officeDocument/2006/relationships/image" Target="../media/image152.png"/><Relationship Id="rId12" Type="http://schemas.openxmlformats.org/officeDocument/2006/relationships/image" Target="../media/image117.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16.png"/><Relationship Id="rId5" Type="http://schemas.openxmlformats.org/officeDocument/2006/relationships/image" Target="../media/image5.svg"/><Relationship Id="rId10" Type="http://schemas.openxmlformats.org/officeDocument/2006/relationships/image" Target="../media/image155.png"/><Relationship Id="rId4" Type="http://schemas.openxmlformats.org/officeDocument/2006/relationships/image" Target="../media/image4.png"/><Relationship Id="rId9" Type="http://schemas.openxmlformats.org/officeDocument/2006/relationships/image" Target="../media/image154.png"/><Relationship Id="rId14" Type="http://schemas.openxmlformats.org/officeDocument/2006/relationships/image" Target="../media/image156.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206.png"/><Relationship Id="rId3" Type="http://schemas.openxmlformats.org/officeDocument/2006/relationships/hyperlink" Target="https://doi.org/10.48550/arXiv.2112.05989" TargetMode="External"/><Relationship Id="rId7" Type="http://schemas.openxmlformats.org/officeDocument/2006/relationships/image" Target="../media/image200.png"/><Relationship Id="rId12" Type="http://schemas.openxmlformats.org/officeDocument/2006/relationships/image" Target="../media/image205.png"/><Relationship Id="rId2" Type="http://schemas.openxmlformats.org/officeDocument/2006/relationships/hyperlink" Target="http://arxiv.org/abs/1806.06243" TargetMode="External"/><Relationship Id="rId1" Type="http://schemas.openxmlformats.org/officeDocument/2006/relationships/slideLayout" Target="../slideLayouts/slideLayout2.xml"/><Relationship Id="rId6" Type="http://schemas.openxmlformats.org/officeDocument/2006/relationships/image" Target="../media/image199.png"/><Relationship Id="rId11" Type="http://schemas.openxmlformats.org/officeDocument/2006/relationships/image" Target="../media/image204.png"/><Relationship Id="rId5" Type="http://schemas.openxmlformats.org/officeDocument/2006/relationships/image" Target="../media/image123.png"/><Relationship Id="rId10" Type="http://schemas.openxmlformats.org/officeDocument/2006/relationships/image" Target="../media/image203.png"/><Relationship Id="rId4" Type="http://schemas.openxmlformats.org/officeDocument/2006/relationships/image" Target="../media/image122.png"/><Relationship Id="rId9" Type="http://schemas.openxmlformats.org/officeDocument/2006/relationships/image" Target="../media/image197.png"/></Relationships>
</file>

<file path=ppt/slides/_rels/slide31.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122.png"/><Relationship Id="rId7" Type="http://schemas.openxmlformats.org/officeDocument/2006/relationships/image" Target="../media/image179.png"/><Relationship Id="rId2" Type="http://schemas.openxmlformats.org/officeDocument/2006/relationships/hyperlink" Target="https://doi.org/10.1109/18.681318" TargetMode="Externa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123.png"/><Relationship Id="rId9" Type="http://schemas.openxmlformats.org/officeDocument/2006/relationships/image" Target="../media/image197.png"/></Relationships>
</file>

<file path=ppt/slides/_rels/slide32.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23.png"/><Relationship Id="rId7" Type="http://schemas.openxmlformats.org/officeDocument/2006/relationships/image" Target="../media/image210.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image" Target="../media/image208.png"/><Relationship Id="rId4" Type="http://schemas.openxmlformats.org/officeDocument/2006/relationships/image" Target="../media/image207.png"/></Relationships>
</file>

<file path=ppt/slides/_rels/slide33.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23.png"/><Relationship Id="rId7" Type="http://schemas.openxmlformats.org/officeDocument/2006/relationships/image" Target="../media/image210.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image" Target="../media/image208.png"/><Relationship Id="rId4" Type="http://schemas.openxmlformats.org/officeDocument/2006/relationships/image" Target="../media/image207.png"/></Relationships>
</file>

<file path=ppt/slides/_rels/slide34.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2.png"/><Relationship Id="rId7" Type="http://schemas.openxmlformats.org/officeDocument/2006/relationships/image" Target="../media/image21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198.png"/><Relationship Id="rId9" Type="http://schemas.openxmlformats.org/officeDocument/2006/relationships/image" Target="../media/image218.png"/></Relationships>
</file>

<file path=ppt/slides/_rels/slide3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02.svg"/><Relationship Id="rId4" Type="http://schemas.openxmlformats.org/officeDocument/2006/relationships/image" Target="../media/image201.png"/></Relationships>
</file>

<file path=ppt/slides/_rels/slide3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224.svg"/><Relationship Id="rId3" Type="http://schemas.openxmlformats.org/officeDocument/2006/relationships/image" Target="../media/image220.png"/><Relationship Id="rId7" Type="http://schemas.openxmlformats.org/officeDocument/2006/relationships/image" Target="../media/image22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22.svg"/><Relationship Id="rId5" Type="http://schemas.openxmlformats.org/officeDocument/2006/relationships/image" Target="../media/image221.png"/><Relationship Id="rId4" Type="http://schemas.openxmlformats.org/officeDocument/2006/relationships/image" Target="../media/image198.png"/></Relationships>
</file>

<file path=ppt/slides/_rels/slide39.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28.png"/><Relationship Id="rId7" Type="http://schemas.openxmlformats.org/officeDocument/2006/relationships/image" Target="../media/image21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30.png"/><Relationship Id="rId5" Type="http://schemas.openxmlformats.org/officeDocument/2006/relationships/image" Target="../media/image214.png"/><Relationship Id="rId10" Type="http://schemas.openxmlformats.org/officeDocument/2006/relationships/image" Target="../media/image233.png"/><Relationship Id="rId4" Type="http://schemas.openxmlformats.org/officeDocument/2006/relationships/image" Target="../media/image225.png"/><Relationship Id="rId9" Type="http://schemas.openxmlformats.org/officeDocument/2006/relationships/image" Target="../media/image23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svg"/></Relationships>
</file>

<file path=ppt/slides/_rels/slide40.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34.png"/><Relationship Id="rId1" Type="http://schemas.openxmlformats.org/officeDocument/2006/relationships/slideLayout" Target="../slideLayouts/slideLayout13.xml"/><Relationship Id="rId4" Type="http://schemas.openxmlformats.org/officeDocument/2006/relationships/image" Target="../media/image213.png"/></Relationships>
</file>

<file path=ppt/slides/_rels/slide4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27.png"/><Relationship Id="rId1" Type="http://schemas.openxmlformats.org/officeDocument/2006/relationships/slideLayout" Target="../slideLayouts/slideLayout13.xml"/><Relationship Id="rId4" Type="http://schemas.openxmlformats.org/officeDocument/2006/relationships/image" Target="../media/image213.png"/></Relationships>
</file>

<file path=ppt/slides/_rels/slide42.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36.png"/><Relationship Id="rId7" Type="http://schemas.openxmlformats.org/officeDocument/2006/relationships/image" Target="../media/image240.png"/><Relationship Id="rId2" Type="http://schemas.openxmlformats.org/officeDocument/2006/relationships/image" Target="../media/image235.png"/><Relationship Id="rId1" Type="http://schemas.openxmlformats.org/officeDocument/2006/relationships/slideLayout" Target="../slideLayouts/slideLayout1.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s>
</file>

<file path=ppt/slides/_rels/slide46.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122.png"/><Relationship Id="rId7" Type="http://schemas.openxmlformats.org/officeDocument/2006/relationships/image" Target="../media/image238.png"/><Relationship Id="rId2" Type="http://schemas.openxmlformats.org/officeDocument/2006/relationships/image" Target="../media/image241.png"/><Relationship Id="rId1" Type="http://schemas.openxmlformats.org/officeDocument/2006/relationships/slideLayout" Target="../slideLayouts/slideLayout1.xml"/><Relationship Id="rId6" Type="http://schemas.openxmlformats.org/officeDocument/2006/relationships/image" Target="../media/image237.png"/><Relationship Id="rId5" Type="http://schemas.openxmlformats.org/officeDocument/2006/relationships/image" Target="../media/image242.png"/><Relationship Id="rId4" Type="http://schemas.openxmlformats.org/officeDocument/2006/relationships/image" Target="../media/image123.png"/><Relationship Id="rId9" Type="http://schemas.openxmlformats.org/officeDocument/2006/relationships/image" Target="../media/image240.png"/></Relationships>
</file>

<file path=ppt/slides/_rels/slide4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7.png"/><Relationship Id="rId1" Type="http://schemas.openxmlformats.org/officeDocument/2006/relationships/slideLayout" Target="../slideLayouts/slideLayout1.xml"/><Relationship Id="rId5" Type="http://schemas.openxmlformats.org/officeDocument/2006/relationships/image" Target="../media/image236.png"/><Relationship Id="rId4" Type="http://schemas.openxmlformats.org/officeDocument/2006/relationships/image" Target="../media/image243.png"/></Relationships>
</file>

<file path=ppt/slides/_rels/slide48.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image" Target="../media/image248.png"/><Relationship Id="rId7" Type="http://schemas.openxmlformats.org/officeDocument/2006/relationships/image" Target="../media/image246.png"/><Relationship Id="rId2" Type="http://schemas.openxmlformats.org/officeDocument/2006/relationships/image" Target="../media/image244.png"/><Relationship Id="rId1" Type="http://schemas.openxmlformats.org/officeDocument/2006/relationships/slideLayout" Target="../slideLayouts/slideLayout1.xml"/><Relationship Id="rId6" Type="http://schemas.openxmlformats.org/officeDocument/2006/relationships/image" Target="../media/image245.png"/><Relationship Id="rId5" Type="http://schemas.openxmlformats.org/officeDocument/2006/relationships/image" Target="../media/image250.png"/><Relationship Id="rId4" Type="http://schemas.openxmlformats.org/officeDocument/2006/relationships/image" Target="../media/image249.png"/><Relationship Id="rId9" Type="http://schemas.openxmlformats.org/officeDocument/2006/relationships/image" Target="../media/image236.png"/></Relationships>
</file>

<file path=ppt/slides/_rels/slide4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13.png"/><Relationship Id="rId1" Type="http://schemas.openxmlformats.org/officeDocument/2006/relationships/slideLayout" Target="../slideLayouts/slideLayout1.xml"/><Relationship Id="rId4" Type="http://schemas.openxmlformats.org/officeDocument/2006/relationships/image" Target="../media/image252.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4.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image" Target="../media/image3.png"/><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5.svg"/><Relationship Id="rId9" Type="http://schemas.openxmlformats.org/officeDocument/2006/relationships/image" Target="../media/image16.png"/><Relationship Id="rId1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13.png"/><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7.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259.png"/><Relationship Id="rId13" Type="http://schemas.openxmlformats.org/officeDocument/2006/relationships/image" Target="../media/image263.png"/><Relationship Id="rId3" Type="http://schemas.openxmlformats.org/officeDocument/2006/relationships/image" Target="../media/image122.png"/><Relationship Id="rId7" Type="http://schemas.openxmlformats.org/officeDocument/2006/relationships/image" Target="../media/image258.png"/><Relationship Id="rId12" Type="http://schemas.openxmlformats.org/officeDocument/2006/relationships/image" Target="../media/image240.png"/><Relationship Id="rId2" Type="http://schemas.openxmlformats.org/officeDocument/2006/relationships/image" Target="../media/image241.png"/><Relationship Id="rId1" Type="http://schemas.openxmlformats.org/officeDocument/2006/relationships/slideLayout" Target="../slideLayouts/slideLayout1.xml"/><Relationship Id="rId6" Type="http://schemas.openxmlformats.org/officeDocument/2006/relationships/image" Target="../media/image256.png"/><Relationship Id="rId11" Type="http://schemas.openxmlformats.org/officeDocument/2006/relationships/image" Target="../media/image262.png"/><Relationship Id="rId5" Type="http://schemas.openxmlformats.org/officeDocument/2006/relationships/image" Target="../media/image242.png"/><Relationship Id="rId10" Type="http://schemas.openxmlformats.org/officeDocument/2006/relationships/image" Target="../media/image261.png"/><Relationship Id="rId4" Type="http://schemas.openxmlformats.org/officeDocument/2006/relationships/image" Target="../media/image123.png"/><Relationship Id="rId9" Type="http://schemas.openxmlformats.org/officeDocument/2006/relationships/image" Target="../media/image260.png"/></Relationships>
</file>

<file path=ppt/slides/_rels/slide53.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 Id="rId9" Type="http://schemas.openxmlformats.org/officeDocument/2006/relationships/image" Target="../media/image248.png"/></Relationships>
</file>

<file path=ppt/slides/_rels/slide54.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55.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64.png"/><Relationship Id="rId7" Type="http://schemas.openxmlformats.org/officeDocument/2006/relationships/image" Target="../media/image279.png"/><Relationship Id="rId2" Type="http://schemas.openxmlformats.org/officeDocument/2006/relationships/image" Target="../media/image274.png"/><Relationship Id="rId1" Type="http://schemas.openxmlformats.org/officeDocument/2006/relationships/slideLayout" Target="../slideLayouts/slideLayout1.xml"/><Relationship Id="rId6" Type="http://schemas.openxmlformats.org/officeDocument/2006/relationships/image" Target="../media/image278.png"/><Relationship Id="rId11" Type="http://schemas.openxmlformats.org/officeDocument/2006/relationships/image" Target="../media/image265.png"/><Relationship Id="rId5" Type="http://schemas.openxmlformats.org/officeDocument/2006/relationships/image" Target="../media/image277.png"/><Relationship Id="rId10" Type="http://schemas.openxmlformats.org/officeDocument/2006/relationships/image" Target="../media/image282.png"/><Relationship Id="rId4" Type="http://schemas.openxmlformats.org/officeDocument/2006/relationships/image" Target="../media/image276.png"/><Relationship Id="rId9" Type="http://schemas.openxmlformats.org/officeDocument/2006/relationships/image" Target="../media/image281.png"/></Relationships>
</file>

<file path=ppt/slides/_rels/slide56.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78.png"/><Relationship Id="rId3" Type="http://schemas.openxmlformats.org/officeDocument/2006/relationships/image" Target="../media/image123.png"/><Relationship Id="rId7" Type="http://schemas.openxmlformats.org/officeDocument/2006/relationships/image" Target="../media/image287.png"/><Relationship Id="rId12" Type="http://schemas.openxmlformats.org/officeDocument/2006/relationships/image" Target="../media/image277.png"/><Relationship Id="rId17" Type="http://schemas.openxmlformats.org/officeDocument/2006/relationships/image" Target="../media/image289.png"/><Relationship Id="rId2" Type="http://schemas.openxmlformats.org/officeDocument/2006/relationships/image" Target="../media/image122.png"/><Relationship Id="rId16" Type="http://schemas.openxmlformats.org/officeDocument/2006/relationships/image" Target="../media/image283.png"/><Relationship Id="rId1" Type="http://schemas.openxmlformats.org/officeDocument/2006/relationships/slideLayout" Target="../slideLayouts/slideLayout1.xml"/><Relationship Id="rId6" Type="http://schemas.openxmlformats.org/officeDocument/2006/relationships/image" Target="../media/image286.png"/><Relationship Id="rId11" Type="http://schemas.openxmlformats.org/officeDocument/2006/relationships/image" Target="../media/image276.png"/><Relationship Id="rId5" Type="http://schemas.openxmlformats.org/officeDocument/2006/relationships/image" Target="../media/image285.png"/><Relationship Id="rId15" Type="http://schemas.openxmlformats.org/officeDocument/2006/relationships/image" Target="../media/image275.png"/><Relationship Id="rId10" Type="http://schemas.openxmlformats.org/officeDocument/2006/relationships/image" Target="../media/image264.png"/><Relationship Id="rId4" Type="http://schemas.openxmlformats.org/officeDocument/2006/relationships/image" Target="../media/image284.png"/><Relationship Id="rId9" Type="http://schemas.openxmlformats.org/officeDocument/2006/relationships/image" Target="../media/image274.png"/><Relationship Id="rId14" Type="http://schemas.openxmlformats.org/officeDocument/2006/relationships/image" Target="../media/image266.png"/></Relationships>
</file>

<file path=ppt/slides/_rels/slide57.xml.rels><?xml version="1.0" encoding="UTF-8" standalone="yes"?>
<Relationships xmlns="http://schemas.openxmlformats.org/package/2006/relationships"><Relationship Id="rId3" Type="http://schemas.openxmlformats.org/officeDocument/2006/relationships/image" Target="../media/image291.png"/><Relationship Id="rId7" Type="http://schemas.openxmlformats.org/officeDocument/2006/relationships/image" Target="../media/image289.png"/><Relationship Id="rId2" Type="http://schemas.openxmlformats.org/officeDocument/2006/relationships/image" Target="../media/image290.jpeg"/><Relationship Id="rId1" Type="http://schemas.openxmlformats.org/officeDocument/2006/relationships/slideLayout" Target="../slideLayouts/slideLayout1.xml"/><Relationship Id="rId6" Type="http://schemas.openxmlformats.org/officeDocument/2006/relationships/image" Target="../media/image283.png"/><Relationship Id="rId5" Type="http://schemas.openxmlformats.org/officeDocument/2006/relationships/image" Target="../media/image275.png"/><Relationship Id="rId4" Type="http://schemas.openxmlformats.org/officeDocument/2006/relationships/image" Target="../media/image266.png"/></Relationships>
</file>

<file path=ppt/slides/_rels/slide5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92.png"/><Relationship Id="rId1" Type="http://schemas.openxmlformats.org/officeDocument/2006/relationships/slideLayout" Target="../slideLayouts/slideLayout1.xml"/><Relationship Id="rId6" Type="http://schemas.openxmlformats.org/officeDocument/2006/relationships/image" Target="../media/image289.png"/><Relationship Id="rId5" Type="http://schemas.openxmlformats.org/officeDocument/2006/relationships/image" Target="../media/image283.png"/><Relationship Id="rId4" Type="http://schemas.openxmlformats.org/officeDocument/2006/relationships/image" Target="../media/image275.png"/></Relationships>
</file>

<file path=ppt/slides/_rels/slide59.xml.rels><?xml version="1.0" encoding="UTF-8" standalone="yes"?>
<Relationships xmlns="http://schemas.openxmlformats.org/package/2006/relationships"><Relationship Id="rId8" Type="http://schemas.openxmlformats.org/officeDocument/2006/relationships/image" Target="../media/image302.png"/><Relationship Id="rId3" Type="http://schemas.openxmlformats.org/officeDocument/2006/relationships/image" Target="../media/image297.png"/><Relationship Id="rId7" Type="http://schemas.openxmlformats.org/officeDocument/2006/relationships/image" Target="../media/image301.png"/><Relationship Id="rId2" Type="http://schemas.openxmlformats.org/officeDocument/2006/relationships/image" Target="../media/image293.png"/><Relationship Id="rId1" Type="http://schemas.openxmlformats.org/officeDocument/2006/relationships/slideLayout" Target="../slideLayouts/slideLayout1.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png"/><Relationship Id="rId9" Type="http://schemas.openxmlformats.org/officeDocument/2006/relationships/image" Target="../media/image294.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9.svg"/><Relationship Id="rId21" Type="http://schemas.openxmlformats.org/officeDocument/2006/relationships/image" Target="../media/image32.png"/><Relationship Id="rId7" Type="http://schemas.openxmlformats.org/officeDocument/2006/relationships/image" Target="../media/image3.png"/><Relationship Id="rId17" Type="http://schemas.openxmlformats.org/officeDocument/2006/relationships/image" Target="../media/image39.png"/><Relationship Id="rId25" Type="http://schemas.openxmlformats.org/officeDocument/2006/relationships/image" Target="../media/image44.png"/><Relationship Id="rId2" Type="http://schemas.openxmlformats.org/officeDocument/2006/relationships/image" Target="../media/image28.pn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9.png"/><Relationship Id="rId24" Type="http://schemas.openxmlformats.org/officeDocument/2006/relationships/image" Target="../media/image43.png"/><Relationship Id="rId5" Type="http://schemas.openxmlformats.org/officeDocument/2006/relationships/image" Target="../media/image31.svg"/><Relationship Id="rId15" Type="http://schemas.openxmlformats.org/officeDocument/2006/relationships/image" Target="../media/image37.png"/><Relationship Id="rId23" Type="http://schemas.openxmlformats.org/officeDocument/2006/relationships/image" Target="../media/image34.png"/><Relationship Id="rId19" Type="http://schemas.openxmlformats.org/officeDocument/2006/relationships/image" Target="../media/image41.png"/><Relationship Id="rId4" Type="http://schemas.openxmlformats.org/officeDocument/2006/relationships/image" Target="../media/image30.png"/><Relationship Id="rId9" Type="http://schemas.openxmlformats.org/officeDocument/2006/relationships/image" Target="../media/image5.svg"/><Relationship Id="rId14" Type="http://schemas.openxmlformats.org/officeDocument/2006/relationships/image" Target="../media/image36.png"/><Relationship Id="rId22" Type="http://schemas.openxmlformats.org/officeDocument/2006/relationships/image" Target="../media/image33.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305.png"/><Relationship Id="rId7" Type="http://schemas.openxmlformats.org/officeDocument/2006/relationships/image" Target="../media/image272.png"/><Relationship Id="rId2" Type="http://schemas.openxmlformats.org/officeDocument/2006/relationships/image" Target="../media/image304.png"/><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10" Type="http://schemas.openxmlformats.org/officeDocument/2006/relationships/image" Target="../media/image123.png"/><Relationship Id="rId4" Type="http://schemas.openxmlformats.org/officeDocument/2006/relationships/image" Target="../media/image269.png"/><Relationship Id="rId9" Type="http://schemas.openxmlformats.org/officeDocument/2006/relationships/image" Target="../media/image122.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49.png"/><Relationship Id="rId18" Type="http://schemas.openxmlformats.org/officeDocument/2006/relationships/image" Target="../media/image40.png"/><Relationship Id="rId3" Type="http://schemas.openxmlformats.org/officeDocument/2006/relationships/image" Target="../media/image29.svg"/><Relationship Id="rId21" Type="http://schemas.openxmlformats.org/officeDocument/2006/relationships/image" Target="../media/image43.png"/><Relationship Id="rId7" Type="http://schemas.openxmlformats.org/officeDocument/2006/relationships/image" Target="../media/image3.png"/><Relationship Id="rId12" Type="http://schemas.openxmlformats.org/officeDocument/2006/relationships/image" Target="../media/image48.png"/><Relationship Id="rId17" Type="http://schemas.openxmlformats.org/officeDocument/2006/relationships/image" Target="../media/image39.png"/><Relationship Id="rId2" Type="http://schemas.openxmlformats.org/officeDocument/2006/relationships/image" Target="../media/image28.pn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47.png"/><Relationship Id="rId5" Type="http://schemas.openxmlformats.org/officeDocument/2006/relationships/image" Target="../media/image46.svg"/><Relationship Id="rId15" Type="http://schemas.openxmlformats.org/officeDocument/2006/relationships/image" Target="../media/image37.png"/><Relationship Id="rId10" Type="http://schemas.openxmlformats.org/officeDocument/2006/relationships/image" Target="../media/image321.png"/><Relationship Id="rId19" Type="http://schemas.openxmlformats.org/officeDocument/2006/relationships/image" Target="../media/image41.png"/><Relationship Id="rId4" Type="http://schemas.openxmlformats.org/officeDocument/2006/relationships/image" Target="../media/image45.png"/><Relationship Id="rId9" Type="http://schemas.openxmlformats.org/officeDocument/2006/relationships/image" Target="../media/image5.svg"/><Relationship Id="rId14" Type="http://schemas.openxmlformats.org/officeDocument/2006/relationships/image" Target="../media/image36.png"/><Relationship Id="rId22" Type="http://schemas.openxmlformats.org/officeDocument/2006/relationships/image" Target="../media/image44.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52.png"/><Relationship Id="rId18" Type="http://schemas.openxmlformats.org/officeDocument/2006/relationships/image" Target="../media/image40.png"/><Relationship Id="rId3" Type="http://schemas.openxmlformats.org/officeDocument/2006/relationships/image" Target="../media/image51.svg"/><Relationship Id="rId21" Type="http://schemas.openxmlformats.org/officeDocument/2006/relationships/image" Target="../media/image43.png"/><Relationship Id="rId7" Type="http://schemas.openxmlformats.org/officeDocument/2006/relationships/image" Target="../media/image3.png"/><Relationship Id="rId17" Type="http://schemas.openxmlformats.org/officeDocument/2006/relationships/image" Target="../media/image39.png"/><Relationship Id="rId25" Type="http://schemas.openxmlformats.org/officeDocument/2006/relationships/image" Target="../media/image55.png"/><Relationship Id="rId2" Type="http://schemas.openxmlformats.org/officeDocument/2006/relationships/image" Target="../media/image50.pn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9.png"/><Relationship Id="rId24" Type="http://schemas.openxmlformats.org/officeDocument/2006/relationships/image" Target="../media/image54.png"/><Relationship Id="rId5" Type="http://schemas.openxmlformats.org/officeDocument/2006/relationships/image" Target="../media/image29.svg"/><Relationship Id="rId15" Type="http://schemas.openxmlformats.org/officeDocument/2006/relationships/image" Target="../media/image37.png"/><Relationship Id="rId23" Type="http://schemas.openxmlformats.org/officeDocument/2006/relationships/image" Target="../media/image53.png"/><Relationship Id="rId19" Type="http://schemas.openxmlformats.org/officeDocument/2006/relationships/image" Target="../media/image41.png"/><Relationship Id="rId10" Type="http://schemas.openxmlformats.org/officeDocument/2006/relationships/image" Target="../media/image321.png"/><Relationship Id="rId4" Type="http://schemas.openxmlformats.org/officeDocument/2006/relationships/image" Target="../media/image28.png"/><Relationship Id="rId9" Type="http://schemas.openxmlformats.org/officeDocument/2006/relationships/image" Target="../media/image5.svg"/><Relationship Id="rId14" Type="http://schemas.openxmlformats.org/officeDocument/2006/relationships/image" Target="../media/image36.png"/><Relationship Id="rId22" Type="http://schemas.openxmlformats.org/officeDocument/2006/relationships/image" Target="../media/image44.png"/></Relationships>
</file>

<file path=ppt/slides/_rels/slide9.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5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Rectangle 3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p:cNvGrpSpPr/>
          <p:nvPr/>
        </p:nvGrpSpPr>
        <p:grpSpPr>
          <a:xfrm>
            <a:off x="10741320" y="-454680"/>
            <a:ext cx="2323440" cy="2323080"/>
            <a:chOff x="10741320" y="-454680"/>
            <a:chExt cx="2323440" cy="2323080"/>
          </a:xfrm>
        </p:grpSpPr>
        <p:sp>
          <p:nvSpPr>
            <p:cNvPr id="84" name="Freeform: Shape 33"/>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p:cNvPicPr/>
          <p:nvPr/>
        </p:nvPicPr>
        <p:blipFill>
          <a:blip r:embed="rId2"/>
          <a:stretch/>
        </p:blipFill>
        <p:spPr>
          <a:xfrm>
            <a:off x="643320" y="757080"/>
            <a:ext cx="10904760" cy="5343120"/>
          </a:xfrm>
          <a:prstGeom prst="rect">
            <a:avLst/>
          </a:prstGeom>
          <a:ln w="0">
            <a:noFill/>
          </a:ln>
        </p:spPr>
      </p:pic>
      <p:grpSp>
        <p:nvGrpSpPr>
          <p:cNvPr id="89" name="Group 3"/>
          <p:cNvGrpSpPr/>
          <p:nvPr/>
        </p:nvGrpSpPr>
        <p:grpSpPr>
          <a:xfrm>
            <a:off x="10490040" y="6138360"/>
            <a:ext cx="1246680" cy="496080"/>
            <a:chOff x="10490040" y="6138360"/>
            <a:chExt cx="1246680" cy="496080"/>
          </a:xfrm>
        </p:grpSpPr>
        <p:sp>
          <p:nvSpPr>
            <p:cNvPr id="90" name="Rectangle 4"/>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p:cNvPicPr/>
            <p:nvPr/>
          </p:nvPicPr>
          <p:blipFill>
            <a:blip r:embed="rId3"/>
            <a:stretch/>
          </p:blipFill>
          <p:spPr>
            <a:xfrm>
              <a:off x="10503720" y="6324480"/>
              <a:ext cx="1232640" cy="251640"/>
            </a:xfrm>
            <a:prstGeom prst="rect">
              <a:avLst/>
            </a:prstGeom>
            <a:ln w="0">
              <a:noFill/>
            </a:ln>
          </p:spPr>
        </p:pic>
      </p:grpSp>
      <p:sp>
        <p:nvSpPr>
          <p:cNvPr id="92" name="TextBox 9"/>
          <p:cNvSpPr/>
          <p:nvPr/>
        </p:nvSpPr>
        <p:spPr>
          <a:xfrm>
            <a:off x="828956" y="886872"/>
            <a:ext cx="8698865" cy="58332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SIM: Reconfiguration Policies</a:t>
            </a:r>
            <a:endParaRPr lang="en-GB" sz="3200" b="0" strike="noStrike" spc="-1" noProof="0" dirty="0">
              <a:latin typeface="Arial"/>
            </a:endParaRPr>
          </a:p>
        </p:txBody>
      </p:sp>
      <p:sp>
        <p:nvSpPr>
          <p:cNvPr id="2" name="TextBox 1">
            <a:extLst>
              <a:ext uri="{FF2B5EF4-FFF2-40B4-BE49-F238E27FC236}">
                <a16:creationId xmlns:a16="http://schemas.microsoft.com/office/drawing/2014/main" id="{5EFCC8CD-4A59-333A-FD1C-8FC348E8D910}"/>
              </a:ext>
            </a:extLst>
          </p:cNvPr>
          <p:cNvSpPr txBox="1"/>
          <p:nvPr/>
        </p:nvSpPr>
        <p:spPr>
          <a:xfrm>
            <a:off x="9331961" y="5601796"/>
            <a:ext cx="2121093" cy="369332"/>
          </a:xfrm>
          <a:prstGeom prst="rect">
            <a:avLst/>
          </a:prstGeom>
          <a:noFill/>
        </p:spPr>
        <p:txBody>
          <a:bodyPr wrap="none" rtlCol="0">
            <a:spAutoFit/>
          </a:bodyPr>
          <a:lstStyle/>
          <a:p>
            <a:r>
              <a:rPr lang="en-GB" noProof="0" dirty="0"/>
              <a:t>Research Meeting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75CEA-0E00-96D9-21D1-2A7AF365D6B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685101-893D-57AA-CEAE-39C0F9FE3CBD}"/>
              </a:ext>
            </a:extLst>
          </p:cNvPr>
          <p:cNvSpPr>
            <a:spLocks noGrp="1"/>
          </p:cNvSpPr>
          <p:nvPr>
            <p:ph type="sldNum" idx="3"/>
          </p:nvPr>
        </p:nvSpPr>
        <p:spPr>
          <a:xfrm>
            <a:off x="11653283" y="6377785"/>
            <a:ext cx="369887" cy="352624"/>
          </a:xfrm>
        </p:spPr>
        <p:txBody>
          <a:bodyPr/>
          <a:lstStyle/>
          <a:p>
            <a:fld id="{C932A77E-96FA-4D0D-9FF9-7EEFED12E590}" type="slidenum">
              <a:rPr lang="en-GB" noProof="0" smtClean="0"/>
              <a:t>10</a:t>
            </a:fld>
            <a:endParaRPr lang="en-GB" noProof="0" dirty="0"/>
          </a:p>
        </p:txBody>
      </p:sp>
      <p:grpSp>
        <p:nvGrpSpPr>
          <p:cNvPr id="114" name="Group 113">
            <a:extLst>
              <a:ext uri="{FF2B5EF4-FFF2-40B4-BE49-F238E27FC236}">
                <a16:creationId xmlns:a16="http://schemas.microsoft.com/office/drawing/2014/main" id="{1863E9FF-0E56-944D-C846-6D3695DDD1F4}"/>
              </a:ext>
            </a:extLst>
          </p:cNvPr>
          <p:cNvGrpSpPr/>
          <p:nvPr/>
        </p:nvGrpSpPr>
        <p:grpSpPr>
          <a:xfrm>
            <a:off x="7134444" y="836053"/>
            <a:ext cx="1405311" cy="738510"/>
            <a:chOff x="405514" y="836219"/>
            <a:chExt cx="1106545" cy="581504"/>
          </a:xfrm>
        </p:grpSpPr>
        <p:sp>
          <p:nvSpPr>
            <p:cNvPr id="115" name="Parallelogram 114">
              <a:extLst>
                <a:ext uri="{FF2B5EF4-FFF2-40B4-BE49-F238E27FC236}">
                  <a16:creationId xmlns:a16="http://schemas.microsoft.com/office/drawing/2014/main" id="{2763779F-FCBE-4F2C-4DAA-AB34A6BF0580}"/>
                </a:ext>
              </a:extLst>
            </p:cNvPr>
            <p:cNvSpPr/>
            <p:nvPr/>
          </p:nvSpPr>
          <p:spPr>
            <a:xfrm>
              <a:off x="405514" y="836219"/>
              <a:ext cx="1106545" cy="581504"/>
            </a:xfrm>
            <a:prstGeom prst="parallelogram">
              <a:avLst>
                <a:gd name="adj" fmla="val 81593"/>
              </a:avLst>
            </a:prstGeom>
            <a:no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6" name="Parallelogram 115">
              <a:extLst>
                <a:ext uri="{FF2B5EF4-FFF2-40B4-BE49-F238E27FC236}">
                  <a16:creationId xmlns:a16="http://schemas.microsoft.com/office/drawing/2014/main" id="{2CBC9FB8-31DC-2C61-0682-73FCC28BADCF}"/>
                </a:ext>
              </a:extLst>
            </p:cNvPr>
            <p:cNvSpPr>
              <a:spLocks noChangeAspect="1"/>
            </p:cNvSpPr>
            <p:nvPr/>
          </p:nvSpPr>
          <p:spPr>
            <a:xfrm>
              <a:off x="903153"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7" name="Parallelogram 116">
              <a:extLst>
                <a:ext uri="{FF2B5EF4-FFF2-40B4-BE49-F238E27FC236}">
                  <a16:creationId xmlns:a16="http://schemas.microsoft.com/office/drawing/2014/main" id="{C1A6B6C1-FEDE-D9C1-D2AC-9810828DDCA1}"/>
                </a:ext>
              </a:extLst>
            </p:cNvPr>
            <p:cNvSpPr>
              <a:spLocks noChangeAspect="1"/>
            </p:cNvSpPr>
            <p:nvPr/>
          </p:nvSpPr>
          <p:spPr>
            <a:xfrm>
              <a:off x="1006483"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8" name="Parallelogram 117">
              <a:extLst>
                <a:ext uri="{FF2B5EF4-FFF2-40B4-BE49-F238E27FC236}">
                  <a16:creationId xmlns:a16="http://schemas.microsoft.com/office/drawing/2014/main" id="{1BDCA339-E703-0F14-1199-5E66BD09F55F}"/>
                </a:ext>
              </a:extLst>
            </p:cNvPr>
            <p:cNvSpPr>
              <a:spLocks noChangeAspect="1"/>
            </p:cNvSpPr>
            <p:nvPr/>
          </p:nvSpPr>
          <p:spPr>
            <a:xfrm>
              <a:off x="1132092"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9" name="Parallelogram 118">
              <a:extLst>
                <a:ext uri="{FF2B5EF4-FFF2-40B4-BE49-F238E27FC236}">
                  <a16:creationId xmlns:a16="http://schemas.microsoft.com/office/drawing/2014/main" id="{2860790B-F9C5-D48A-2EDA-6D36C31E5AB9}"/>
                </a:ext>
              </a:extLst>
            </p:cNvPr>
            <p:cNvSpPr>
              <a:spLocks noChangeAspect="1"/>
            </p:cNvSpPr>
            <p:nvPr/>
          </p:nvSpPr>
          <p:spPr>
            <a:xfrm>
              <a:off x="1248278"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0" name="Parallelogram 119">
              <a:extLst>
                <a:ext uri="{FF2B5EF4-FFF2-40B4-BE49-F238E27FC236}">
                  <a16:creationId xmlns:a16="http://schemas.microsoft.com/office/drawing/2014/main" id="{1BD3C5A0-F63E-D1A4-03A8-728E10F5A337}"/>
                </a:ext>
              </a:extLst>
            </p:cNvPr>
            <p:cNvSpPr>
              <a:spLocks noChangeAspect="1"/>
            </p:cNvSpPr>
            <p:nvPr/>
          </p:nvSpPr>
          <p:spPr>
            <a:xfrm>
              <a:off x="983918"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1" name="Parallelogram 120">
              <a:extLst>
                <a:ext uri="{FF2B5EF4-FFF2-40B4-BE49-F238E27FC236}">
                  <a16:creationId xmlns:a16="http://schemas.microsoft.com/office/drawing/2014/main" id="{38B19D78-D2D3-E052-C292-C2C6C503B3FA}"/>
                </a:ext>
              </a:extLst>
            </p:cNvPr>
            <p:cNvSpPr>
              <a:spLocks noChangeAspect="1"/>
            </p:cNvSpPr>
            <p:nvPr/>
          </p:nvSpPr>
          <p:spPr>
            <a:xfrm>
              <a:off x="827073"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2" name="Parallelogram 121">
              <a:extLst>
                <a:ext uri="{FF2B5EF4-FFF2-40B4-BE49-F238E27FC236}">
                  <a16:creationId xmlns:a16="http://schemas.microsoft.com/office/drawing/2014/main" id="{D9D3CD29-9D43-9422-0DFD-4C91334D011C}"/>
                </a:ext>
              </a:extLst>
            </p:cNvPr>
            <p:cNvSpPr>
              <a:spLocks noChangeAspect="1"/>
            </p:cNvSpPr>
            <p:nvPr/>
          </p:nvSpPr>
          <p:spPr>
            <a:xfrm>
              <a:off x="683376"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3" name="Parallelogram 122">
              <a:extLst>
                <a:ext uri="{FF2B5EF4-FFF2-40B4-BE49-F238E27FC236}">
                  <a16:creationId xmlns:a16="http://schemas.microsoft.com/office/drawing/2014/main" id="{FDD02F5F-6F31-1348-4713-B08FAE9F89CC}"/>
                </a:ext>
              </a:extLst>
            </p:cNvPr>
            <p:cNvSpPr>
              <a:spLocks noChangeAspect="1"/>
            </p:cNvSpPr>
            <p:nvPr/>
          </p:nvSpPr>
          <p:spPr>
            <a:xfrm>
              <a:off x="1100104"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4" name="Parallelogram 123">
              <a:extLst>
                <a:ext uri="{FF2B5EF4-FFF2-40B4-BE49-F238E27FC236}">
                  <a16:creationId xmlns:a16="http://schemas.microsoft.com/office/drawing/2014/main" id="{EC71B7C0-6630-A38B-4F8D-CB0B23882B79}"/>
                </a:ext>
              </a:extLst>
            </p:cNvPr>
            <p:cNvSpPr>
              <a:spLocks noChangeAspect="1"/>
            </p:cNvSpPr>
            <p:nvPr/>
          </p:nvSpPr>
          <p:spPr>
            <a:xfrm>
              <a:off x="943259"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5" name="Parallelogram 124">
              <a:extLst>
                <a:ext uri="{FF2B5EF4-FFF2-40B4-BE49-F238E27FC236}">
                  <a16:creationId xmlns:a16="http://schemas.microsoft.com/office/drawing/2014/main" id="{82F3F1C7-B414-50C9-DB10-837923047247}"/>
                </a:ext>
              </a:extLst>
            </p:cNvPr>
            <p:cNvSpPr>
              <a:spLocks noChangeAspect="1"/>
            </p:cNvSpPr>
            <p:nvPr/>
          </p:nvSpPr>
          <p:spPr>
            <a:xfrm>
              <a:off x="799562"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6" name="Parallelogram 125">
              <a:extLst>
                <a:ext uri="{FF2B5EF4-FFF2-40B4-BE49-F238E27FC236}">
                  <a16:creationId xmlns:a16="http://schemas.microsoft.com/office/drawing/2014/main" id="{67194802-C3EE-420B-395C-44D5E905B295}"/>
                </a:ext>
              </a:extLst>
            </p:cNvPr>
            <p:cNvSpPr>
              <a:spLocks noChangeAspect="1"/>
            </p:cNvSpPr>
            <p:nvPr/>
          </p:nvSpPr>
          <p:spPr>
            <a:xfrm>
              <a:off x="750501"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7" name="Parallelogram 126">
              <a:extLst>
                <a:ext uri="{FF2B5EF4-FFF2-40B4-BE49-F238E27FC236}">
                  <a16:creationId xmlns:a16="http://schemas.microsoft.com/office/drawing/2014/main" id="{271695B0-6EE3-61A1-29EF-C303F9DDD701}"/>
                </a:ext>
              </a:extLst>
            </p:cNvPr>
            <p:cNvSpPr>
              <a:spLocks noChangeAspect="1"/>
            </p:cNvSpPr>
            <p:nvPr/>
          </p:nvSpPr>
          <p:spPr>
            <a:xfrm>
              <a:off x="593656"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8" name="Parallelogram 127">
              <a:extLst>
                <a:ext uri="{FF2B5EF4-FFF2-40B4-BE49-F238E27FC236}">
                  <a16:creationId xmlns:a16="http://schemas.microsoft.com/office/drawing/2014/main" id="{8C2FD166-6096-418F-7B76-9B3A16FDF75F}"/>
                </a:ext>
              </a:extLst>
            </p:cNvPr>
            <p:cNvSpPr>
              <a:spLocks noChangeAspect="1"/>
            </p:cNvSpPr>
            <p:nvPr/>
          </p:nvSpPr>
          <p:spPr>
            <a:xfrm>
              <a:off x="449959"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9" name="Parallelogram 128">
              <a:extLst>
                <a:ext uri="{FF2B5EF4-FFF2-40B4-BE49-F238E27FC236}">
                  <a16:creationId xmlns:a16="http://schemas.microsoft.com/office/drawing/2014/main" id="{A1C4988E-950F-42FE-AA38-15835590074D}"/>
                </a:ext>
              </a:extLst>
            </p:cNvPr>
            <p:cNvSpPr>
              <a:spLocks noChangeAspect="1"/>
            </p:cNvSpPr>
            <p:nvPr/>
          </p:nvSpPr>
          <p:spPr>
            <a:xfrm>
              <a:off x="861250"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0" name="Parallelogram 129">
              <a:extLst>
                <a:ext uri="{FF2B5EF4-FFF2-40B4-BE49-F238E27FC236}">
                  <a16:creationId xmlns:a16="http://schemas.microsoft.com/office/drawing/2014/main" id="{AA76A475-E091-1A5A-86ED-855EA944397A}"/>
                </a:ext>
              </a:extLst>
            </p:cNvPr>
            <p:cNvSpPr>
              <a:spLocks noChangeAspect="1"/>
            </p:cNvSpPr>
            <p:nvPr/>
          </p:nvSpPr>
          <p:spPr>
            <a:xfrm>
              <a:off x="704405"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1" name="Parallelogram 130">
              <a:extLst>
                <a:ext uri="{FF2B5EF4-FFF2-40B4-BE49-F238E27FC236}">
                  <a16:creationId xmlns:a16="http://schemas.microsoft.com/office/drawing/2014/main" id="{7B10785A-2335-D3D8-77E9-7189240DDB9E}"/>
                </a:ext>
              </a:extLst>
            </p:cNvPr>
            <p:cNvSpPr>
              <a:spLocks noChangeAspect="1"/>
            </p:cNvSpPr>
            <p:nvPr/>
          </p:nvSpPr>
          <p:spPr>
            <a:xfrm>
              <a:off x="560708"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nvGrpSpPr>
          <p:cNvPr id="132" name="Group 131">
            <a:extLst>
              <a:ext uri="{FF2B5EF4-FFF2-40B4-BE49-F238E27FC236}">
                <a16:creationId xmlns:a16="http://schemas.microsoft.com/office/drawing/2014/main" id="{AE40745E-87B8-8A09-0AF7-0841C39A5401}"/>
              </a:ext>
            </a:extLst>
          </p:cNvPr>
          <p:cNvGrpSpPr/>
          <p:nvPr/>
        </p:nvGrpSpPr>
        <p:grpSpPr>
          <a:xfrm>
            <a:off x="7150358" y="472362"/>
            <a:ext cx="1415043" cy="981563"/>
            <a:chOff x="-330373" y="214352"/>
            <a:chExt cx="1114208" cy="772884"/>
          </a:xfrm>
        </p:grpSpPr>
        <p:sp>
          <p:nvSpPr>
            <p:cNvPr id="133" name="Parallelogram 132">
              <a:extLst>
                <a:ext uri="{FF2B5EF4-FFF2-40B4-BE49-F238E27FC236}">
                  <a16:creationId xmlns:a16="http://schemas.microsoft.com/office/drawing/2014/main" id="{647DF42A-2C91-B4ED-4D73-737F671A101E}"/>
                </a:ext>
              </a:extLst>
            </p:cNvPr>
            <p:cNvSpPr/>
            <p:nvPr/>
          </p:nvSpPr>
          <p:spPr>
            <a:xfrm rot="16200000" flipV="1">
              <a:off x="157349" y="360240"/>
              <a:ext cx="761822" cy="470045"/>
            </a:xfrm>
            <a:prstGeom prst="parallelogram">
              <a:avLst>
                <a:gd name="adj" fmla="val 124008"/>
              </a:avLst>
            </a:prstGeom>
            <a:solidFill>
              <a:srgbClr val="4EA72E">
                <a:lumMod val="20000"/>
                <a:lumOff val="80000"/>
                <a:alpha val="3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4" name="Rectangle 133">
              <a:extLst>
                <a:ext uri="{FF2B5EF4-FFF2-40B4-BE49-F238E27FC236}">
                  <a16:creationId xmlns:a16="http://schemas.microsoft.com/office/drawing/2014/main" id="{E8D170C3-6C60-EA55-D3A8-FA6E467C7CC8}"/>
                </a:ext>
              </a:extLst>
            </p:cNvPr>
            <p:cNvSpPr/>
            <p:nvPr/>
          </p:nvSpPr>
          <p:spPr>
            <a:xfrm>
              <a:off x="-330373" y="796708"/>
              <a:ext cx="628219" cy="186615"/>
            </a:xfrm>
            <a:prstGeom prst="rect">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5" name="Parallelogram 134">
              <a:extLst>
                <a:ext uri="{FF2B5EF4-FFF2-40B4-BE49-F238E27FC236}">
                  <a16:creationId xmlns:a16="http://schemas.microsoft.com/office/drawing/2014/main" id="{AC7ACCC5-B58B-F390-DE9A-6C687179ACC7}"/>
                </a:ext>
              </a:extLst>
            </p:cNvPr>
            <p:cNvSpPr/>
            <p:nvPr/>
          </p:nvSpPr>
          <p:spPr>
            <a:xfrm>
              <a:off x="-328494" y="215005"/>
              <a:ext cx="1106545" cy="581504"/>
            </a:xfrm>
            <a:prstGeom prst="parallelogram">
              <a:avLst>
                <a:gd name="adj" fmla="val 81593"/>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136" name="Straight Connector 135">
              <a:extLst>
                <a:ext uri="{FF2B5EF4-FFF2-40B4-BE49-F238E27FC236}">
                  <a16:creationId xmlns:a16="http://schemas.microsoft.com/office/drawing/2014/main" id="{95E5C9D9-6ACE-5C07-ABDD-FCE6F70887ED}"/>
                </a:ext>
              </a:extLst>
            </p:cNvPr>
            <p:cNvCxnSpPr/>
            <p:nvPr/>
          </p:nvCxnSpPr>
          <p:spPr>
            <a:xfrm>
              <a:off x="781003" y="215363"/>
              <a:ext cx="0" cy="181451"/>
            </a:xfrm>
            <a:prstGeom prst="line">
              <a:avLst/>
            </a:prstGeom>
            <a:noFill/>
            <a:ln w="9525" cap="flat" cmpd="sng" algn="ctr">
              <a:solidFill>
                <a:srgbClr val="4EA72E">
                  <a:alpha val="30000"/>
                </a:srgbClr>
              </a:solidFill>
              <a:prstDash val="solid"/>
              <a:miter lim="800000"/>
            </a:ln>
            <a:effectLst/>
          </p:spPr>
        </p:cxnSp>
        <p:cxnSp>
          <p:nvCxnSpPr>
            <p:cNvPr id="137" name="Straight Connector 136">
              <a:extLst>
                <a:ext uri="{FF2B5EF4-FFF2-40B4-BE49-F238E27FC236}">
                  <a16:creationId xmlns:a16="http://schemas.microsoft.com/office/drawing/2014/main" id="{83D78E7B-03A1-0BB5-1491-3DF9C1750C40}"/>
                </a:ext>
              </a:extLst>
            </p:cNvPr>
            <p:cNvCxnSpPr>
              <a:cxnSpLocks noChangeAspect="1"/>
            </p:cNvCxnSpPr>
            <p:nvPr/>
          </p:nvCxnSpPr>
          <p:spPr>
            <a:xfrm flipH="1">
              <a:off x="298184" y="387323"/>
              <a:ext cx="485651" cy="599913"/>
            </a:xfrm>
            <a:prstGeom prst="line">
              <a:avLst/>
            </a:prstGeom>
            <a:noFill/>
            <a:ln w="9525" cap="flat" cmpd="sng" algn="ctr">
              <a:solidFill>
                <a:srgbClr val="4EA72E">
                  <a:alpha val="30000"/>
                </a:srgbClr>
              </a:solidFill>
              <a:prstDash val="solid"/>
              <a:miter lim="800000"/>
            </a:ln>
            <a:effectLst/>
          </p:spPr>
        </p:cxnSp>
      </p:grpSp>
      <p:sp>
        <p:nvSpPr>
          <p:cNvPr id="138" name="Partial Circle 137">
            <a:extLst>
              <a:ext uri="{FF2B5EF4-FFF2-40B4-BE49-F238E27FC236}">
                <a16:creationId xmlns:a16="http://schemas.microsoft.com/office/drawing/2014/main" id="{103E7FDC-9C0F-C780-46ED-7E27F4312D9E}"/>
              </a:ext>
            </a:extLst>
          </p:cNvPr>
          <p:cNvSpPr/>
          <p:nvPr/>
        </p:nvSpPr>
        <p:spPr>
          <a:xfrm>
            <a:off x="7324039" y="-19956"/>
            <a:ext cx="848875" cy="880217"/>
          </a:xfrm>
          <a:prstGeom prst="pie">
            <a:avLst>
              <a:gd name="adj1" fmla="val 3382064"/>
              <a:gd name="adj2" fmla="val 7810978"/>
            </a:avLst>
          </a:prstGeom>
          <a:solidFill>
            <a:srgbClr val="E8E8E8">
              <a:alpha val="60000"/>
            </a:srgbClr>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139" name="TextBox 8">
            <a:extLst>
              <a:ext uri="{FF2B5EF4-FFF2-40B4-BE49-F238E27FC236}">
                <a16:creationId xmlns:a16="http://schemas.microsoft.com/office/drawing/2014/main" id="{E32AFFA3-0941-08B9-BB94-8E6642320A64}"/>
              </a:ext>
            </a:extLst>
          </p:cNvPr>
          <p:cNvSpPr/>
          <p:nvPr/>
        </p:nvSpPr>
        <p:spPr>
          <a:xfrm>
            <a:off x="7999202" y="2374749"/>
            <a:ext cx="775273" cy="545380"/>
          </a:xfrm>
          <a:prstGeom prst="rect">
            <a:avLst/>
          </a:prstGeom>
          <a:noFill/>
          <a:ln w="0">
            <a:noFill/>
          </a:ln>
          <a:effectLst/>
        </p:spPr>
        <p:txBody>
          <a:bodyPr wrap="square" lIns="90000" tIns="45000" rIns="90000" bIns="45000" anchor="t">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Mobile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User</a:t>
            </a:r>
            <a:endParaRPr kumimoji="0" lang="en-US" sz="1100" b="0" i="0" u="none" strike="noStrike" kern="0" cap="none" spc="-1" normalizeH="0" baseline="0" noProof="0" dirty="0">
              <a:ln>
                <a:noFill/>
              </a:ln>
              <a:solidFill>
                <a:prstClr val="black"/>
              </a:solidFill>
              <a:effectLst/>
              <a:uLnTx/>
              <a:uFillTx/>
              <a:latin typeface="Aptos" panose="02110004020202020204"/>
              <a:ea typeface="+mn-ea"/>
              <a:cs typeface="+mn-cs"/>
            </a:endParaRPr>
          </a:p>
        </p:txBody>
      </p:sp>
      <p:sp>
        <p:nvSpPr>
          <p:cNvPr id="140" name="TextBox 139">
            <a:extLst>
              <a:ext uri="{FF2B5EF4-FFF2-40B4-BE49-F238E27FC236}">
                <a16:creationId xmlns:a16="http://schemas.microsoft.com/office/drawing/2014/main" id="{6EC4D97F-D7B9-7DFE-D5E4-24A4CC7377E7}"/>
              </a:ext>
            </a:extLst>
          </p:cNvPr>
          <p:cNvSpPr txBox="1"/>
          <p:nvPr/>
        </p:nvSpPr>
        <p:spPr>
          <a:xfrm>
            <a:off x="8372914" y="74036"/>
            <a:ext cx="868033" cy="390877"/>
          </a:xfrm>
          <a:prstGeom prst="rect">
            <a:avLst/>
          </a:prstGeom>
          <a:noFill/>
        </p:spPr>
        <p:txBody>
          <a:bodyPr wrap="square">
            <a:spAutoFit/>
          </a:bodyPr>
          <a:lstStyle/>
          <a:p>
            <a:pPr algn="ctr" defTabSz="457200"/>
            <a:r>
              <a:rPr lang="en-US" sz="1400" spc="-1" dirty="0">
                <a:solidFill>
                  <a:srgbClr val="000000"/>
                </a:solidFill>
                <a:latin typeface="Calibri"/>
              </a:rPr>
              <a:t>SIM</a:t>
            </a:r>
            <a:endParaRPr lang="en-DE" sz="1400" dirty="0">
              <a:solidFill>
                <a:prstClr val="black"/>
              </a:solidFill>
              <a:latin typeface="Aptos" panose="02110004020202020204"/>
            </a:endParaRPr>
          </a:p>
        </p:txBody>
      </p:sp>
      <p:grpSp>
        <p:nvGrpSpPr>
          <p:cNvPr id="141" name="Group 140">
            <a:extLst>
              <a:ext uri="{FF2B5EF4-FFF2-40B4-BE49-F238E27FC236}">
                <a16:creationId xmlns:a16="http://schemas.microsoft.com/office/drawing/2014/main" id="{A445D039-ED44-A300-94A9-F39DCD496CDE}"/>
              </a:ext>
            </a:extLst>
          </p:cNvPr>
          <p:cNvGrpSpPr/>
          <p:nvPr/>
        </p:nvGrpSpPr>
        <p:grpSpPr>
          <a:xfrm>
            <a:off x="8396950" y="2577675"/>
            <a:ext cx="1005354" cy="609271"/>
            <a:chOff x="736556" y="3669699"/>
            <a:chExt cx="2211302" cy="1167122"/>
          </a:xfrm>
        </p:grpSpPr>
        <p:sp>
          <p:nvSpPr>
            <p:cNvPr id="142" name="Oval 141">
              <a:extLst>
                <a:ext uri="{FF2B5EF4-FFF2-40B4-BE49-F238E27FC236}">
                  <a16:creationId xmlns:a16="http://schemas.microsoft.com/office/drawing/2014/main" id="{C30A4249-FFA9-97B4-5F62-5FEA5FED6502}"/>
                </a:ext>
              </a:extLst>
            </p:cNvPr>
            <p:cNvSpPr/>
            <p:nvPr/>
          </p:nvSpPr>
          <p:spPr>
            <a:xfrm>
              <a:off x="736556" y="4178730"/>
              <a:ext cx="2211302" cy="658091"/>
            </a:xfrm>
            <a:prstGeom prst="ellipse">
              <a:avLst/>
            </a:prstGeom>
            <a:solidFill>
              <a:srgbClr val="FFE6CB"/>
            </a:solidFill>
            <a:ln w="19050" cap="flat" cmpd="sng" algn="ctr">
              <a:solidFill>
                <a:srgbClr val="156082">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43" name="Graphic 35" descr="Smart Phone with solid fill">
              <a:extLst>
                <a:ext uri="{FF2B5EF4-FFF2-40B4-BE49-F238E27FC236}">
                  <a16:creationId xmlns:a16="http://schemas.microsoft.com/office/drawing/2014/main" id="{482C172E-4305-E4B0-79BB-E56A9F88A431}"/>
                </a:ext>
              </a:extLst>
            </p:cNvPr>
            <p:cNvPicPr/>
            <p:nvPr/>
          </p:nvPicPr>
          <p:blipFill>
            <a:blip r:embed="rId2"/>
            <a:stretch/>
          </p:blipFill>
          <p:spPr>
            <a:xfrm rot="1730551">
              <a:off x="2115515" y="3755021"/>
              <a:ext cx="616517" cy="570959"/>
            </a:xfrm>
            <a:prstGeom prst="rect">
              <a:avLst/>
            </a:prstGeom>
            <a:ln w="0">
              <a:noFill/>
            </a:ln>
          </p:spPr>
        </p:pic>
        <p:pic>
          <p:nvPicPr>
            <p:cNvPr id="144" name="Graphic 143" descr="Walk with solid fill">
              <a:extLst>
                <a:ext uri="{FF2B5EF4-FFF2-40B4-BE49-F238E27FC236}">
                  <a16:creationId xmlns:a16="http://schemas.microsoft.com/office/drawing/2014/main" id="{54C8E097-3FD6-A556-6C81-7772DFFEC1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4497" y="3669699"/>
              <a:ext cx="914400" cy="914400"/>
            </a:xfrm>
            <a:prstGeom prst="rect">
              <a:avLst/>
            </a:prstGeom>
          </p:spPr>
        </p:pic>
      </p:grpSp>
      <p:cxnSp>
        <p:nvCxnSpPr>
          <p:cNvPr id="145" name="Straight Arrow Connector 144">
            <a:extLst>
              <a:ext uri="{FF2B5EF4-FFF2-40B4-BE49-F238E27FC236}">
                <a16:creationId xmlns:a16="http://schemas.microsoft.com/office/drawing/2014/main" id="{58BEF8B8-3ACE-A13D-354A-3ED3355FE2BC}"/>
              </a:ext>
            </a:extLst>
          </p:cNvPr>
          <p:cNvCxnSpPr>
            <a:cxnSpLocks/>
          </p:cNvCxnSpPr>
          <p:nvPr/>
        </p:nvCxnSpPr>
        <p:spPr>
          <a:xfrm flipH="1">
            <a:off x="6321614" y="2217654"/>
            <a:ext cx="554238" cy="751740"/>
          </a:xfrm>
          <a:prstGeom prst="straightConnector1">
            <a:avLst/>
          </a:prstGeom>
          <a:noFill/>
          <a:ln w="12700" cap="flat" cmpd="sng" algn="ctr">
            <a:solidFill>
              <a:sysClr val="windowText" lastClr="000000"/>
            </a:solidFill>
            <a:prstDash val="solid"/>
            <a:miter lim="800000"/>
            <a:tailEnd type="triangle" w="med" len="med"/>
          </a:ln>
          <a:effectLst/>
        </p:spPr>
      </p:cxn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8DA063A6-6952-FCEE-92B6-2E115EDBAEB1}"/>
                  </a:ext>
                </a:extLst>
              </p:cNvPr>
              <p:cNvSpPr txBox="1"/>
              <p:nvPr/>
            </p:nvSpPr>
            <p:spPr>
              <a:xfrm>
                <a:off x="8436248" y="1032059"/>
                <a:ext cx="1558853" cy="291618"/>
              </a:xfrm>
              <a:prstGeom prst="rect">
                <a:avLst/>
              </a:prstGeom>
              <a:noFill/>
            </p:spPr>
            <p:txBody>
              <a:bodyPr wrap="square">
                <a:spAutoFit/>
              </a:bodyPr>
              <a:lstStyle/>
              <a:p>
                <a:pPr defTabSz="457200"/>
                <a:r>
                  <a:rPr lang="en-US" sz="1200" spc="-1" dirty="0">
                    <a:solidFill>
                      <a:srgbClr val="000000"/>
                    </a:solidFill>
                    <a:latin typeface="Calibri"/>
                  </a:rPr>
                  <a:t>Input Layer </a:t>
                </a:r>
                <a14:m>
                  <m:oMath xmlns:m="http://schemas.openxmlformats.org/officeDocument/2006/math">
                    <m:sSub>
                      <m:sSubPr>
                        <m:ctrlPr>
                          <a:rPr lang="de-DE" sz="1200" b="0" i="1" spc="-1" smtClean="0">
                            <a:solidFill>
                              <a:srgbClr val="000000"/>
                            </a:solidFill>
                            <a:latin typeface="Cambria Math" panose="02040503050406030204" pitchFamily="18" charset="0"/>
                          </a:rPr>
                        </m:ctrlPr>
                      </m:sSubPr>
                      <m:e>
                        <m:r>
                          <a:rPr lang="de-DE" sz="1200" b="0" i="1" spc="-1" smtClean="0">
                            <a:solidFill>
                              <a:srgbClr val="000000"/>
                            </a:solidFill>
                            <a:latin typeface="Cambria Math" panose="02040503050406030204" pitchFamily="18" charset="0"/>
                          </a:rPr>
                          <m:t>𝑁</m:t>
                        </m:r>
                      </m:e>
                      <m:sub>
                        <m:r>
                          <a:rPr lang="de-DE" sz="1200" b="0" i="1" spc="-1" smtClean="0">
                            <a:solidFill>
                              <a:srgbClr val="000000"/>
                            </a:solidFill>
                            <a:latin typeface="Cambria Math" panose="02040503050406030204" pitchFamily="18" charset="0"/>
                          </a:rPr>
                          <m:t>𝑥</m:t>
                        </m:r>
                      </m:sub>
                    </m:sSub>
                    <m:r>
                      <a:rPr lang="de-DE" sz="1200" b="0" i="1" spc="-1" smtClean="0">
                        <a:solidFill>
                          <a:srgbClr val="000000"/>
                        </a:solidFill>
                        <a:latin typeface="Cambria Math" panose="02040503050406030204" pitchFamily="18" charset="0"/>
                        <a:ea typeface="Cambria Math" panose="02040503050406030204" pitchFamily="18" charset="0"/>
                      </a:rPr>
                      <m:t>×</m:t>
                    </m:r>
                    <m:sSub>
                      <m:sSubPr>
                        <m:ctrlPr>
                          <a:rPr lang="de-DE" sz="1200" i="1" spc="-1">
                            <a:solidFill>
                              <a:srgbClr val="000000"/>
                            </a:solidFill>
                            <a:latin typeface="Cambria Math" panose="02040503050406030204" pitchFamily="18" charset="0"/>
                          </a:rPr>
                        </m:ctrlPr>
                      </m:sSubPr>
                      <m:e>
                        <m:r>
                          <a:rPr lang="de-DE" sz="1200" i="1" spc="-1">
                            <a:solidFill>
                              <a:srgbClr val="000000"/>
                            </a:solidFill>
                            <a:latin typeface="Cambria Math" panose="02040503050406030204" pitchFamily="18" charset="0"/>
                          </a:rPr>
                          <m:t>𝑁</m:t>
                        </m:r>
                      </m:e>
                      <m:sub>
                        <m:r>
                          <a:rPr lang="de-DE" sz="1200" b="0" i="1" spc="-1" smtClean="0">
                            <a:solidFill>
                              <a:srgbClr val="000000"/>
                            </a:solidFill>
                            <a:latin typeface="Cambria Math" panose="02040503050406030204" pitchFamily="18" charset="0"/>
                          </a:rPr>
                          <m:t>𝑦</m:t>
                        </m:r>
                      </m:sub>
                    </m:sSub>
                  </m:oMath>
                </a14:m>
                <a:endParaRPr lang="en-DE" sz="1200" dirty="0">
                  <a:solidFill>
                    <a:prstClr val="black"/>
                  </a:solidFill>
                  <a:latin typeface="Aptos" panose="02110004020202020204"/>
                </a:endParaRPr>
              </a:p>
            </p:txBody>
          </p:sp>
        </mc:Choice>
        <mc:Fallback xmlns="">
          <p:sp>
            <p:nvSpPr>
              <p:cNvPr id="146" name="TextBox 145">
                <a:extLst>
                  <a:ext uri="{FF2B5EF4-FFF2-40B4-BE49-F238E27FC236}">
                    <a16:creationId xmlns:a16="http://schemas.microsoft.com/office/drawing/2014/main" id="{8DA063A6-6952-FCEE-92B6-2E115EDBAEB1}"/>
                  </a:ext>
                </a:extLst>
              </p:cNvPr>
              <p:cNvSpPr txBox="1">
                <a:spLocks noRot="1" noChangeAspect="1" noMove="1" noResize="1" noEditPoints="1" noAdjustHandles="1" noChangeArrowheads="1" noChangeShapeType="1" noTextEdit="1"/>
              </p:cNvSpPr>
              <p:nvPr/>
            </p:nvSpPr>
            <p:spPr>
              <a:xfrm>
                <a:off x="8436248" y="1032059"/>
                <a:ext cx="1558853" cy="291618"/>
              </a:xfrm>
              <a:prstGeom prst="rect">
                <a:avLst/>
              </a:prstGeom>
              <a:blipFill>
                <a:blip r:embed="rId5"/>
                <a:stretch>
                  <a:fillRect l="-391" b="-12500"/>
                </a:stretch>
              </a:blipFill>
            </p:spPr>
            <p:txBody>
              <a:bodyPr/>
              <a:lstStyle/>
              <a:p>
                <a:r>
                  <a:rPr lang="LID4096">
                    <a:noFill/>
                  </a:rPr>
                  <a:t> </a:t>
                </a:r>
              </a:p>
            </p:txBody>
          </p:sp>
        </mc:Fallback>
      </mc:AlternateContent>
      <p:cxnSp>
        <p:nvCxnSpPr>
          <p:cNvPr id="147" name="Straight Arrow Connector 146">
            <a:extLst>
              <a:ext uri="{FF2B5EF4-FFF2-40B4-BE49-F238E27FC236}">
                <a16:creationId xmlns:a16="http://schemas.microsoft.com/office/drawing/2014/main" id="{AA344988-834E-3C3F-3219-4AFFAA258B6E}"/>
              </a:ext>
            </a:extLst>
          </p:cNvPr>
          <p:cNvCxnSpPr>
            <a:cxnSpLocks/>
          </p:cNvCxnSpPr>
          <p:nvPr/>
        </p:nvCxnSpPr>
        <p:spPr>
          <a:xfrm flipH="1" flipV="1">
            <a:off x="6841108" y="834101"/>
            <a:ext cx="31803" cy="1377133"/>
          </a:xfrm>
          <a:prstGeom prst="straightConnector1">
            <a:avLst/>
          </a:prstGeom>
          <a:noFill/>
          <a:ln w="12700" cap="flat" cmpd="sng" algn="ctr">
            <a:solidFill>
              <a:sysClr val="windowText" lastClr="000000"/>
            </a:solidFill>
            <a:prstDash val="solid"/>
            <a:miter lim="800000"/>
            <a:tailEnd type="triangle" w="med" len="med"/>
          </a:ln>
          <a:effectLst/>
        </p:spPr>
      </p:cxnSp>
      <p:grpSp>
        <p:nvGrpSpPr>
          <p:cNvPr id="148" name="Group 147">
            <a:extLst>
              <a:ext uri="{FF2B5EF4-FFF2-40B4-BE49-F238E27FC236}">
                <a16:creationId xmlns:a16="http://schemas.microsoft.com/office/drawing/2014/main" id="{3A941C91-CD88-360C-CEB3-57659713CD75}"/>
              </a:ext>
            </a:extLst>
          </p:cNvPr>
          <p:cNvGrpSpPr/>
          <p:nvPr/>
        </p:nvGrpSpPr>
        <p:grpSpPr>
          <a:xfrm>
            <a:off x="7124473" y="122250"/>
            <a:ext cx="1211509" cy="627631"/>
            <a:chOff x="508886" y="507121"/>
            <a:chExt cx="953945" cy="494198"/>
          </a:xfrm>
        </p:grpSpPr>
        <p:grpSp>
          <p:nvGrpSpPr>
            <p:cNvPr id="149" name="Group 148">
              <a:extLst>
                <a:ext uri="{FF2B5EF4-FFF2-40B4-BE49-F238E27FC236}">
                  <a16:creationId xmlns:a16="http://schemas.microsoft.com/office/drawing/2014/main" id="{AA976988-4C00-0CCE-ECAF-D59CB3E066B3}"/>
                </a:ext>
              </a:extLst>
            </p:cNvPr>
            <p:cNvGrpSpPr/>
            <p:nvPr/>
          </p:nvGrpSpPr>
          <p:grpSpPr>
            <a:xfrm flipV="1">
              <a:off x="618204" y="785163"/>
              <a:ext cx="68712" cy="92593"/>
              <a:chOff x="1844231" y="869163"/>
              <a:chExt cx="108640" cy="146399"/>
            </a:xfrm>
          </p:grpSpPr>
          <p:cxnSp>
            <p:nvCxnSpPr>
              <p:cNvPr id="210" name="Straight Connector 209">
                <a:extLst>
                  <a:ext uri="{FF2B5EF4-FFF2-40B4-BE49-F238E27FC236}">
                    <a16:creationId xmlns:a16="http://schemas.microsoft.com/office/drawing/2014/main" id="{F325F1C9-2E74-8CD0-6F4C-71CDFFF32E4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11" name="Straight Connector 210">
                <a:extLst>
                  <a:ext uri="{FF2B5EF4-FFF2-40B4-BE49-F238E27FC236}">
                    <a16:creationId xmlns:a16="http://schemas.microsoft.com/office/drawing/2014/main" id="{C3A71CE3-51AF-78A3-D6E4-67E44BA5CDC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12" name="Straight Connector 211">
                <a:extLst>
                  <a:ext uri="{FF2B5EF4-FFF2-40B4-BE49-F238E27FC236}">
                    <a16:creationId xmlns:a16="http://schemas.microsoft.com/office/drawing/2014/main" id="{7AE7CAA2-11D3-4BC7-AF7F-FFB896CA5B7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0" name="Group 149">
              <a:extLst>
                <a:ext uri="{FF2B5EF4-FFF2-40B4-BE49-F238E27FC236}">
                  <a16:creationId xmlns:a16="http://schemas.microsoft.com/office/drawing/2014/main" id="{DDA1E846-C068-76AA-49C5-84BAAAD00A05}"/>
                </a:ext>
              </a:extLst>
            </p:cNvPr>
            <p:cNvGrpSpPr/>
            <p:nvPr/>
          </p:nvGrpSpPr>
          <p:grpSpPr>
            <a:xfrm flipV="1">
              <a:off x="1048090" y="908726"/>
              <a:ext cx="68712" cy="92593"/>
              <a:chOff x="1844231" y="869163"/>
              <a:chExt cx="108640" cy="146399"/>
            </a:xfrm>
          </p:grpSpPr>
          <p:cxnSp>
            <p:nvCxnSpPr>
              <p:cNvPr id="207" name="Straight Connector 206">
                <a:extLst>
                  <a:ext uri="{FF2B5EF4-FFF2-40B4-BE49-F238E27FC236}">
                    <a16:creationId xmlns:a16="http://schemas.microsoft.com/office/drawing/2014/main" id="{7AB12A11-2165-F513-A3D1-8B8650FDE31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8" name="Straight Connector 207">
                <a:extLst>
                  <a:ext uri="{FF2B5EF4-FFF2-40B4-BE49-F238E27FC236}">
                    <a16:creationId xmlns:a16="http://schemas.microsoft.com/office/drawing/2014/main" id="{5D6B7BDE-3CEA-563E-BE5E-8434E88BDB99}"/>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9" name="Straight Connector 208">
                <a:extLst>
                  <a:ext uri="{FF2B5EF4-FFF2-40B4-BE49-F238E27FC236}">
                    <a16:creationId xmlns:a16="http://schemas.microsoft.com/office/drawing/2014/main" id="{4075F1E0-F1B0-0D7B-D908-E8DE8072C356}"/>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1" name="Group 150">
              <a:extLst>
                <a:ext uri="{FF2B5EF4-FFF2-40B4-BE49-F238E27FC236}">
                  <a16:creationId xmlns:a16="http://schemas.microsoft.com/office/drawing/2014/main" id="{AE212A1A-A994-FCBF-1643-06E0BDE9905D}"/>
                </a:ext>
              </a:extLst>
            </p:cNvPr>
            <p:cNvGrpSpPr/>
            <p:nvPr/>
          </p:nvGrpSpPr>
          <p:grpSpPr>
            <a:xfrm flipV="1">
              <a:off x="1157408" y="786581"/>
              <a:ext cx="68712" cy="92593"/>
              <a:chOff x="1844231" y="869163"/>
              <a:chExt cx="108640" cy="146399"/>
            </a:xfrm>
          </p:grpSpPr>
          <p:cxnSp>
            <p:nvCxnSpPr>
              <p:cNvPr id="204" name="Straight Connector 203">
                <a:extLst>
                  <a:ext uri="{FF2B5EF4-FFF2-40B4-BE49-F238E27FC236}">
                    <a16:creationId xmlns:a16="http://schemas.microsoft.com/office/drawing/2014/main" id="{390B5649-1592-5685-5A68-E0E2D87752E8}"/>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5" name="Straight Connector 204">
                <a:extLst>
                  <a:ext uri="{FF2B5EF4-FFF2-40B4-BE49-F238E27FC236}">
                    <a16:creationId xmlns:a16="http://schemas.microsoft.com/office/drawing/2014/main" id="{9E94BED6-7DE7-0554-69BA-62E3C6E73B65}"/>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6" name="Straight Connector 205">
                <a:extLst>
                  <a:ext uri="{FF2B5EF4-FFF2-40B4-BE49-F238E27FC236}">
                    <a16:creationId xmlns:a16="http://schemas.microsoft.com/office/drawing/2014/main" id="{A46999D8-7B49-2010-2083-32364645AC70}"/>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2" name="Group 151">
              <a:extLst>
                <a:ext uri="{FF2B5EF4-FFF2-40B4-BE49-F238E27FC236}">
                  <a16:creationId xmlns:a16="http://schemas.microsoft.com/office/drawing/2014/main" id="{4CE997C2-9F0A-6459-4999-ED0147F31733}"/>
                </a:ext>
              </a:extLst>
            </p:cNvPr>
            <p:cNvGrpSpPr/>
            <p:nvPr/>
          </p:nvGrpSpPr>
          <p:grpSpPr>
            <a:xfrm flipV="1">
              <a:off x="1287796" y="634202"/>
              <a:ext cx="68712" cy="92593"/>
              <a:chOff x="1844231" y="869163"/>
              <a:chExt cx="108640" cy="146399"/>
            </a:xfrm>
          </p:grpSpPr>
          <p:cxnSp>
            <p:nvCxnSpPr>
              <p:cNvPr id="201" name="Straight Connector 200">
                <a:extLst>
                  <a:ext uri="{FF2B5EF4-FFF2-40B4-BE49-F238E27FC236}">
                    <a16:creationId xmlns:a16="http://schemas.microsoft.com/office/drawing/2014/main" id="{F4031111-A222-C0BD-0627-C0F5AB6FF6FF}"/>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2" name="Straight Connector 201">
                <a:extLst>
                  <a:ext uri="{FF2B5EF4-FFF2-40B4-BE49-F238E27FC236}">
                    <a16:creationId xmlns:a16="http://schemas.microsoft.com/office/drawing/2014/main" id="{0E4F058A-BDD7-967C-AF43-80425B4E00C7}"/>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3" name="Straight Connector 202">
                <a:extLst>
                  <a:ext uri="{FF2B5EF4-FFF2-40B4-BE49-F238E27FC236}">
                    <a16:creationId xmlns:a16="http://schemas.microsoft.com/office/drawing/2014/main" id="{4EAB5DF3-FA50-2D8C-6A1F-213BCC6BC095}"/>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3" name="Group 152">
              <a:extLst>
                <a:ext uri="{FF2B5EF4-FFF2-40B4-BE49-F238E27FC236}">
                  <a16:creationId xmlns:a16="http://schemas.microsoft.com/office/drawing/2014/main" id="{C1B0E909-4328-BC59-66CE-C56DE761D8EA}"/>
                </a:ext>
              </a:extLst>
            </p:cNvPr>
            <p:cNvGrpSpPr/>
            <p:nvPr/>
          </p:nvGrpSpPr>
          <p:grpSpPr>
            <a:xfrm flipV="1">
              <a:off x="1394119" y="514948"/>
              <a:ext cx="68712" cy="92593"/>
              <a:chOff x="1844231" y="869163"/>
              <a:chExt cx="108640" cy="146399"/>
            </a:xfrm>
          </p:grpSpPr>
          <p:cxnSp>
            <p:nvCxnSpPr>
              <p:cNvPr id="198" name="Straight Connector 197">
                <a:extLst>
                  <a:ext uri="{FF2B5EF4-FFF2-40B4-BE49-F238E27FC236}">
                    <a16:creationId xmlns:a16="http://schemas.microsoft.com/office/drawing/2014/main" id="{42E16E0D-3BE4-E08E-64E4-4CFCFD91CAE9}"/>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9" name="Straight Connector 198">
                <a:extLst>
                  <a:ext uri="{FF2B5EF4-FFF2-40B4-BE49-F238E27FC236}">
                    <a16:creationId xmlns:a16="http://schemas.microsoft.com/office/drawing/2014/main" id="{388D99DE-8116-D07D-D35C-A9D1E9796AB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0" name="Straight Connector 199">
                <a:extLst>
                  <a:ext uri="{FF2B5EF4-FFF2-40B4-BE49-F238E27FC236}">
                    <a16:creationId xmlns:a16="http://schemas.microsoft.com/office/drawing/2014/main" id="{75EB52A5-D7BC-AB53-C04F-3AF1058754AD}"/>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4" name="Group 153">
              <a:extLst>
                <a:ext uri="{FF2B5EF4-FFF2-40B4-BE49-F238E27FC236}">
                  <a16:creationId xmlns:a16="http://schemas.microsoft.com/office/drawing/2014/main" id="{9F67CF66-AFEC-F1E2-22A5-3B9302200DAE}"/>
                </a:ext>
              </a:extLst>
            </p:cNvPr>
            <p:cNvGrpSpPr/>
            <p:nvPr/>
          </p:nvGrpSpPr>
          <p:grpSpPr>
            <a:xfrm flipV="1">
              <a:off x="852284" y="907209"/>
              <a:ext cx="68712" cy="92593"/>
              <a:chOff x="1844231" y="869163"/>
              <a:chExt cx="108640" cy="146399"/>
            </a:xfrm>
          </p:grpSpPr>
          <p:cxnSp>
            <p:nvCxnSpPr>
              <p:cNvPr id="195" name="Straight Connector 194">
                <a:extLst>
                  <a:ext uri="{FF2B5EF4-FFF2-40B4-BE49-F238E27FC236}">
                    <a16:creationId xmlns:a16="http://schemas.microsoft.com/office/drawing/2014/main" id="{6638A898-7515-EF9D-ADE9-8D18FC03DFC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6" name="Straight Connector 195">
                <a:extLst>
                  <a:ext uri="{FF2B5EF4-FFF2-40B4-BE49-F238E27FC236}">
                    <a16:creationId xmlns:a16="http://schemas.microsoft.com/office/drawing/2014/main" id="{7D0219AE-2BA0-CB34-8D02-E82FDC7BC3F6}"/>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7" name="Straight Connector 196">
                <a:extLst>
                  <a:ext uri="{FF2B5EF4-FFF2-40B4-BE49-F238E27FC236}">
                    <a16:creationId xmlns:a16="http://schemas.microsoft.com/office/drawing/2014/main" id="{9BBEF8A6-472B-98D2-16A5-380CF596762F}"/>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5" name="Group 154">
              <a:extLst>
                <a:ext uri="{FF2B5EF4-FFF2-40B4-BE49-F238E27FC236}">
                  <a16:creationId xmlns:a16="http://schemas.microsoft.com/office/drawing/2014/main" id="{31891A84-6B26-D1BA-54B2-FB95518215C7}"/>
                </a:ext>
              </a:extLst>
            </p:cNvPr>
            <p:cNvGrpSpPr/>
            <p:nvPr/>
          </p:nvGrpSpPr>
          <p:grpSpPr>
            <a:xfrm flipV="1">
              <a:off x="961602" y="785064"/>
              <a:ext cx="68712" cy="92593"/>
              <a:chOff x="1844231" y="869163"/>
              <a:chExt cx="108640" cy="146399"/>
            </a:xfrm>
          </p:grpSpPr>
          <p:cxnSp>
            <p:nvCxnSpPr>
              <p:cNvPr id="192" name="Straight Connector 191">
                <a:extLst>
                  <a:ext uri="{FF2B5EF4-FFF2-40B4-BE49-F238E27FC236}">
                    <a16:creationId xmlns:a16="http://schemas.microsoft.com/office/drawing/2014/main" id="{BFFCB32F-695D-B1C9-50AA-1C500F833C13}"/>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3" name="Straight Connector 192">
                <a:extLst>
                  <a:ext uri="{FF2B5EF4-FFF2-40B4-BE49-F238E27FC236}">
                    <a16:creationId xmlns:a16="http://schemas.microsoft.com/office/drawing/2014/main" id="{EE6628AE-DA6C-5EE9-CC60-7BD651B5FBE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4" name="Straight Connector 193">
                <a:extLst>
                  <a:ext uri="{FF2B5EF4-FFF2-40B4-BE49-F238E27FC236}">
                    <a16:creationId xmlns:a16="http://schemas.microsoft.com/office/drawing/2014/main" id="{4E07AEAE-C225-1B79-2F0E-FDA4DA9A9063}"/>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6" name="Group 155">
              <a:extLst>
                <a:ext uri="{FF2B5EF4-FFF2-40B4-BE49-F238E27FC236}">
                  <a16:creationId xmlns:a16="http://schemas.microsoft.com/office/drawing/2014/main" id="{68989418-E02E-A088-C3E7-BFE1AA2B5D8E}"/>
                </a:ext>
              </a:extLst>
            </p:cNvPr>
            <p:cNvGrpSpPr/>
            <p:nvPr/>
          </p:nvGrpSpPr>
          <p:grpSpPr>
            <a:xfrm flipV="1">
              <a:off x="1091990" y="632685"/>
              <a:ext cx="68712" cy="92593"/>
              <a:chOff x="1844231" y="869163"/>
              <a:chExt cx="108640" cy="146399"/>
            </a:xfrm>
          </p:grpSpPr>
          <p:cxnSp>
            <p:nvCxnSpPr>
              <p:cNvPr id="189" name="Straight Connector 188">
                <a:extLst>
                  <a:ext uri="{FF2B5EF4-FFF2-40B4-BE49-F238E27FC236}">
                    <a16:creationId xmlns:a16="http://schemas.microsoft.com/office/drawing/2014/main" id="{67B39355-61AF-85B0-C7CD-996D4CFAE59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0" name="Straight Connector 189">
                <a:extLst>
                  <a:ext uri="{FF2B5EF4-FFF2-40B4-BE49-F238E27FC236}">
                    <a16:creationId xmlns:a16="http://schemas.microsoft.com/office/drawing/2014/main" id="{A99BF552-B34F-4BF0-7C09-54B52FB7AFF5}"/>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1" name="Straight Connector 190">
                <a:extLst>
                  <a:ext uri="{FF2B5EF4-FFF2-40B4-BE49-F238E27FC236}">
                    <a16:creationId xmlns:a16="http://schemas.microsoft.com/office/drawing/2014/main" id="{B0BC8FD6-F52C-9963-A856-461E560C2589}"/>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7" name="Group 156">
              <a:extLst>
                <a:ext uri="{FF2B5EF4-FFF2-40B4-BE49-F238E27FC236}">
                  <a16:creationId xmlns:a16="http://schemas.microsoft.com/office/drawing/2014/main" id="{635B5308-B1FA-94B5-061F-3A87276EEEEA}"/>
                </a:ext>
              </a:extLst>
            </p:cNvPr>
            <p:cNvGrpSpPr/>
            <p:nvPr/>
          </p:nvGrpSpPr>
          <p:grpSpPr>
            <a:xfrm flipV="1">
              <a:off x="1198313" y="513431"/>
              <a:ext cx="68712" cy="92593"/>
              <a:chOff x="1844231" y="869163"/>
              <a:chExt cx="108640" cy="146399"/>
            </a:xfrm>
          </p:grpSpPr>
          <p:cxnSp>
            <p:nvCxnSpPr>
              <p:cNvPr id="186" name="Straight Connector 185">
                <a:extLst>
                  <a:ext uri="{FF2B5EF4-FFF2-40B4-BE49-F238E27FC236}">
                    <a16:creationId xmlns:a16="http://schemas.microsoft.com/office/drawing/2014/main" id="{D351B346-996B-7D92-BB23-B0E9CA28D47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7" name="Straight Connector 186">
                <a:extLst>
                  <a:ext uri="{FF2B5EF4-FFF2-40B4-BE49-F238E27FC236}">
                    <a16:creationId xmlns:a16="http://schemas.microsoft.com/office/drawing/2014/main" id="{FAB9A6E5-DCDB-28D7-50F8-750948841162}"/>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8" name="Straight Connector 187">
                <a:extLst>
                  <a:ext uri="{FF2B5EF4-FFF2-40B4-BE49-F238E27FC236}">
                    <a16:creationId xmlns:a16="http://schemas.microsoft.com/office/drawing/2014/main" id="{79F791A9-4EEF-B222-0622-B43155CD3B10}"/>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8" name="Group 157">
              <a:extLst>
                <a:ext uri="{FF2B5EF4-FFF2-40B4-BE49-F238E27FC236}">
                  <a16:creationId xmlns:a16="http://schemas.microsoft.com/office/drawing/2014/main" id="{B281CEB1-5630-005D-C08F-7AB631E3498B}"/>
                </a:ext>
              </a:extLst>
            </p:cNvPr>
            <p:cNvGrpSpPr/>
            <p:nvPr/>
          </p:nvGrpSpPr>
          <p:grpSpPr>
            <a:xfrm flipV="1">
              <a:off x="673207" y="900899"/>
              <a:ext cx="68712" cy="92593"/>
              <a:chOff x="1844231" y="869163"/>
              <a:chExt cx="108640" cy="146399"/>
            </a:xfrm>
          </p:grpSpPr>
          <p:cxnSp>
            <p:nvCxnSpPr>
              <p:cNvPr id="183" name="Straight Connector 182">
                <a:extLst>
                  <a:ext uri="{FF2B5EF4-FFF2-40B4-BE49-F238E27FC236}">
                    <a16:creationId xmlns:a16="http://schemas.microsoft.com/office/drawing/2014/main" id="{AAC29FB7-1EA0-3B91-C102-C0D9C264967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4" name="Straight Connector 183">
                <a:extLst>
                  <a:ext uri="{FF2B5EF4-FFF2-40B4-BE49-F238E27FC236}">
                    <a16:creationId xmlns:a16="http://schemas.microsoft.com/office/drawing/2014/main" id="{6002E75B-4DA0-C2B3-D09B-23BDEE61AE31}"/>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5" name="Straight Connector 184">
                <a:extLst>
                  <a:ext uri="{FF2B5EF4-FFF2-40B4-BE49-F238E27FC236}">
                    <a16:creationId xmlns:a16="http://schemas.microsoft.com/office/drawing/2014/main" id="{595E87B5-1933-C2DF-B28B-DF7DD095324E}"/>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9" name="Group 158">
              <a:extLst>
                <a:ext uri="{FF2B5EF4-FFF2-40B4-BE49-F238E27FC236}">
                  <a16:creationId xmlns:a16="http://schemas.microsoft.com/office/drawing/2014/main" id="{14F4C5F8-92DC-A138-D30B-C1543A835EF4}"/>
                </a:ext>
              </a:extLst>
            </p:cNvPr>
            <p:cNvGrpSpPr/>
            <p:nvPr/>
          </p:nvGrpSpPr>
          <p:grpSpPr>
            <a:xfrm flipV="1">
              <a:off x="782525" y="778754"/>
              <a:ext cx="68712" cy="92593"/>
              <a:chOff x="1844231" y="869163"/>
              <a:chExt cx="108640" cy="146399"/>
            </a:xfrm>
          </p:grpSpPr>
          <p:cxnSp>
            <p:nvCxnSpPr>
              <p:cNvPr id="180" name="Straight Connector 179">
                <a:extLst>
                  <a:ext uri="{FF2B5EF4-FFF2-40B4-BE49-F238E27FC236}">
                    <a16:creationId xmlns:a16="http://schemas.microsoft.com/office/drawing/2014/main" id="{9D651EF8-379D-6B66-CA44-BA7C6A8C8F59}"/>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1" name="Straight Connector 180">
                <a:extLst>
                  <a:ext uri="{FF2B5EF4-FFF2-40B4-BE49-F238E27FC236}">
                    <a16:creationId xmlns:a16="http://schemas.microsoft.com/office/drawing/2014/main" id="{6BDBF088-5477-EAAD-4CA2-47C4BC7E6D3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2" name="Straight Connector 181">
                <a:extLst>
                  <a:ext uri="{FF2B5EF4-FFF2-40B4-BE49-F238E27FC236}">
                    <a16:creationId xmlns:a16="http://schemas.microsoft.com/office/drawing/2014/main" id="{A70CDDD3-9DEE-EAF8-FE56-E997251C065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0" name="Group 159">
              <a:extLst>
                <a:ext uri="{FF2B5EF4-FFF2-40B4-BE49-F238E27FC236}">
                  <a16:creationId xmlns:a16="http://schemas.microsoft.com/office/drawing/2014/main" id="{AC99F034-E2FD-6348-CF59-5DD38F7AD1CD}"/>
                </a:ext>
              </a:extLst>
            </p:cNvPr>
            <p:cNvGrpSpPr/>
            <p:nvPr/>
          </p:nvGrpSpPr>
          <p:grpSpPr>
            <a:xfrm flipV="1">
              <a:off x="912913" y="626375"/>
              <a:ext cx="68712" cy="92593"/>
              <a:chOff x="1844231" y="869163"/>
              <a:chExt cx="108640" cy="146399"/>
            </a:xfrm>
          </p:grpSpPr>
          <p:cxnSp>
            <p:nvCxnSpPr>
              <p:cNvPr id="177" name="Straight Connector 176">
                <a:extLst>
                  <a:ext uri="{FF2B5EF4-FFF2-40B4-BE49-F238E27FC236}">
                    <a16:creationId xmlns:a16="http://schemas.microsoft.com/office/drawing/2014/main" id="{52C24555-96BF-BE9D-9A27-45D56ECFBD4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8" name="Straight Connector 177">
                <a:extLst>
                  <a:ext uri="{FF2B5EF4-FFF2-40B4-BE49-F238E27FC236}">
                    <a16:creationId xmlns:a16="http://schemas.microsoft.com/office/drawing/2014/main" id="{65F06628-3028-CAD4-F67F-7E24DE0D836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9" name="Straight Connector 178">
                <a:extLst>
                  <a:ext uri="{FF2B5EF4-FFF2-40B4-BE49-F238E27FC236}">
                    <a16:creationId xmlns:a16="http://schemas.microsoft.com/office/drawing/2014/main" id="{BE8C3F15-127F-9440-DCFB-A3A556D5C69D}"/>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1" name="Group 160">
              <a:extLst>
                <a:ext uri="{FF2B5EF4-FFF2-40B4-BE49-F238E27FC236}">
                  <a16:creationId xmlns:a16="http://schemas.microsoft.com/office/drawing/2014/main" id="{9F4A1CFC-3127-1838-96F3-DCA5B5775D98}"/>
                </a:ext>
              </a:extLst>
            </p:cNvPr>
            <p:cNvGrpSpPr/>
            <p:nvPr/>
          </p:nvGrpSpPr>
          <p:grpSpPr>
            <a:xfrm flipV="1">
              <a:off x="1019236" y="507121"/>
              <a:ext cx="68712" cy="92593"/>
              <a:chOff x="1844231" y="869163"/>
              <a:chExt cx="108640" cy="146399"/>
            </a:xfrm>
          </p:grpSpPr>
          <p:cxnSp>
            <p:nvCxnSpPr>
              <p:cNvPr id="174" name="Straight Connector 173">
                <a:extLst>
                  <a:ext uri="{FF2B5EF4-FFF2-40B4-BE49-F238E27FC236}">
                    <a16:creationId xmlns:a16="http://schemas.microsoft.com/office/drawing/2014/main" id="{38617B7E-A1DA-641E-0AF4-1A03006E1F8D}"/>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5" name="Straight Connector 174">
                <a:extLst>
                  <a:ext uri="{FF2B5EF4-FFF2-40B4-BE49-F238E27FC236}">
                    <a16:creationId xmlns:a16="http://schemas.microsoft.com/office/drawing/2014/main" id="{33C30A5B-1573-4784-61C7-3C24E20A10D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6" name="Straight Connector 175">
                <a:extLst>
                  <a:ext uri="{FF2B5EF4-FFF2-40B4-BE49-F238E27FC236}">
                    <a16:creationId xmlns:a16="http://schemas.microsoft.com/office/drawing/2014/main" id="{F52A33BE-4098-F49D-7ED5-F295F82090F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2" name="Group 161">
              <a:extLst>
                <a:ext uri="{FF2B5EF4-FFF2-40B4-BE49-F238E27FC236}">
                  <a16:creationId xmlns:a16="http://schemas.microsoft.com/office/drawing/2014/main" id="{7D2A2563-8832-E79C-0A03-F5B4B01FCC32}"/>
                </a:ext>
              </a:extLst>
            </p:cNvPr>
            <p:cNvGrpSpPr/>
            <p:nvPr/>
          </p:nvGrpSpPr>
          <p:grpSpPr>
            <a:xfrm flipV="1">
              <a:off x="508886" y="907308"/>
              <a:ext cx="68712" cy="92593"/>
              <a:chOff x="1844231" y="869163"/>
              <a:chExt cx="108640" cy="146399"/>
            </a:xfrm>
          </p:grpSpPr>
          <p:cxnSp>
            <p:nvCxnSpPr>
              <p:cNvPr id="171" name="Straight Connector 170">
                <a:extLst>
                  <a:ext uri="{FF2B5EF4-FFF2-40B4-BE49-F238E27FC236}">
                    <a16:creationId xmlns:a16="http://schemas.microsoft.com/office/drawing/2014/main" id="{186DE8C5-5E2A-AC16-17E0-4E9C6559B8A2}"/>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2" name="Straight Connector 171">
                <a:extLst>
                  <a:ext uri="{FF2B5EF4-FFF2-40B4-BE49-F238E27FC236}">
                    <a16:creationId xmlns:a16="http://schemas.microsoft.com/office/drawing/2014/main" id="{864DDA4A-5D37-2CD0-F6B5-A029638A4C7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3" name="Straight Connector 172">
                <a:extLst>
                  <a:ext uri="{FF2B5EF4-FFF2-40B4-BE49-F238E27FC236}">
                    <a16:creationId xmlns:a16="http://schemas.microsoft.com/office/drawing/2014/main" id="{7250A162-4D90-B647-11DF-C18E0505AA2A}"/>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3" name="Group 162">
              <a:extLst>
                <a:ext uri="{FF2B5EF4-FFF2-40B4-BE49-F238E27FC236}">
                  <a16:creationId xmlns:a16="http://schemas.microsoft.com/office/drawing/2014/main" id="{6F099C8C-1289-11CD-22EF-F265E282E9D0}"/>
                </a:ext>
              </a:extLst>
            </p:cNvPr>
            <p:cNvGrpSpPr/>
            <p:nvPr/>
          </p:nvGrpSpPr>
          <p:grpSpPr>
            <a:xfrm flipV="1">
              <a:off x="748592" y="632784"/>
              <a:ext cx="68712" cy="92593"/>
              <a:chOff x="1844231" y="869163"/>
              <a:chExt cx="108640" cy="146399"/>
            </a:xfrm>
          </p:grpSpPr>
          <p:cxnSp>
            <p:nvCxnSpPr>
              <p:cNvPr id="168" name="Straight Connector 167">
                <a:extLst>
                  <a:ext uri="{FF2B5EF4-FFF2-40B4-BE49-F238E27FC236}">
                    <a16:creationId xmlns:a16="http://schemas.microsoft.com/office/drawing/2014/main" id="{210F2F43-BC05-4687-C07A-46D372F8AE5E}"/>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9" name="Straight Connector 168">
                <a:extLst>
                  <a:ext uri="{FF2B5EF4-FFF2-40B4-BE49-F238E27FC236}">
                    <a16:creationId xmlns:a16="http://schemas.microsoft.com/office/drawing/2014/main" id="{20A43166-1C55-61DE-1936-D1984BCA2EE7}"/>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0" name="Straight Connector 169">
                <a:extLst>
                  <a:ext uri="{FF2B5EF4-FFF2-40B4-BE49-F238E27FC236}">
                    <a16:creationId xmlns:a16="http://schemas.microsoft.com/office/drawing/2014/main" id="{B78DFAEC-E453-7B73-0BDF-ECC676017F4A}"/>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4" name="Group 163">
              <a:extLst>
                <a:ext uri="{FF2B5EF4-FFF2-40B4-BE49-F238E27FC236}">
                  <a16:creationId xmlns:a16="http://schemas.microsoft.com/office/drawing/2014/main" id="{AC467E29-B350-375D-55D4-8A7A818EB0D5}"/>
                </a:ext>
              </a:extLst>
            </p:cNvPr>
            <p:cNvGrpSpPr/>
            <p:nvPr/>
          </p:nvGrpSpPr>
          <p:grpSpPr>
            <a:xfrm flipV="1">
              <a:off x="854915" y="513530"/>
              <a:ext cx="68712" cy="92593"/>
              <a:chOff x="1844231" y="869163"/>
              <a:chExt cx="108640" cy="146399"/>
            </a:xfrm>
          </p:grpSpPr>
          <p:cxnSp>
            <p:nvCxnSpPr>
              <p:cNvPr id="165" name="Straight Connector 164">
                <a:extLst>
                  <a:ext uri="{FF2B5EF4-FFF2-40B4-BE49-F238E27FC236}">
                    <a16:creationId xmlns:a16="http://schemas.microsoft.com/office/drawing/2014/main" id="{459DE20F-5C9C-FECA-7A5E-0939C67D9BB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6" name="Straight Connector 165">
                <a:extLst>
                  <a:ext uri="{FF2B5EF4-FFF2-40B4-BE49-F238E27FC236}">
                    <a16:creationId xmlns:a16="http://schemas.microsoft.com/office/drawing/2014/main" id="{00A0D149-7E99-DE34-356B-9684CCC30E4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67" name="Straight Connector 166">
                <a:extLst>
                  <a:ext uri="{FF2B5EF4-FFF2-40B4-BE49-F238E27FC236}">
                    <a16:creationId xmlns:a16="http://schemas.microsoft.com/office/drawing/2014/main" id="{7034769F-128D-8931-1F6B-D4EB0C36B5F8}"/>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D87916A7-EB9D-DFE7-F2C6-C1497AB77338}"/>
                  </a:ext>
                </a:extLst>
              </p:cNvPr>
              <p:cNvSpPr txBox="1"/>
              <p:nvPr/>
            </p:nvSpPr>
            <p:spPr>
              <a:xfrm>
                <a:off x="6448920" y="2878368"/>
                <a:ext cx="175894"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𝑥</m:t>
                      </m:r>
                    </m:oMath>
                  </m:oMathPara>
                </a14:m>
                <a:endParaRPr lang="LID4096" sz="1400" dirty="0">
                  <a:solidFill>
                    <a:prstClr val="black"/>
                  </a:solidFill>
                  <a:latin typeface="Aptos" panose="02110004020202020204"/>
                </a:endParaRPr>
              </a:p>
            </p:txBody>
          </p:sp>
        </mc:Choice>
        <mc:Fallback xmlns="">
          <p:sp>
            <p:nvSpPr>
              <p:cNvPr id="213" name="TextBox 212">
                <a:extLst>
                  <a:ext uri="{FF2B5EF4-FFF2-40B4-BE49-F238E27FC236}">
                    <a16:creationId xmlns:a16="http://schemas.microsoft.com/office/drawing/2014/main" id="{D87916A7-EB9D-DFE7-F2C6-C1497AB77338}"/>
                  </a:ext>
                </a:extLst>
              </p:cNvPr>
              <p:cNvSpPr txBox="1">
                <a:spLocks noRot="1" noChangeAspect="1" noMove="1" noResize="1" noEditPoints="1" noAdjustHandles="1" noChangeArrowheads="1" noChangeShapeType="1" noTextEdit="1"/>
              </p:cNvSpPr>
              <p:nvPr/>
            </p:nvSpPr>
            <p:spPr>
              <a:xfrm>
                <a:off x="6448920" y="2878368"/>
                <a:ext cx="175894" cy="273614"/>
              </a:xfrm>
              <a:prstGeom prst="rect">
                <a:avLst/>
              </a:prstGeom>
              <a:blipFill>
                <a:blip r:embed="rId6"/>
                <a:stretch>
                  <a:fillRect l="-689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4FC03AEB-3ADF-E748-9437-E7A7B15ED8EC}"/>
                  </a:ext>
                </a:extLst>
              </p:cNvPr>
              <p:cNvSpPr txBox="1"/>
              <p:nvPr/>
            </p:nvSpPr>
            <p:spPr>
              <a:xfrm>
                <a:off x="6579851" y="755886"/>
                <a:ext cx="160666"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𝑧</m:t>
                      </m:r>
                    </m:oMath>
                  </m:oMathPara>
                </a14:m>
                <a:endParaRPr lang="LID4096" sz="1400" dirty="0">
                  <a:solidFill>
                    <a:prstClr val="black"/>
                  </a:solidFill>
                  <a:latin typeface="Aptos" panose="02110004020202020204"/>
                </a:endParaRPr>
              </a:p>
            </p:txBody>
          </p:sp>
        </mc:Choice>
        <mc:Fallback xmlns="">
          <p:sp>
            <p:nvSpPr>
              <p:cNvPr id="214" name="TextBox 213">
                <a:extLst>
                  <a:ext uri="{FF2B5EF4-FFF2-40B4-BE49-F238E27FC236}">
                    <a16:creationId xmlns:a16="http://schemas.microsoft.com/office/drawing/2014/main" id="{4FC03AEB-3ADF-E748-9437-E7A7B15ED8EC}"/>
                  </a:ext>
                </a:extLst>
              </p:cNvPr>
              <p:cNvSpPr txBox="1">
                <a:spLocks noRot="1" noChangeAspect="1" noMove="1" noResize="1" noEditPoints="1" noAdjustHandles="1" noChangeArrowheads="1" noChangeShapeType="1" noTextEdit="1"/>
              </p:cNvSpPr>
              <p:nvPr/>
            </p:nvSpPr>
            <p:spPr>
              <a:xfrm>
                <a:off x="6579851" y="755886"/>
                <a:ext cx="160666" cy="273614"/>
              </a:xfrm>
              <a:prstGeom prst="rect">
                <a:avLst/>
              </a:prstGeom>
              <a:blipFill>
                <a:blip r:embed="rId7"/>
                <a:stretch>
                  <a:fillRect l="-3704" r="-3704"/>
                </a:stretch>
              </a:blipFill>
            </p:spPr>
            <p:txBody>
              <a:bodyPr/>
              <a:lstStyle/>
              <a:p>
                <a:r>
                  <a:rPr lang="LID4096">
                    <a:noFill/>
                  </a:rPr>
                  <a:t> </a:t>
                </a:r>
              </a:p>
            </p:txBody>
          </p:sp>
        </mc:Fallback>
      </mc:AlternateContent>
      <p:cxnSp>
        <p:nvCxnSpPr>
          <p:cNvPr id="215" name="Straight Connector 214">
            <a:extLst>
              <a:ext uri="{FF2B5EF4-FFF2-40B4-BE49-F238E27FC236}">
                <a16:creationId xmlns:a16="http://schemas.microsoft.com/office/drawing/2014/main" id="{FCF0006E-019D-9CA7-1EBD-5DA196DA1C66}"/>
              </a:ext>
            </a:extLst>
          </p:cNvPr>
          <p:cNvCxnSpPr>
            <a:cxnSpLocks/>
          </p:cNvCxnSpPr>
          <p:nvPr/>
        </p:nvCxnSpPr>
        <p:spPr>
          <a:xfrm flipH="1" flipV="1">
            <a:off x="7749549" y="413161"/>
            <a:ext cx="1246730" cy="1973731"/>
          </a:xfrm>
          <a:prstGeom prst="line">
            <a:avLst/>
          </a:prstGeom>
          <a:noFill/>
          <a:ln w="12700" cap="flat" cmpd="sng" algn="ctr">
            <a:solidFill>
              <a:sysClr val="windowText" lastClr="000000"/>
            </a:solidFill>
            <a:prstDash val="dash"/>
            <a:miter lim="800000"/>
          </a:ln>
          <a:effectLst/>
        </p:spPr>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A06093EB-75F4-26F1-D0DD-3CFC534D2AFD}"/>
                  </a:ext>
                </a:extLst>
              </p:cNvPr>
              <p:cNvSpPr txBox="1"/>
              <p:nvPr/>
            </p:nvSpPr>
            <p:spPr>
              <a:xfrm>
                <a:off x="7937483" y="434319"/>
                <a:ext cx="159037"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𝜗</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6" name="TextBox 215">
                <a:extLst>
                  <a:ext uri="{FF2B5EF4-FFF2-40B4-BE49-F238E27FC236}">
                    <a16:creationId xmlns:a16="http://schemas.microsoft.com/office/drawing/2014/main" id="{A06093EB-75F4-26F1-D0DD-3CFC534D2AFD}"/>
                  </a:ext>
                </a:extLst>
              </p:cNvPr>
              <p:cNvSpPr txBox="1">
                <a:spLocks noRot="1" noChangeAspect="1" noMove="1" noResize="1" noEditPoints="1" noAdjustHandles="1" noChangeArrowheads="1" noChangeShapeType="1" noTextEdit="1"/>
              </p:cNvSpPr>
              <p:nvPr/>
            </p:nvSpPr>
            <p:spPr>
              <a:xfrm>
                <a:off x="7937483" y="434319"/>
                <a:ext cx="159037" cy="234526"/>
              </a:xfrm>
              <a:prstGeom prst="rect">
                <a:avLst/>
              </a:prstGeom>
              <a:blipFill>
                <a:blip r:embed="rId8"/>
                <a:stretch>
                  <a:fillRect l="-15385" r="-11538"/>
                </a:stretch>
              </a:blipFill>
            </p:spPr>
            <p:txBody>
              <a:bodyPr/>
              <a:lstStyle/>
              <a:p>
                <a:r>
                  <a:rPr lang="LID4096">
                    <a:noFill/>
                  </a:rPr>
                  <a:t> </a:t>
                </a:r>
              </a:p>
            </p:txBody>
          </p:sp>
        </mc:Fallback>
      </mc:AlternateContent>
      <p:sp>
        <p:nvSpPr>
          <p:cNvPr id="217" name="Partial Circle 216">
            <a:extLst>
              <a:ext uri="{FF2B5EF4-FFF2-40B4-BE49-F238E27FC236}">
                <a16:creationId xmlns:a16="http://schemas.microsoft.com/office/drawing/2014/main" id="{252D44D2-21BE-DA5C-D450-1476295956BF}"/>
              </a:ext>
            </a:extLst>
          </p:cNvPr>
          <p:cNvSpPr/>
          <p:nvPr/>
        </p:nvSpPr>
        <p:spPr>
          <a:xfrm>
            <a:off x="7481362" y="145652"/>
            <a:ext cx="548619" cy="561096"/>
          </a:xfrm>
          <a:prstGeom prst="pie">
            <a:avLst>
              <a:gd name="adj1" fmla="val 3382064"/>
              <a:gd name="adj2" fmla="val 5473174"/>
            </a:avLst>
          </a:prstGeom>
          <a:solidFill>
            <a:srgbClr val="E8E8E8"/>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86FE561B-636A-22E8-8576-09AD1BD332BA}"/>
                  </a:ext>
                </a:extLst>
              </p:cNvPr>
              <p:cNvSpPr txBox="1"/>
              <p:nvPr/>
            </p:nvSpPr>
            <p:spPr>
              <a:xfrm>
                <a:off x="7431053" y="914036"/>
                <a:ext cx="177279"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𝜑</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8" name="TextBox 217">
                <a:extLst>
                  <a:ext uri="{FF2B5EF4-FFF2-40B4-BE49-F238E27FC236}">
                    <a16:creationId xmlns:a16="http://schemas.microsoft.com/office/drawing/2014/main" id="{86FE561B-636A-22E8-8576-09AD1BD332BA}"/>
                  </a:ext>
                </a:extLst>
              </p:cNvPr>
              <p:cNvSpPr txBox="1">
                <a:spLocks noRot="1" noChangeAspect="1" noMove="1" noResize="1" noEditPoints="1" noAdjustHandles="1" noChangeArrowheads="1" noChangeShapeType="1" noTextEdit="1"/>
              </p:cNvSpPr>
              <p:nvPr/>
            </p:nvSpPr>
            <p:spPr>
              <a:xfrm>
                <a:off x="7431053" y="914036"/>
                <a:ext cx="177279" cy="234526"/>
              </a:xfrm>
              <a:prstGeom prst="rect">
                <a:avLst/>
              </a:prstGeom>
              <a:blipFill>
                <a:blip r:embed="rId9"/>
                <a:stretch>
                  <a:fillRect l="-10345" r="-10345"/>
                </a:stretch>
              </a:blipFill>
            </p:spPr>
            <p:txBody>
              <a:bodyPr/>
              <a:lstStyle/>
              <a:p>
                <a:r>
                  <a:rPr lang="LID4096">
                    <a:noFill/>
                  </a:rPr>
                  <a:t> </a:t>
                </a:r>
              </a:p>
            </p:txBody>
          </p:sp>
        </mc:Fallback>
      </mc:AlternateContent>
      <p:cxnSp>
        <p:nvCxnSpPr>
          <p:cNvPr id="219" name="Straight Arrow Connector 218">
            <a:extLst>
              <a:ext uri="{FF2B5EF4-FFF2-40B4-BE49-F238E27FC236}">
                <a16:creationId xmlns:a16="http://schemas.microsoft.com/office/drawing/2014/main" id="{C34067D4-DC1E-7690-23BC-9E1514924608}"/>
              </a:ext>
            </a:extLst>
          </p:cNvPr>
          <p:cNvCxnSpPr>
            <a:cxnSpLocks/>
          </p:cNvCxnSpPr>
          <p:nvPr/>
        </p:nvCxnSpPr>
        <p:spPr>
          <a:xfrm>
            <a:off x="6885444" y="2217654"/>
            <a:ext cx="2592000" cy="0"/>
          </a:xfrm>
          <a:prstGeom prst="straightConnector1">
            <a:avLst/>
          </a:prstGeom>
          <a:noFill/>
          <a:ln w="12700" cap="flat" cmpd="sng" algn="ctr">
            <a:solidFill>
              <a:sysClr val="windowText" lastClr="000000"/>
            </a:solidFill>
            <a:prstDash val="solid"/>
            <a:miter lim="800000"/>
            <a:tailEnd type="triangle" w="med" len="med"/>
          </a:ln>
          <a:effectLst/>
        </p:spPr>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FFC9B5B2-EB96-30E5-41C7-25F86F682C9D}"/>
                  </a:ext>
                </a:extLst>
              </p:cNvPr>
              <p:cNvSpPr txBox="1"/>
              <p:nvPr/>
            </p:nvSpPr>
            <p:spPr>
              <a:xfrm>
                <a:off x="9380077" y="2211234"/>
                <a:ext cx="178989"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𝑦</m:t>
                      </m:r>
                    </m:oMath>
                  </m:oMathPara>
                </a14:m>
                <a:endParaRPr lang="LID4096" sz="1400" dirty="0">
                  <a:solidFill>
                    <a:prstClr val="black"/>
                  </a:solidFill>
                  <a:latin typeface="Aptos" panose="02110004020202020204"/>
                </a:endParaRPr>
              </a:p>
            </p:txBody>
          </p:sp>
        </mc:Choice>
        <mc:Fallback xmlns="">
          <p:sp>
            <p:nvSpPr>
              <p:cNvPr id="220" name="TextBox 219">
                <a:extLst>
                  <a:ext uri="{FF2B5EF4-FFF2-40B4-BE49-F238E27FC236}">
                    <a16:creationId xmlns:a16="http://schemas.microsoft.com/office/drawing/2014/main" id="{FFC9B5B2-EB96-30E5-41C7-25F86F682C9D}"/>
                  </a:ext>
                </a:extLst>
              </p:cNvPr>
              <p:cNvSpPr txBox="1">
                <a:spLocks noRot="1" noChangeAspect="1" noMove="1" noResize="1" noEditPoints="1" noAdjustHandles="1" noChangeArrowheads="1" noChangeShapeType="1" noTextEdit="1"/>
              </p:cNvSpPr>
              <p:nvPr/>
            </p:nvSpPr>
            <p:spPr>
              <a:xfrm>
                <a:off x="9380077" y="2211234"/>
                <a:ext cx="178989" cy="273614"/>
              </a:xfrm>
              <a:prstGeom prst="rect">
                <a:avLst/>
              </a:prstGeom>
              <a:blipFill>
                <a:blip r:embed="rId10"/>
                <a:stretch>
                  <a:fillRect l="-17241" r="-10345"/>
                </a:stretch>
              </a:blipFill>
            </p:spPr>
            <p:txBody>
              <a:bodyPr/>
              <a:lstStyle/>
              <a:p>
                <a:r>
                  <a:rPr lang="LID4096">
                    <a:noFill/>
                  </a:rPr>
                  <a:t> </a:t>
                </a:r>
              </a:p>
            </p:txBody>
          </p:sp>
        </mc:Fallback>
      </mc:AlternateContent>
      <p:pic>
        <p:nvPicPr>
          <p:cNvPr id="221" name="Graphic 220" descr="Wireless with solid fill">
            <a:extLst>
              <a:ext uri="{FF2B5EF4-FFF2-40B4-BE49-F238E27FC236}">
                <a16:creationId xmlns:a16="http://schemas.microsoft.com/office/drawing/2014/main" id="{97A1D227-F457-7358-97AB-DDC88FF6B8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482552">
            <a:off x="8894751" y="2313796"/>
            <a:ext cx="322586" cy="297515"/>
          </a:xfrm>
          <a:prstGeom prst="rect">
            <a:avLst/>
          </a:prstGeom>
        </p:spPr>
      </p:pic>
      <p:pic>
        <p:nvPicPr>
          <p:cNvPr id="256" name="Graphic 255">
            <a:extLst>
              <a:ext uri="{FF2B5EF4-FFF2-40B4-BE49-F238E27FC236}">
                <a16:creationId xmlns:a16="http://schemas.microsoft.com/office/drawing/2014/main" id="{4C570DB7-0C7E-0A82-692D-50D327D82B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8118" y="93695"/>
            <a:ext cx="4124335" cy="3093251"/>
          </a:xfrm>
          <a:prstGeom prst="rect">
            <a:avLst/>
          </a:prstGeom>
        </p:spPr>
      </p:pic>
      <p:pic>
        <p:nvPicPr>
          <p:cNvPr id="262" name="Graphic 261">
            <a:extLst>
              <a:ext uri="{FF2B5EF4-FFF2-40B4-BE49-F238E27FC236}">
                <a16:creationId xmlns:a16="http://schemas.microsoft.com/office/drawing/2014/main" id="{DA38D5CD-5924-DCDF-51A9-3E70E858750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92882" y="3376641"/>
            <a:ext cx="4641811" cy="3481359"/>
          </a:xfrm>
          <a:prstGeom prst="rect">
            <a:avLst/>
          </a:prstGeom>
        </p:spPr>
      </p:pic>
      <p:pic>
        <p:nvPicPr>
          <p:cNvPr id="264" name="Graphic 263">
            <a:extLst>
              <a:ext uri="{FF2B5EF4-FFF2-40B4-BE49-F238E27FC236}">
                <a16:creationId xmlns:a16="http://schemas.microsoft.com/office/drawing/2014/main" id="{1561805C-69D0-9E31-76E0-15A67BDFDEF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8830" y="3478509"/>
            <a:ext cx="4477182" cy="3357886"/>
          </a:xfrm>
          <a:prstGeom prst="rect">
            <a:avLst/>
          </a:prstGeom>
        </p:spPr>
      </p:pic>
    </p:spTree>
    <p:extLst>
      <p:ext uri="{BB962C8B-B14F-4D97-AF65-F5344CB8AC3E}">
        <p14:creationId xmlns:p14="http://schemas.microsoft.com/office/powerpoint/2010/main" val="2242857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1D2B0-3427-9CC2-1B5F-23789F53FD8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AF9A44-F556-D973-4712-B7BE491D2ACE}"/>
              </a:ext>
            </a:extLst>
          </p:cNvPr>
          <p:cNvSpPr>
            <a:spLocks noGrp="1"/>
          </p:cNvSpPr>
          <p:nvPr>
            <p:ph type="sldNum" idx="3"/>
          </p:nvPr>
        </p:nvSpPr>
        <p:spPr>
          <a:xfrm>
            <a:off x="11653283" y="6377785"/>
            <a:ext cx="369887" cy="352624"/>
          </a:xfrm>
        </p:spPr>
        <p:txBody>
          <a:bodyPr/>
          <a:lstStyle/>
          <a:p>
            <a:fld id="{C932A77E-96FA-4D0D-9FF9-7EEFED12E590}" type="slidenum">
              <a:rPr lang="en-GB" noProof="0" smtClean="0"/>
              <a:t>11</a:t>
            </a:fld>
            <a:endParaRPr lang="en-GB" noProof="0"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9741A701-57D7-DECD-7E68-2984027C2602}"/>
                  </a:ext>
                </a:extLst>
              </p:cNvPr>
              <p:cNvGraphicFramePr>
                <a:graphicFrameLocks noGrp="1"/>
              </p:cNvGraphicFramePr>
              <p:nvPr/>
            </p:nvGraphicFramePr>
            <p:xfrm>
              <a:off x="27503" y="298658"/>
              <a:ext cx="3721295" cy="6480000"/>
            </p:xfrm>
            <a:graphic>
              <a:graphicData uri="http://schemas.openxmlformats.org/drawingml/2006/table">
                <a:tbl>
                  <a:tblPr/>
                  <a:tblGrid>
                    <a:gridCol w="316616">
                      <a:extLst>
                        <a:ext uri="{9D8B030D-6E8A-4147-A177-3AD203B41FA5}">
                          <a16:colId xmlns:a16="http://schemas.microsoft.com/office/drawing/2014/main" val="1854162495"/>
                        </a:ext>
                      </a:extLst>
                    </a:gridCol>
                    <a:gridCol w="504213">
                      <a:extLst>
                        <a:ext uri="{9D8B030D-6E8A-4147-A177-3AD203B41FA5}">
                          <a16:colId xmlns:a16="http://schemas.microsoft.com/office/drawing/2014/main" val="1788066377"/>
                        </a:ext>
                      </a:extLst>
                    </a:gridCol>
                    <a:gridCol w="1878988">
                      <a:extLst>
                        <a:ext uri="{9D8B030D-6E8A-4147-A177-3AD203B41FA5}">
                          <a16:colId xmlns:a16="http://schemas.microsoft.com/office/drawing/2014/main" val="3784730278"/>
                        </a:ext>
                      </a:extLst>
                    </a:gridCol>
                    <a:gridCol w="1021478">
                      <a:extLst>
                        <a:ext uri="{9D8B030D-6E8A-4147-A177-3AD203B41FA5}">
                          <a16:colId xmlns:a16="http://schemas.microsoft.com/office/drawing/2014/main" val="1251078118"/>
                        </a:ext>
                      </a:extLst>
                    </a:gridCol>
                  </a:tblGrid>
                  <a:tr h="324000">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Variable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Value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rowSpan="4">
                      <a:txBody>
                        <a:bodyPr/>
                        <a:lstStyle/>
                        <a:p>
                          <a:pPr algn="ctr" fontAlgn="ctr"/>
                          <a:r>
                            <a:rPr lang="en-GB" sz="1100" b="0" i="0" u="none" strike="noStrike" noProof="0">
                              <a:solidFill>
                                <a:srgbClr val="000000"/>
                              </a:solidFill>
                              <a:effectLst/>
                              <a:latin typeface="Calibri" panose="020F0502020204030204" pitchFamily="34" charset="0"/>
                            </a:rPr>
                            <a:t>Frame parameters</a:t>
                          </a:r>
                          <a:endParaRPr lang="en-GB" sz="1100" b="0" i="0" u="none" strike="noStrike" noProof="0" dirty="0">
                            <a:solidFill>
                              <a:srgbClr val="000000"/>
                            </a:solidFill>
                            <a:effectLst/>
                            <a:latin typeface="Calibri" panose="020F0502020204030204" pitchFamily="34" charset="0"/>
                          </a:endParaRPr>
                        </a:p>
                      </a:txBody>
                      <a:tcPr marL="2075" marR="2075" marT="2075" marB="0" vert="vert270" anchor="ctr">
                        <a:lnL>
                          <a:noFill/>
                        </a:lnL>
                        <a:lnR>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Preamble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vMerge="1">
                      <a:txBody>
                        <a:bodyPr/>
                        <a:lstStyle/>
                        <a:p>
                          <a:endParaRPr lang="LID4096"/>
                        </a:p>
                      </a:txBody>
                      <a:tcPr>
                        <a:lnT w="6350" cap="flat" cmpd="sng" algn="ctr">
                          <a:solidFill>
                            <a:srgbClr val="000000"/>
                          </a:solidFill>
                          <a:prstDash val="solid"/>
                          <a:round/>
                          <a:headEnd type="none" w="med" len="med"/>
                          <a:tailEnd type="none" w="med" len="med"/>
                        </a:lnT>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a:noFill/>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Training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0 samples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155398943"/>
                      </a:ext>
                    </a:extLst>
                  </a:tr>
                  <a:tr h="324000">
                    <a:tc vMerge="1">
                      <a:txBody>
                        <a:bodyPr/>
                        <a:lstStyle/>
                        <a:p>
                          <a:endParaRPr lang="LID4096"/>
                        </a:p>
                      </a:txBody>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Idle time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dirty="0">
                              <a:solidFill>
                                <a:srgbClr val="000000"/>
                              </a:solidFill>
                              <a:effectLst/>
                              <a:latin typeface="Calibri" panose="020F0502020204030204" pitchFamily="34" charset="0"/>
                            </a:rPr>
                            <a:t>20 </a:t>
                          </a:r>
                          <a14:m>
                            <m:oMath xmlns:m="http://schemas.openxmlformats.org/officeDocument/2006/math">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𝜇</m:t>
                              </m:r>
                              <m:r>
                                <m:rPr>
                                  <m:sty m:val="p"/>
                                </m:rPr>
                                <a:rPr lang="en-GB" sz="1100" b="0" i="0" u="none" strike="noStrike" noProof="0" smtClean="0">
                                  <a:solidFill>
                                    <a:srgbClr val="000000"/>
                                  </a:solidFill>
                                  <a:effectLst/>
                                  <a:latin typeface="Cambria Math" panose="02040503050406030204" pitchFamily="18" charset="0"/>
                                  <a:ea typeface="Cambria Math" panose="02040503050406030204" pitchFamily="18" charset="0"/>
                                </a:rPr>
                                <m:t>s</m:t>
                              </m:r>
                            </m:oMath>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200889"/>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14:m>
                            <m:oMathPara xmlns:m="http://schemas.openxmlformats.org/officeDocument/2006/math">
                              <m:oMathParaPr>
                                <m:jc m:val="left"/>
                              </m:oMathParaPr>
                              <m:oMath xmlns:m="http://schemas.openxmlformats.org/officeDocument/2006/math">
                                <m:r>
                                  <a:rPr lang="en-GB" sz="1100" b="0" i="1" u="none" strike="noStrike" noProof="0" smtClean="0">
                                    <a:solidFill>
                                      <a:srgbClr val="000000"/>
                                    </a:solidFill>
                                    <a:effectLst/>
                                    <a:latin typeface="Cambria Math" panose="02040503050406030204" pitchFamily="18" charset="0"/>
                                  </a:rPr>
                                  <m:t>𝑁</m:t>
                                </m:r>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1100" b="0" i="0" u="none" strike="noStrike" noProof="0" dirty="0">
                              <a:solidFill>
                                <a:srgbClr val="000000"/>
                              </a:solidFill>
                              <a:effectLst/>
                              <a:latin typeface="Calibri" panose="020F0502020204030204" pitchFamily="34" charset="0"/>
                            </a:rPr>
                            <a:t>Total of SIM elements (Layer 0)</a:t>
                          </a: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5</a:t>
                          </a:r>
                          <a14:m>
                            <m:oMath xmlns:m="http://schemas.openxmlformats.org/officeDocument/2006/math">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m:t>
                              </m:r>
                            </m:oMath>
                          </a14:m>
                          <a:r>
                            <a:rPr lang="en-GB" sz="1100" b="0" i="0" u="none" strike="noStrike" noProof="0" dirty="0">
                              <a:solidFill>
                                <a:srgbClr val="000000"/>
                              </a:solidFill>
                              <a:effectLst/>
                              <a:latin typeface="Calibri" panose="020F0502020204030204" pitchFamily="34" charset="0"/>
                            </a:rPr>
                            <a:t>5</a:t>
                          </a: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3F3"/>
                        </a:solidFill>
                      </a:tcPr>
                    </a:tc>
                    <a:extLst>
                      <a:ext uri="{0D108BD9-81ED-4DB2-BD59-A6C34878D82A}">
                        <a16:rowId xmlns:a16="http://schemas.microsoft.com/office/drawing/2014/main" val="3777913155"/>
                      </a:ext>
                    </a:extLst>
                  </a:tr>
                  <a:tr h="324000">
                    <a:tc rowSpan="11">
                      <a:txBody>
                        <a:bodyPr/>
                        <a:lstStyle/>
                        <a:p>
                          <a:pPr algn="ctr" fontAlgn="ctr"/>
                          <a:r>
                            <a:rPr lang="en-GB" sz="1100" b="0" i="0" u="none" strike="noStrike" noProof="0" dirty="0">
                              <a:solidFill>
                                <a:srgbClr val="000000"/>
                              </a:solidFill>
                              <a:effectLst/>
                              <a:latin typeface="Calibri" panose="020F0502020204030204" pitchFamily="34" charset="0"/>
                            </a:rPr>
                            <a:t> RF parameters</a:t>
                          </a:r>
                        </a:p>
                      </a:txBody>
                      <a:tcPr marL="2075" marR="2075" marT="2075" marB="0" vert="vert27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en-GB" sz="1100" b="0" i="1" u="none" strike="noStrike" noProof="0" smtClean="0">
                                        <a:solidFill>
                                          <a:srgbClr val="000000"/>
                                        </a:solidFill>
                                        <a:effectLst/>
                                        <a:latin typeface="Cambria Math" panose="02040503050406030204" pitchFamily="18" charset="0"/>
                                      </a:rPr>
                                      <m:t>𝑓</m:t>
                                    </m:r>
                                  </m:e>
                                  <m:sub>
                                    <m:r>
                                      <a:rPr lang="en-GB" sz="1100" b="0" i="1" u="none" strike="noStrike" noProof="0" smtClean="0">
                                        <a:solidFill>
                                          <a:srgbClr val="000000"/>
                                        </a:solidFill>
                                        <a:effectLst/>
                                        <a:latin typeface="Cambria Math" panose="02040503050406030204" pitchFamily="18" charset="0"/>
                                      </a:rPr>
                                      <m:t>𝑠</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Sampling frequency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1.76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24000">
                    <a:tc vMerge="1">
                      <a:txBody>
                        <a:bodyPr/>
                        <a:lstStyle/>
                        <a:p>
                          <a:endParaRPr lang="LID4096"/>
                        </a:p>
                      </a:txBody>
                      <a:tcPr/>
                    </a:tc>
                    <a:tc>
                      <a:txBody>
                        <a:bodyPr/>
                        <a:lstStyle/>
                        <a:p>
                          <a:pPr algn="l" fontAlgn="t"/>
                          <a:r>
                            <a:rPr lang="en-GB" sz="1100" b="0" i="0" u="none" strike="noStrike" noProof="0" dirty="0">
                              <a:solidFill>
                                <a:srgbClr val="000000"/>
                              </a:solidFill>
                              <a:effectLst/>
                              <a:latin typeface="Calibri" panose="020F0502020204030204" pitchFamily="34" charset="0"/>
                            </a:rPr>
                            <a:t>BW</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Receiver bandwidth</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2640 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6150716"/>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ctrlPr>
                                  </m:sSubPr>
                                  <m:e>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𝑓</m:t>
                                    </m:r>
                                  </m:e>
                                  <m:sub>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𝑐</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Carrier frequency, Channel 2</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60.48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826555346"/>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en-GB" sz="1100" b="0" i="1" u="none" strike="noStrike" noProof="0" smtClean="0">
                                        <a:solidFill>
                                          <a:srgbClr val="000000"/>
                                        </a:solidFill>
                                        <a:effectLst/>
                                        <a:latin typeface="Cambria Math" panose="02040503050406030204" pitchFamily="18" charset="0"/>
                                      </a:rPr>
                                      <m:t>𝑃</m:t>
                                    </m:r>
                                  </m:e>
                                  <m:sub>
                                    <m:r>
                                      <m:rPr>
                                        <m:sty m:val="p"/>
                                      </m:rPr>
                                      <a:rPr lang="en-GB" sz="1100" b="0" i="0" u="none" strike="noStrike" noProof="0" smtClean="0">
                                        <a:solidFill>
                                          <a:srgbClr val="000000"/>
                                        </a:solidFill>
                                        <a:effectLst/>
                                        <a:latin typeface="Cambria Math" panose="02040503050406030204" pitchFamily="18" charset="0"/>
                                      </a:rPr>
                                      <m:t>Tx</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Transmitter peak power</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20 dBm</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9592109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transmitter antennas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4250100859"/>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beams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527186456"/>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Gain per beam</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9 dBi</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1950683768"/>
                      </a:ext>
                    </a:extLst>
                  </a:tr>
                  <a:tr h="324000">
                    <a:tc vMerge="1">
                      <a:txBody>
                        <a:bodyPr/>
                        <a:lstStyle/>
                        <a:p>
                          <a:endParaRPr lang="LID4096"/>
                        </a:p>
                      </a:txBody>
                      <a:tcPr/>
                    </a:tc>
                    <a:tc>
                      <a:txBody>
                        <a:bodyPr/>
                        <a:lstStyle/>
                        <a:p>
                          <a:pPr algn="l" fontAlgn="t"/>
                          <a:r>
                            <a:rPr lang="en-GB" sz="1100" b="0" i="0" u="none" strike="noStrike" noProof="0">
                              <a:solidFill>
                                <a:srgbClr val="000000"/>
                              </a:solidFill>
                              <a:effectLst/>
                              <a:latin typeface="Calibri" panose="020F0502020204030204" pitchFamily="34" charset="0"/>
                            </a:rPr>
                            <a:t>NF</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Noise figure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7 dB</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23368444"/>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0" i="1" u="none" strike="noStrike" noProof="0" smtClean="0">
                                        <a:solidFill>
                                          <a:srgbClr val="000000"/>
                                        </a:solidFill>
                                        <a:effectLst/>
                                        <a:latin typeface="Cambria Math" panose="02040503050406030204" pitchFamily="18" charset="0"/>
                                      </a:rPr>
                                      <m:t>𝑁</m:t>
                                    </m:r>
                                  </m:e>
                                  <m:sub>
                                    <m:r>
                                      <a:rPr lang="de-DE" sz="1100" b="0" i="1" u="none" strike="noStrike" noProof="0" smtClean="0">
                                        <a:solidFill>
                                          <a:srgbClr val="000000"/>
                                        </a:solidFill>
                                        <a:effectLst/>
                                        <a:latin typeface="Cambria Math" panose="02040503050406030204" pitchFamily="18" charset="0"/>
                                      </a:rPr>
                                      <m:t>0</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Thermal noise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174 dBm/Hz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039984826"/>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0" i="1" u="none" strike="noStrike" noProof="0" smtClean="0">
                                        <a:solidFill>
                                          <a:srgbClr val="000000"/>
                                        </a:solidFill>
                                        <a:effectLst/>
                                        <a:latin typeface="Cambria Math" panose="02040503050406030204" pitchFamily="18" charset="0"/>
                                      </a:rPr>
                                      <m:t>𝑁</m:t>
                                    </m:r>
                                  </m:e>
                                  <m:sub>
                                    <m:r>
                                      <m:rPr>
                                        <m:sty m:val="p"/>
                                      </m:rPr>
                                      <a:rPr lang="de-DE" sz="1100" b="0" i="0" u="none" strike="noStrike" noProof="0" smtClean="0">
                                        <a:solidFill>
                                          <a:srgbClr val="000000"/>
                                        </a:solidFill>
                                        <a:effectLst/>
                                        <a:latin typeface="Cambria Math" panose="02040503050406030204" pitchFamily="18" charset="0"/>
                                      </a:rPr>
                                      <m:t>int</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Receiver interference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-165.7 dBm/Hz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3468318259"/>
                      </a:ext>
                    </a:extLst>
                  </a:tr>
                  <a:tr h="324000">
                    <a:tc vMerge="1">
                      <a:txBody>
                        <a:bodyPr/>
                        <a:lstStyle/>
                        <a:p>
                          <a:endParaRPr lang="LID4096"/>
                        </a:p>
                      </a:txBody>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0" i="1" u="none" strike="noStrike" noProof="0" smtClean="0">
                                        <a:solidFill>
                                          <a:srgbClr val="000000"/>
                                        </a:solidFill>
                                        <a:effectLst/>
                                        <a:latin typeface="Cambria Math" panose="02040503050406030204" pitchFamily="18" charset="0"/>
                                      </a:rPr>
                                      <m:t>𝑃</m:t>
                                    </m:r>
                                  </m:e>
                                  <m:sub>
                                    <m:r>
                                      <m:rPr>
                                        <m:sty m:val="p"/>
                                      </m:rPr>
                                      <a:rPr lang="de-DE" sz="1100" b="0" i="0" u="none" strike="noStrike" noProof="0" smtClean="0">
                                        <a:solidFill>
                                          <a:srgbClr val="000000"/>
                                        </a:solidFill>
                                        <a:effectLst/>
                                        <a:latin typeface="Cambria Math" panose="02040503050406030204" pitchFamily="18" charset="0"/>
                                      </a:rPr>
                                      <m:t>N</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Noise Floor</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t"/>
                          <a14:m>
                            <m:oMath xmlns:m="http://schemas.openxmlformats.org/officeDocument/2006/math">
                              <m:r>
                                <a:rPr lang="en-GB" sz="1100" b="0" i="1" u="none" strike="noStrike" noProof="0" smtClean="0">
                                  <a:solidFill>
                                    <a:srgbClr val="000000"/>
                                  </a:solidFill>
                                  <a:effectLst/>
                                  <a:latin typeface="Cambria Math" panose="02040503050406030204" pitchFamily="18" charset="0"/>
                                  <a:ea typeface="Cambria Math" panose="02040503050406030204" pitchFamily="18" charset="0"/>
                                </a:rPr>
                                <m:t>≈</m:t>
                              </m:r>
                            </m:oMath>
                          </a14:m>
                          <a:r>
                            <a:rPr lang="en-GB" sz="1100" b="0" i="0" u="none" strike="noStrike" noProof="0" dirty="0">
                              <a:solidFill>
                                <a:srgbClr val="000000"/>
                              </a:solidFill>
                              <a:effectLst/>
                              <a:latin typeface="Calibri" panose="020F0502020204030204" pitchFamily="34" charset="0"/>
                            </a:rPr>
                            <a:t>-70 dBm</a:t>
                          </a: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1278415"/>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1" i="1" u="none" strike="noStrike" noProof="0" smtClean="0">
                                        <a:solidFill>
                                          <a:srgbClr val="000000"/>
                                        </a:solidFill>
                                        <a:effectLst/>
                                        <a:latin typeface="Cambria Math" panose="02040503050406030204" pitchFamily="18" charset="0"/>
                                      </a:rPr>
                                      <m:t>𝒑</m:t>
                                    </m:r>
                                  </m:e>
                                  <m:sub>
                                    <m:r>
                                      <m:rPr>
                                        <m:sty m:val="p"/>
                                      </m:rPr>
                                      <a:rPr lang="de-DE" sz="1100" b="0" i="0" u="none" strike="noStrike" noProof="0" smtClean="0">
                                        <a:solidFill>
                                          <a:srgbClr val="000000"/>
                                        </a:solidFill>
                                        <a:effectLst/>
                                        <a:latin typeface="Cambria Math" panose="02040503050406030204" pitchFamily="18" charset="0"/>
                                      </a:rPr>
                                      <m:t>SIM</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SIM vector location</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[2.5, 2.5, 2.5] m</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537538367"/>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14:m>
                            <m:oMathPara xmlns:m="http://schemas.openxmlformats.org/officeDocument/2006/math">
                              <m:oMathParaPr>
                                <m:jc m:val="left"/>
                              </m:oMathParaPr>
                              <m:oMath xmlns:m="http://schemas.openxmlformats.org/officeDocument/2006/math">
                                <m:sSub>
                                  <m:sSubPr>
                                    <m:ctrlPr>
                                      <a:rPr lang="en-GB" sz="1100" b="0" i="1" u="none" strike="noStrike" noProof="0" smtClean="0">
                                        <a:solidFill>
                                          <a:srgbClr val="000000"/>
                                        </a:solidFill>
                                        <a:effectLst/>
                                        <a:latin typeface="Cambria Math" panose="02040503050406030204" pitchFamily="18" charset="0"/>
                                      </a:rPr>
                                    </m:ctrlPr>
                                  </m:sSubPr>
                                  <m:e>
                                    <m:r>
                                      <a:rPr lang="de-DE" sz="1100" b="1" i="1" u="none" strike="noStrike" noProof="0" smtClean="0">
                                        <a:solidFill>
                                          <a:srgbClr val="000000"/>
                                        </a:solidFill>
                                        <a:effectLst/>
                                        <a:latin typeface="Cambria Math" panose="02040503050406030204" pitchFamily="18" charset="0"/>
                                      </a:rPr>
                                      <m:t>𝒑</m:t>
                                    </m:r>
                                  </m:e>
                                  <m:sub>
                                    <m:r>
                                      <m:rPr>
                                        <m:sty m:val="p"/>
                                      </m:rPr>
                                      <a:rPr lang="de-DE" sz="1100" b="0" i="0" u="none" strike="noStrike" noProof="0" smtClean="0">
                                        <a:solidFill>
                                          <a:srgbClr val="000000"/>
                                        </a:solidFill>
                                        <a:effectLst/>
                                        <a:latin typeface="Cambria Math" panose="02040503050406030204" pitchFamily="18" charset="0"/>
                                      </a:rPr>
                                      <m:t>MU</m:t>
                                    </m:r>
                                  </m:sub>
                                </m:sSub>
                              </m:oMath>
                            </m:oMathPara>
                          </a14:m>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MU initial vector location</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[2, 4, 1.5] m</a:t>
                          </a:r>
                        </a:p>
                      </a:txBody>
                      <a:tcPr marL="2075" marR="2075" marT="2075" marB="0" anchor="ctr">
                        <a:lnL>
                          <a:noFill/>
                        </a:lnL>
                        <a:lnR>
                          <a:noFill/>
                        </a:lnR>
                        <a:lnT>
                          <a:noFill/>
                        </a:lnT>
                        <a:lnB>
                          <a:noFill/>
                        </a:lnB>
                        <a:noFill/>
                      </a:tcPr>
                    </a:tc>
                    <a:extLst>
                      <a:ext uri="{0D108BD9-81ED-4DB2-BD59-A6C34878D82A}">
                        <a16:rowId xmlns:a16="http://schemas.microsoft.com/office/drawing/2014/main" val="3377614961"/>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14:m>
                            <m:oMath xmlns:m="http://schemas.openxmlformats.org/officeDocument/2006/math">
                              <m:r>
                                <a:rPr lang="de-DE" sz="1100" b="0" i="1" u="none" strike="noStrike" noProof="0" smtClean="0">
                                  <a:solidFill>
                                    <a:srgbClr val="000000"/>
                                  </a:solidFill>
                                  <a:effectLst/>
                                  <a:latin typeface="Cambria Math" panose="02040503050406030204" pitchFamily="18" charset="0"/>
                                </a:rPr>
                                <m:t>𝑣</m:t>
                              </m:r>
                            </m:oMath>
                          </a14:m>
                          <a:r>
                            <a:rPr lang="en-GB" sz="1100" b="0" i="0" u="none" strike="noStrike" noProof="0" dirty="0">
                              <a:solidFill>
                                <a:srgbClr val="000000"/>
                              </a:solidFill>
                              <a:effectLst/>
                              <a:latin typeface="Calibri" panose="020F0502020204030204" pitchFamily="34" charset="0"/>
                            </a:rPr>
                            <a:t> </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MU speed</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5758039"/>
                      </a:ext>
                    </a:extLst>
                  </a:tr>
                </a:tbl>
              </a:graphicData>
            </a:graphic>
          </p:graphicFrame>
        </mc:Choice>
        <mc:Fallback xmlns="">
          <p:graphicFrame>
            <p:nvGraphicFramePr>
              <p:cNvPr id="9" name="Table 8">
                <a:extLst>
                  <a:ext uri="{FF2B5EF4-FFF2-40B4-BE49-F238E27FC236}">
                    <a16:creationId xmlns:a16="http://schemas.microsoft.com/office/drawing/2014/main" id="{9741A701-57D7-DECD-7E68-2984027C2602}"/>
                  </a:ext>
                </a:extLst>
              </p:cNvPr>
              <p:cNvGraphicFramePr>
                <a:graphicFrameLocks noGrp="1"/>
              </p:cNvGraphicFramePr>
              <p:nvPr/>
            </p:nvGraphicFramePr>
            <p:xfrm>
              <a:off x="27503" y="298658"/>
              <a:ext cx="3721295" cy="6480000"/>
            </p:xfrm>
            <a:graphic>
              <a:graphicData uri="http://schemas.openxmlformats.org/drawingml/2006/table">
                <a:tbl>
                  <a:tblPr/>
                  <a:tblGrid>
                    <a:gridCol w="316616">
                      <a:extLst>
                        <a:ext uri="{9D8B030D-6E8A-4147-A177-3AD203B41FA5}">
                          <a16:colId xmlns:a16="http://schemas.microsoft.com/office/drawing/2014/main" val="1854162495"/>
                        </a:ext>
                      </a:extLst>
                    </a:gridCol>
                    <a:gridCol w="504213">
                      <a:extLst>
                        <a:ext uri="{9D8B030D-6E8A-4147-A177-3AD203B41FA5}">
                          <a16:colId xmlns:a16="http://schemas.microsoft.com/office/drawing/2014/main" val="1788066377"/>
                        </a:ext>
                      </a:extLst>
                    </a:gridCol>
                    <a:gridCol w="1878988">
                      <a:extLst>
                        <a:ext uri="{9D8B030D-6E8A-4147-A177-3AD203B41FA5}">
                          <a16:colId xmlns:a16="http://schemas.microsoft.com/office/drawing/2014/main" val="3784730278"/>
                        </a:ext>
                      </a:extLst>
                    </a:gridCol>
                    <a:gridCol w="1021478">
                      <a:extLst>
                        <a:ext uri="{9D8B030D-6E8A-4147-A177-3AD203B41FA5}">
                          <a16:colId xmlns:a16="http://schemas.microsoft.com/office/drawing/2014/main" val="1251078118"/>
                        </a:ext>
                      </a:extLst>
                    </a:gridCol>
                  </a:tblGrid>
                  <a:tr h="324000">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Variable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Value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rowSpan="4">
                      <a:txBody>
                        <a:bodyPr/>
                        <a:lstStyle/>
                        <a:p>
                          <a:pPr algn="ctr" fontAlgn="ctr"/>
                          <a:r>
                            <a:rPr lang="en-GB" sz="1100" b="0" i="0" u="none" strike="noStrike" noProof="0">
                              <a:solidFill>
                                <a:srgbClr val="000000"/>
                              </a:solidFill>
                              <a:effectLst/>
                              <a:latin typeface="Calibri" panose="020F0502020204030204" pitchFamily="34" charset="0"/>
                            </a:rPr>
                            <a:t>Frame parameters</a:t>
                          </a:r>
                          <a:endParaRPr lang="en-GB" sz="1100" b="0" i="0" u="none" strike="noStrike" noProof="0" dirty="0">
                            <a:solidFill>
                              <a:srgbClr val="000000"/>
                            </a:solidFill>
                            <a:effectLst/>
                            <a:latin typeface="Calibri" panose="020F0502020204030204" pitchFamily="34" charset="0"/>
                          </a:endParaRPr>
                        </a:p>
                      </a:txBody>
                      <a:tcPr marL="2075" marR="2075" marT="2075" marB="0" vert="vert270" anchor="ctr">
                        <a:lnL>
                          <a:noFill/>
                        </a:lnL>
                        <a:lnR>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 </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Preamble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vMerge="1">
                      <a:txBody>
                        <a:bodyPr/>
                        <a:lstStyle/>
                        <a:p>
                          <a:endParaRPr lang="LID4096"/>
                        </a:p>
                      </a:txBody>
                      <a:tcPr>
                        <a:lnT w="6350" cap="flat" cmpd="sng" algn="ctr">
                          <a:solidFill>
                            <a:srgbClr val="000000"/>
                          </a:solidFill>
                          <a:prstDash val="solid"/>
                          <a:round/>
                          <a:headEnd type="none" w="med" len="med"/>
                          <a:tailEnd type="none" w="med" len="med"/>
                        </a:lnT>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a:noFill/>
                        </a:lnB>
                        <a:lnTlToBr w="12700" cmpd="sng">
                          <a:noFill/>
                          <a:prstDash val="solid"/>
                        </a:lnTlToBr>
                        <a:lnBlToTr w="12700" cmpd="sng">
                          <a:noFill/>
                          <a:prstDash val="solid"/>
                        </a:lnBlToTr>
                        <a:noFill/>
                      </a:tcPr>
                    </a:tc>
                    <a:tc>
                      <a:txBody>
                        <a:bodyPr/>
                        <a:lstStyle/>
                        <a:p>
                          <a:pPr algn="l" fontAlgn="t"/>
                          <a:r>
                            <a:rPr lang="en-GB" sz="1100" b="0" i="0" u="none" strike="noStrike" noProof="0">
                              <a:solidFill>
                                <a:srgbClr val="000000"/>
                              </a:solidFill>
                              <a:effectLst/>
                              <a:latin typeface="Calibri" panose="020F0502020204030204" pitchFamily="34" charset="0"/>
                            </a:rPr>
                            <a:t>Training field length</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0 samples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155398943"/>
                      </a:ext>
                    </a:extLst>
                  </a:tr>
                  <a:tr h="324000">
                    <a:tc vMerge="1">
                      <a:txBody>
                        <a:bodyPr/>
                        <a:lstStyle/>
                        <a:p>
                          <a:endParaRPr lang="LID4096"/>
                        </a:p>
                      </a:txBody>
                      <a:tcPr/>
                    </a:tc>
                    <a:tc>
                      <a:txBody>
                        <a:bodyPr/>
                        <a:lstStyle/>
                        <a:p>
                          <a:pPr marL="0" algn="l" defTabSz="914400" rtl="0" eaLnBrk="1" fontAlgn="t" latinLnBrk="0" hangingPunct="1"/>
                          <a:endParaRPr lang="en-GB" sz="11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l" fontAlgn="t"/>
                          <a:r>
                            <a:rPr lang="en-GB" sz="1100" b="0" i="0" u="none" strike="noStrike" noProof="0">
                              <a:solidFill>
                                <a:srgbClr val="000000"/>
                              </a:solidFill>
                              <a:effectLst/>
                              <a:latin typeface="Calibri" panose="020F0502020204030204" pitchFamily="34" charset="0"/>
                            </a:rPr>
                            <a:t>Idle time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endParaRPr lang="LID4096"/>
                        </a:p>
                      </a:txBody>
                      <a:tcPr marL="2075" marR="2075" marT="2075" marB="0" anchor="ctr">
                        <a:lnL>
                          <a:noFill/>
                        </a:lnL>
                        <a:lnR>
                          <a:noFill/>
                        </a:lnR>
                        <a:lnT>
                          <a:noFill/>
                        </a:lnT>
                        <a:lnB w="6350" cap="flat" cmpd="sng" algn="ctr">
                          <a:solidFill>
                            <a:schemeClr val="tx1"/>
                          </a:solidFill>
                          <a:prstDash val="solid"/>
                          <a:round/>
                          <a:headEnd type="none" w="med" len="med"/>
                          <a:tailEnd type="none" w="med" len="med"/>
                        </a:lnB>
                        <a:blipFill>
                          <a:blip r:embed="rId2"/>
                          <a:stretch>
                            <a:fillRect l="-263690" t="-401887" r="-1190" b="-1509434"/>
                          </a:stretch>
                        </a:blipFill>
                      </a:tcPr>
                    </a:tc>
                    <a:extLst>
                      <a:ext uri="{0D108BD9-81ED-4DB2-BD59-A6C34878D82A}">
                        <a16:rowId xmlns:a16="http://schemas.microsoft.com/office/drawing/2014/main" val="161200889"/>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endParaRPr lang="LID4096"/>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2"/>
                          <a:stretch>
                            <a:fillRect l="-62651" t="-501887" r="-575904" b="-1409434"/>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Total of SIM elements (Layer 0)</a:t>
                          </a:r>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3F3"/>
                        </a:solidFill>
                      </a:tcPr>
                    </a:tc>
                    <a:tc>
                      <a:txBody>
                        <a:bodyPr/>
                        <a:lstStyle/>
                        <a:p>
                          <a:endParaRPr lang="LID4096"/>
                        </a:p>
                      </a:txBody>
                      <a:tcPr marL="2075" marR="2075" marT="2075" marB="0" anchor="ctr">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2"/>
                          <a:stretch>
                            <a:fillRect l="-263690" t="-501887" r="-1190" b="-1409434"/>
                          </a:stretch>
                        </a:blipFill>
                      </a:tcPr>
                    </a:tc>
                    <a:extLst>
                      <a:ext uri="{0D108BD9-81ED-4DB2-BD59-A6C34878D82A}">
                        <a16:rowId xmlns:a16="http://schemas.microsoft.com/office/drawing/2014/main" val="3777913155"/>
                      </a:ext>
                    </a:extLst>
                  </a:tr>
                  <a:tr h="324000">
                    <a:tc rowSpan="11">
                      <a:txBody>
                        <a:bodyPr/>
                        <a:lstStyle/>
                        <a:p>
                          <a:pPr algn="ctr" fontAlgn="ctr"/>
                          <a:r>
                            <a:rPr lang="en-GB" sz="1100" b="0" i="0" u="none" strike="noStrike" noProof="0" dirty="0">
                              <a:solidFill>
                                <a:srgbClr val="000000"/>
                              </a:solidFill>
                              <a:effectLst/>
                              <a:latin typeface="Calibri" panose="020F0502020204030204" pitchFamily="34" charset="0"/>
                            </a:rPr>
                            <a:t> RF parameters</a:t>
                          </a:r>
                        </a:p>
                      </a:txBody>
                      <a:tcPr marL="2075" marR="2075" marT="2075" marB="0" vert="vert27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endParaRPr lang="LID4096"/>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blipFill>
                          <a:blip r:embed="rId2"/>
                          <a:stretch>
                            <a:fillRect l="-62651" t="-601887" r="-575904" b="-1309434"/>
                          </a:stretch>
                        </a:blipFill>
                      </a:tcPr>
                    </a:tc>
                    <a:tc>
                      <a:txBody>
                        <a:bodyPr/>
                        <a:lstStyle/>
                        <a:p>
                          <a:pPr algn="l" fontAlgn="t"/>
                          <a:r>
                            <a:rPr lang="en-GB" sz="1100" b="0" i="0" u="none" strike="noStrike" noProof="0">
                              <a:solidFill>
                                <a:srgbClr val="000000"/>
                              </a:solidFill>
                              <a:effectLst/>
                              <a:latin typeface="Calibri" panose="020F0502020204030204" pitchFamily="34" charset="0"/>
                            </a:rPr>
                            <a:t>Sampling frequency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1.76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24000">
                    <a:tc vMerge="1">
                      <a:txBody>
                        <a:bodyPr/>
                        <a:lstStyle/>
                        <a:p>
                          <a:endParaRPr lang="LID4096"/>
                        </a:p>
                      </a:txBody>
                      <a:tcPr/>
                    </a:tc>
                    <a:tc>
                      <a:txBody>
                        <a:bodyPr/>
                        <a:lstStyle/>
                        <a:p>
                          <a:pPr algn="l" fontAlgn="t"/>
                          <a:r>
                            <a:rPr lang="en-GB" sz="1100" b="0" i="0" u="none" strike="noStrike" noProof="0" dirty="0">
                              <a:solidFill>
                                <a:srgbClr val="000000"/>
                              </a:solidFill>
                              <a:effectLst/>
                              <a:latin typeface="Calibri" panose="020F0502020204030204" pitchFamily="34" charset="0"/>
                            </a:rPr>
                            <a:t>BW</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Receiver bandwidth</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2640 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6150716"/>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803774" r="-575904" b="-1107547"/>
                          </a:stretch>
                        </a:blipFill>
                      </a:tcPr>
                    </a:tc>
                    <a:tc>
                      <a:txBody>
                        <a:bodyPr/>
                        <a:lstStyle/>
                        <a:p>
                          <a:pPr algn="l" fontAlgn="t"/>
                          <a:r>
                            <a:rPr lang="en-GB" sz="1100" b="0" i="0" u="none" strike="noStrike" noProof="0">
                              <a:solidFill>
                                <a:srgbClr val="000000"/>
                              </a:solidFill>
                              <a:effectLst/>
                              <a:latin typeface="Calibri" panose="020F0502020204030204" pitchFamily="34" charset="0"/>
                            </a:rPr>
                            <a:t>Carrier frequency, Channel 2</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60.48 GHz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826555346"/>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903774" r="-575904" b="-1007547"/>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Transmitter peak power</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20 dBm</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95921091"/>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transmitter antennas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4250100859"/>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Number of beams</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527186456"/>
                      </a:ext>
                    </a:extLst>
                  </a:tr>
                  <a:tr h="324000">
                    <a:tc vMerge="1">
                      <a:txBody>
                        <a:bodyPr/>
                        <a:lstStyle/>
                        <a:p>
                          <a:endParaRPr lang="LID4096"/>
                        </a:p>
                      </a:txBody>
                      <a:tcPr/>
                    </a:tc>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Gain per beam</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9 dBi</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1950683768"/>
                      </a:ext>
                    </a:extLst>
                  </a:tr>
                  <a:tr h="324000">
                    <a:tc vMerge="1">
                      <a:txBody>
                        <a:bodyPr/>
                        <a:lstStyle/>
                        <a:p>
                          <a:endParaRPr lang="LID4096"/>
                        </a:p>
                      </a:txBody>
                      <a:tcPr/>
                    </a:tc>
                    <a:tc>
                      <a:txBody>
                        <a:bodyPr/>
                        <a:lstStyle/>
                        <a:p>
                          <a:pPr algn="l" fontAlgn="t"/>
                          <a:r>
                            <a:rPr lang="en-GB" sz="1100" b="0" i="0" u="none" strike="noStrike" noProof="0">
                              <a:solidFill>
                                <a:srgbClr val="000000"/>
                              </a:solidFill>
                              <a:effectLst/>
                              <a:latin typeface="Calibri" panose="020F0502020204030204" pitchFamily="34" charset="0"/>
                            </a:rPr>
                            <a:t>NF</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Noise figure</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7 dB</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2123368444"/>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1405660" r="-575904" b="-505660"/>
                          </a:stretch>
                        </a:blipFill>
                      </a:tcPr>
                    </a:tc>
                    <a:tc>
                      <a:txBody>
                        <a:bodyPr/>
                        <a:lstStyle/>
                        <a:p>
                          <a:pPr algn="l" fontAlgn="t"/>
                          <a:r>
                            <a:rPr lang="en-GB" sz="1100" b="0" i="0" u="none" strike="noStrike" noProof="0">
                              <a:solidFill>
                                <a:srgbClr val="000000"/>
                              </a:solidFill>
                              <a:effectLst/>
                              <a:latin typeface="Calibri" panose="020F0502020204030204" pitchFamily="34" charset="0"/>
                            </a:rPr>
                            <a:t>Thermal noise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100" b="0" i="0" u="none" strike="noStrike" noProof="0">
                              <a:solidFill>
                                <a:srgbClr val="000000"/>
                              </a:solidFill>
                              <a:effectLst/>
                              <a:latin typeface="Calibri" panose="020F0502020204030204" pitchFamily="34" charset="0"/>
                            </a:rPr>
                            <a:t>174 dBm/Hz</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extLst>
                      <a:ext uri="{0D108BD9-81ED-4DB2-BD59-A6C34878D82A}">
                        <a16:rowId xmlns:a16="http://schemas.microsoft.com/office/drawing/2014/main" val="2039984826"/>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a:noFill/>
                        </a:lnB>
                        <a:blipFill>
                          <a:blip r:embed="rId2"/>
                          <a:stretch>
                            <a:fillRect l="-62651" t="-1505660" r="-575904" b="-405660"/>
                          </a:stretch>
                        </a:blipFill>
                      </a:tcPr>
                    </a:tc>
                    <a:tc>
                      <a:txBody>
                        <a:bodyPr/>
                        <a:lstStyle/>
                        <a:p>
                          <a:pPr algn="l" fontAlgn="t"/>
                          <a:r>
                            <a:rPr lang="en-GB" sz="1100" b="0" i="0" u="none" strike="noStrike" noProof="0">
                              <a:solidFill>
                                <a:srgbClr val="000000"/>
                              </a:solidFill>
                              <a:effectLst/>
                              <a:latin typeface="Calibri" panose="020F0502020204030204" pitchFamily="34" charset="0"/>
                            </a:rPr>
                            <a:t>Receiver interference density</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-165.7 dBm/Hz</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3468318259"/>
                      </a:ext>
                    </a:extLst>
                  </a:tr>
                  <a:tr h="324000">
                    <a:tc vMerge="1">
                      <a:txBody>
                        <a:bodyPr/>
                        <a:lstStyle/>
                        <a:p>
                          <a:endParaRPr lang="LID4096"/>
                        </a:p>
                      </a:txBody>
                      <a:tcPr/>
                    </a:tc>
                    <a:tc>
                      <a:txBody>
                        <a:bodyPr/>
                        <a:lstStyle/>
                        <a:p>
                          <a:endParaRPr lang="LID4096"/>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blipFill>
                          <a:blip r:embed="rId2"/>
                          <a:stretch>
                            <a:fillRect l="-62651" t="-1605660" r="-575904" b="-305660"/>
                          </a:stretch>
                        </a:blipFill>
                      </a:tcPr>
                    </a:tc>
                    <a:tc>
                      <a:txBody>
                        <a:bodyPr/>
                        <a:lstStyle/>
                        <a:p>
                          <a:pPr algn="l" fontAlgn="t"/>
                          <a:r>
                            <a:rPr lang="en-GB" sz="1100" b="0" i="0" u="none" strike="noStrike" noProof="0">
                              <a:solidFill>
                                <a:srgbClr val="000000"/>
                              </a:solidFill>
                              <a:effectLst/>
                              <a:latin typeface="Calibri" panose="020F0502020204030204" pitchFamily="34" charset="0"/>
                            </a:rPr>
                            <a:t>Noise Floor</a:t>
                          </a:r>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endParaRPr lang="LID4096"/>
                        </a:p>
                      </a:txBody>
                      <a:tcPr marL="2075" marR="2075" marT="2075" marB="0" anchor="ctr">
                        <a:lnL>
                          <a:noFill/>
                        </a:lnL>
                        <a:lnR>
                          <a:noFill/>
                        </a:lnR>
                        <a:lnT>
                          <a:noFill/>
                        </a:lnT>
                        <a:lnB w="6350" cap="flat" cmpd="sng" algn="ctr">
                          <a:solidFill>
                            <a:srgbClr val="000000"/>
                          </a:solidFill>
                          <a:prstDash val="solid"/>
                          <a:round/>
                          <a:headEnd type="none" w="med" len="med"/>
                          <a:tailEnd type="none" w="med" len="med"/>
                        </a:lnB>
                        <a:blipFill>
                          <a:blip r:embed="rId2"/>
                          <a:stretch>
                            <a:fillRect l="-263690" t="-1605660" r="-1190" b="-305660"/>
                          </a:stretch>
                        </a:blipFill>
                      </a:tcPr>
                    </a:tc>
                    <a:extLst>
                      <a:ext uri="{0D108BD9-81ED-4DB2-BD59-A6C34878D82A}">
                        <a16:rowId xmlns:a16="http://schemas.microsoft.com/office/drawing/2014/main" val="311278415"/>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endParaRPr lang="LID4096"/>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blipFill>
                          <a:blip r:embed="rId2"/>
                          <a:stretch>
                            <a:fillRect l="-62651" t="-1674074" r="-575904" b="-200000"/>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SIM vector location</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[2.5, 2.5, 2.5] m</a:t>
                          </a:r>
                        </a:p>
                      </a:txBody>
                      <a:tcPr marL="2075" marR="2075" marT="2075" marB="0" anchor="ctr">
                        <a:lnL>
                          <a:noFill/>
                        </a:lnL>
                        <a:lnR>
                          <a:noFill/>
                        </a:lnR>
                        <a:lnT w="6350" cap="flat" cmpd="sng" algn="ctr">
                          <a:solidFill>
                            <a:srgbClr val="000000"/>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537538367"/>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endParaRPr lang="LID4096"/>
                        </a:p>
                      </a:txBody>
                      <a:tcPr marL="2075" marR="2075" marT="2075" marB="0" anchor="ctr">
                        <a:lnL>
                          <a:noFill/>
                        </a:lnL>
                        <a:lnR>
                          <a:noFill/>
                        </a:lnR>
                        <a:lnT>
                          <a:noFill/>
                        </a:lnT>
                        <a:lnB>
                          <a:noFill/>
                        </a:lnB>
                        <a:blipFill>
                          <a:blip r:embed="rId2"/>
                          <a:stretch>
                            <a:fillRect l="-62651" t="-1807547" r="-575904" b="-103774"/>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MU initial vector location</a:t>
                          </a:r>
                        </a:p>
                      </a:txBody>
                      <a:tcPr marL="2075" marR="2075" marT="2075" marB="0" anchor="ctr">
                        <a:lnL>
                          <a:noFill/>
                        </a:lnL>
                        <a:lnR>
                          <a:noFill/>
                        </a:lnR>
                        <a:lnT>
                          <a:noFill/>
                        </a:lnT>
                        <a:lnB>
                          <a:noFill/>
                        </a:lnB>
                        <a:noFill/>
                      </a:tcPr>
                    </a:tc>
                    <a:tc>
                      <a:txBody>
                        <a:bodyPr/>
                        <a:lstStyle/>
                        <a:p>
                          <a:pPr algn="l" fontAlgn="t"/>
                          <a:r>
                            <a:rPr lang="en-GB" sz="1100" b="0" i="0" u="none" strike="noStrike" noProof="0" dirty="0">
                              <a:solidFill>
                                <a:srgbClr val="000000"/>
                              </a:solidFill>
                              <a:effectLst/>
                              <a:latin typeface="Calibri" panose="020F0502020204030204" pitchFamily="34" charset="0"/>
                            </a:rPr>
                            <a:t>[2, 4, 1.5] m</a:t>
                          </a:r>
                        </a:p>
                      </a:txBody>
                      <a:tcPr marL="2075" marR="2075" marT="2075" marB="0" anchor="ctr">
                        <a:lnL>
                          <a:noFill/>
                        </a:lnL>
                        <a:lnR>
                          <a:noFill/>
                        </a:lnR>
                        <a:lnT>
                          <a:noFill/>
                        </a:lnT>
                        <a:lnB>
                          <a:noFill/>
                        </a:lnB>
                        <a:noFill/>
                      </a:tcPr>
                    </a:tc>
                    <a:extLst>
                      <a:ext uri="{0D108BD9-81ED-4DB2-BD59-A6C34878D82A}">
                        <a16:rowId xmlns:a16="http://schemas.microsoft.com/office/drawing/2014/main" val="3377614961"/>
                      </a:ext>
                    </a:extLst>
                  </a:tr>
                  <a:tr h="324000">
                    <a:tc>
                      <a:txBody>
                        <a:bodyPr/>
                        <a:lstStyle/>
                        <a:p>
                          <a:pPr algn="l" fontAlgn="t"/>
                          <a:endParaRPr lang="en-GB" sz="11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endParaRPr lang="LID4096"/>
                        </a:p>
                      </a:txBody>
                      <a:tcPr marL="2075" marR="2075" marT="2075" marB="0" anchor="ctr">
                        <a:lnL>
                          <a:noFill/>
                        </a:lnL>
                        <a:lnR>
                          <a:noFill/>
                        </a:lnR>
                        <a:lnT>
                          <a:noFill/>
                        </a:lnT>
                        <a:lnB>
                          <a:noFill/>
                        </a:lnB>
                        <a:blipFill>
                          <a:blip r:embed="rId2"/>
                          <a:stretch>
                            <a:fillRect l="-62651" t="-1907547" r="-575904" b="-3774"/>
                          </a:stretch>
                        </a:blipFill>
                      </a:tcPr>
                    </a:tc>
                    <a:tc>
                      <a:txBody>
                        <a:bodyPr/>
                        <a:lstStyle/>
                        <a:p>
                          <a:pPr algn="l" fontAlgn="t"/>
                          <a:r>
                            <a:rPr lang="en-GB" sz="1100" b="0" i="0" u="none" strike="noStrike" noProof="0" dirty="0">
                              <a:solidFill>
                                <a:srgbClr val="000000"/>
                              </a:solidFill>
                              <a:effectLst/>
                              <a:latin typeface="Calibri" panose="020F0502020204030204" pitchFamily="34" charset="0"/>
                            </a:rPr>
                            <a:t>MU speed</a:t>
                          </a:r>
                        </a:p>
                      </a:txBody>
                      <a:tcPr marL="2075" marR="2075" marT="2075" marB="0" anchor="ctr">
                        <a:lnL>
                          <a:noFill/>
                        </a:lnL>
                        <a:lnR>
                          <a:noFill/>
                        </a:lnR>
                        <a:lnT>
                          <a:noFill/>
                        </a:lnT>
                        <a:lnB>
                          <a:noFill/>
                        </a:lnB>
                        <a:solidFill>
                          <a:srgbClr val="DAE3F3"/>
                        </a:solidFill>
                      </a:tcPr>
                    </a:tc>
                    <a:tc>
                      <a:txBody>
                        <a:bodyPr/>
                        <a:lstStyle/>
                        <a:p>
                          <a:pPr algn="l" fontAlgn="t"/>
                          <a:r>
                            <a:rPr lang="en-GB" sz="11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a:noFill/>
                        </a:lnT>
                        <a:lnB>
                          <a:noFill/>
                        </a:lnB>
                        <a:solidFill>
                          <a:srgbClr val="DAE3F3"/>
                        </a:solidFill>
                      </a:tcPr>
                    </a:tc>
                    <a:extLst>
                      <a:ext uri="{0D108BD9-81ED-4DB2-BD59-A6C34878D82A}">
                        <a16:rowId xmlns:a16="http://schemas.microsoft.com/office/drawing/2014/main" val="1915758039"/>
                      </a:ext>
                    </a:extLst>
                  </a:tr>
                </a:tbl>
              </a:graphicData>
            </a:graphic>
          </p:graphicFrame>
        </mc:Fallback>
      </mc:AlternateContent>
      <p:sp>
        <p:nvSpPr>
          <p:cNvPr id="2" name="TextBox 1">
            <a:extLst>
              <a:ext uri="{FF2B5EF4-FFF2-40B4-BE49-F238E27FC236}">
                <a16:creationId xmlns:a16="http://schemas.microsoft.com/office/drawing/2014/main" id="{A9D29271-F467-BFC6-C9C7-3A92FFFD4F37}"/>
              </a:ext>
            </a:extLst>
          </p:cNvPr>
          <p:cNvSpPr txBox="1"/>
          <p:nvPr/>
        </p:nvSpPr>
        <p:spPr>
          <a:xfrm>
            <a:off x="0" y="-297"/>
            <a:ext cx="1377300" cy="369332"/>
          </a:xfrm>
          <a:prstGeom prst="rect">
            <a:avLst/>
          </a:prstGeom>
          <a:noFill/>
        </p:spPr>
        <p:txBody>
          <a:bodyPr wrap="none" rtlCol="0">
            <a:spAutoFit/>
          </a:bodyPr>
          <a:lstStyle/>
          <a:p>
            <a:r>
              <a:rPr lang="de-DE" dirty="0"/>
              <a:t>Parameters</a:t>
            </a:r>
            <a:endParaRPr lang="LID4096" dirty="0"/>
          </a:p>
        </p:txBody>
      </p:sp>
      <p:grpSp>
        <p:nvGrpSpPr>
          <p:cNvPr id="114" name="Group 113">
            <a:extLst>
              <a:ext uri="{FF2B5EF4-FFF2-40B4-BE49-F238E27FC236}">
                <a16:creationId xmlns:a16="http://schemas.microsoft.com/office/drawing/2014/main" id="{BC53C25A-3012-CE9E-8390-D2FB016A3F66}"/>
              </a:ext>
            </a:extLst>
          </p:cNvPr>
          <p:cNvGrpSpPr/>
          <p:nvPr/>
        </p:nvGrpSpPr>
        <p:grpSpPr>
          <a:xfrm>
            <a:off x="9767379" y="855712"/>
            <a:ext cx="1405311" cy="738510"/>
            <a:chOff x="405514" y="836219"/>
            <a:chExt cx="1106545" cy="581504"/>
          </a:xfrm>
        </p:grpSpPr>
        <p:sp>
          <p:nvSpPr>
            <p:cNvPr id="115" name="Parallelogram 114">
              <a:extLst>
                <a:ext uri="{FF2B5EF4-FFF2-40B4-BE49-F238E27FC236}">
                  <a16:creationId xmlns:a16="http://schemas.microsoft.com/office/drawing/2014/main" id="{0195E690-D56C-49A0-3E50-DAD73E27A08D}"/>
                </a:ext>
              </a:extLst>
            </p:cNvPr>
            <p:cNvSpPr/>
            <p:nvPr/>
          </p:nvSpPr>
          <p:spPr>
            <a:xfrm>
              <a:off x="405514" y="836219"/>
              <a:ext cx="1106545" cy="581504"/>
            </a:xfrm>
            <a:prstGeom prst="parallelogram">
              <a:avLst>
                <a:gd name="adj" fmla="val 81593"/>
              </a:avLst>
            </a:prstGeom>
            <a:no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6" name="Parallelogram 115">
              <a:extLst>
                <a:ext uri="{FF2B5EF4-FFF2-40B4-BE49-F238E27FC236}">
                  <a16:creationId xmlns:a16="http://schemas.microsoft.com/office/drawing/2014/main" id="{07C00CDC-BAE1-5453-4DAC-1754A1DD74A8}"/>
                </a:ext>
              </a:extLst>
            </p:cNvPr>
            <p:cNvSpPr>
              <a:spLocks noChangeAspect="1"/>
            </p:cNvSpPr>
            <p:nvPr/>
          </p:nvSpPr>
          <p:spPr>
            <a:xfrm>
              <a:off x="903153"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7" name="Parallelogram 116">
              <a:extLst>
                <a:ext uri="{FF2B5EF4-FFF2-40B4-BE49-F238E27FC236}">
                  <a16:creationId xmlns:a16="http://schemas.microsoft.com/office/drawing/2014/main" id="{6E5E7801-65D9-86F0-528C-369E9B90BAA3}"/>
                </a:ext>
              </a:extLst>
            </p:cNvPr>
            <p:cNvSpPr>
              <a:spLocks noChangeAspect="1"/>
            </p:cNvSpPr>
            <p:nvPr/>
          </p:nvSpPr>
          <p:spPr>
            <a:xfrm>
              <a:off x="1006483"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8" name="Parallelogram 117">
              <a:extLst>
                <a:ext uri="{FF2B5EF4-FFF2-40B4-BE49-F238E27FC236}">
                  <a16:creationId xmlns:a16="http://schemas.microsoft.com/office/drawing/2014/main" id="{40653AF3-805C-5405-D589-51602B808815}"/>
                </a:ext>
              </a:extLst>
            </p:cNvPr>
            <p:cNvSpPr>
              <a:spLocks noChangeAspect="1"/>
            </p:cNvSpPr>
            <p:nvPr/>
          </p:nvSpPr>
          <p:spPr>
            <a:xfrm>
              <a:off x="1132092"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9" name="Parallelogram 118">
              <a:extLst>
                <a:ext uri="{FF2B5EF4-FFF2-40B4-BE49-F238E27FC236}">
                  <a16:creationId xmlns:a16="http://schemas.microsoft.com/office/drawing/2014/main" id="{E64709C3-972C-A4AC-CB1B-2A4FB190734A}"/>
                </a:ext>
              </a:extLst>
            </p:cNvPr>
            <p:cNvSpPr>
              <a:spLocks noChangeAspect="1"/>
            </p:cNvSpPr>
            <p:nvPr/>
          </p:nvSpPr>
          <p:spPr>
            <a:xfrm>
              <a:off x="1248278"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0" name="Parallelogram 119">
              <a:extLst>
                <a:ext uri="{FF2B5EF4-FFF2-40B4-BE49-F238E27FC236}">
                  <a16:creationId xmlns:a16="http://schemas.microsoft.com/office/drawing/2014/main" id="{1ABFD087-9457-BB38-60FA-49EF1E48FDFA}"/>
                </a:ext>
              </a:extLst>
            </p:cNvPr>
            <p:cNvSpPr>
              <a:spLocks noChangeAspect="1"/>
            </p:cNvSpPr>
            <p:nvPr/>
          </p:nvSpPr>
          <p:spPr>
            <a:xfrm>
              <a:off x="983918"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1" name="Parallelogram 120">
              <a:extLst>
                <a:ext uri="{FF2B5EF4-FFF2-40B4-BE49-F238E27FC236}">
                  <a16:creationId xmlns:a16="http://schemas.microsoft.com/office/drawing/2014/main" id="{0BCDA22D-B119-2C09-FC0D-0C1CBA67FEF5}"/>
                </a:ext>
              </a:extLst>
            </p:cNvPr>
            <p:cNvSpPr>
              <a:spLocks noChangeAspect="1"/>
            </p:cNvSpPr>
            <p:nvPr/>
          </p:nvSpPr>
          <p:spPr>
            <a:xfrm>
              <a:off x="827073"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2" name="Parallelogram 121">
              <a:extLst>
                <a:ext uri="{FF2B5EF4-FFF2-40B4-BE49-F238E27FC236}">
                  <a16:creationId xmlns:a16="http://schemas.microsoft.com/office/drawing/2014/main" id="{61834B49-341C-CBDA-52AF-89821A4BE945}"/>
                </a:ext>
              </a:extLst>
            </p:cNvPr>
            <p:cNvSpPr>
              <a:spLocks noChangeAspect="1"/>
            </p:cNvSpPr>
            <p:nvPr/>
          </p:nvSpPr>
          <p:spPr>
            <a:xfrm>
              <a:off x="683376" y="100250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3" name="Parallelogram 122">
              <a:extLst>
                <a:ext uri="{FF2B5EF4-FFF2-40B4-BE49-F238E27FC236}">
                  <a16:creationId xmlns:a16="http://schemas.microsoft.com/office/drawing/2014/main" id="{B42A92D1-2DA0-C1E6-5B10-7094272A7990}"/>
                </a:ext>
              </a:extLst>
            </p:cNvPr>
            <p:cNvSpPr>
              <a:spLocks noChangeAspect="1"/>
            </p:cNvSpPr>
            <p:nvPr/>
          </p:nvSpPr>
          <p:spPr>
            <a:xfrm>
              <a:off x="1100104"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4" name="Parallelogram 123">
              <a:extLst>
                <a:ext uri="{FF2B5EF4-FFF2-40B4-BE49-F238E27FC236}">
                  <a16:creationId xmlns:a16="http://schemas.microsoft.com/office/drawing/2014/main" id="{87505B8B-94F5-C1B2-BD33-8CF900FCBF5D}"/>
                </a:ext>
              </a:extLst>
            </p:cNvPr>
            <p:cNvSpPr>
              <a:spLocks noChangeAspect="1"/>
            </p:cNvSpPr>
            <p:nvPr/>
          </p:nvSpPr>
          <p:spPr>
            <a:xfrm>
              <a:off x="943259"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5" name="Parallelogram 124">
              <a:extLst>
                <a:ext uri="{FF2B5EF4-FFF2-40B4-BE49-F238E27FC236}">
                  <a16:creationId xmlns:a16="http://schemas.microsoft.com/office/drawing/2014/main" id="{9669D794-70DD-27C0-67AA-E9A429552EBB}"/>
                </a:ext>
              </a:extLst>
            </p:cNvPr>
            <p:cNvSpPr>
              <a:spLocks noChangeAspect="1"/>
            </p:cNvSpPr>
            <p:nvPr/>
          </p:nvSpPr>
          <p:spPr>
            <a:xfrm>
              <a:off x="799562" y="856142"/>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6" name="Parallelogram 125">
              <a:extLst>
                <a:ext uri="{FF2B5EF4-FFF2-40B4-BE49-F238E27FC236}">
                  <a16:creationId xmlns:a16="http://schemas.microsoft.com/office/drawing/2014/main" id="{D408BDB4-980D-8023-991C-00D41E89AF66}"/>
                </a:ext>
              </a:extLst>
            </p:cNvPr>
            <p:cNvSpPr>
              <a:spLocks noChangeAspect="1"/>
            </p:cNvSpPr>
            <p:nvPr/>
          </p:nvSpPr>
          <p:spPr>
            <a:xfrm>
              <a:off x="750501"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7" name="Parallelogram 126">
              <a:extLst>
                <a:ext uri="{FF2B5EF4-FFF2-40B4-BE49-F238E27FC236}">
                  <a16:creationId xmlns:a16="http://schemas.microsoft.com/office/drawing/2014/main" id="{80FCC87F-DD17-3017-34B9-B1DF7451297C}"/>
                </a:ext>
              </a:extLst>
            </p:cNvPr>
            <p:cNvSpPr>
              <a:spLocks noChangeAspect="1"/>
            </p:cNvSpPr>
            <p:nvPr/>
          </p:nvSpPr>
          <p:spPr>
            <a:xfrm>
              <a:off x="593656"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8" name="Parallelogram 127">
              <a:extLst>
                <a:ext uri="{FF2B5EF4-FFF2-40B4-BE49-F238E27FC236}">
                  <a16:creationId xmlns:a16="http://schemas.microsoft.com/office/drawing/2014/main" id="{443EA57C-2FD4-15A3-273D-C129B889845C}"/>
                </a:ext>
              </a:extLst>
            </p:cNvPr>
            <p:cNvSpPr>
              <a:spLocks noChangeAspect="1"/>
            </p:cNvSpPr>
            <p:nvPr/>
          </p:nvSpPr>
          <p:spPr>
            <a:xfrm>
              <a:off x="449959" y="1288973"/>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9" name="Parallelogram 128">
              <a:extLst>
                <a:ext uri="{FF2B5EF4-FFF2-40B4-BE49-F238E27FC236}">
                  <a16:creationId xmlns:a16="http://schemas.microsoft.com/office/drawing/2014/main" id="{E040F0FF-E06D-EE38-BC6D-F2D8DD1C6632}"/>
                </a:ext>
              </a:extLst>
            </p:cNvPr>
            <p:cNvSpPr>
              <a:spLocks noChangeAspect="1"/>
            </p:cNvSpPr>
            <p:nvPr/>
          </p:nvSpPr>
          <p:spPr>
            <a:xfrm>
              <a:off x="861250"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0" name="Parallelogram 129">
              <a:extLst>
                <a:ext uri="{FF2B5EF4-FFF2-40B4-BE49-F238E27FC236}">
                  <a16:creationId xmlns:a16="http://schemas.microsoft.com/office/drawing/2014/main" id="{D8D5E945-3BF1-201C-8D22-9CC735AF1787}"/>
                </a:ext>
              </a:extLst>
            </p:cNvPr>
            <p:cNvSpPr>
              <a:spLocks noChangeAspect="1"/>
            </p:cNvSpPr>
            <p:nvPr/>
          </p:nvSpPr>
          <p:spPr>
            <a:xfrm>
              <a:off x="704405"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1" name="Parallelogram 130">
              <a:extLst>
                <a:ext uri="{FF2B5EF4-FFF2-40B4-BE49-F238E27FC236}">
                  <a16:creationId xmlns:a16="http://schemas.microsoft.com/office/drawing/2014/main" id="{EF8A3BA5-4F66-7278-73B2-BA26704E40CD}"/>
                </a:ext>
              </a:extLst>
            </p:cNvPr>
            <p:cNvSpPr>
              <a:spLocks noChangeAspect="1"/>
            </p:cNvSpPr>
            <p:nvPr/>
          </p:nvSpPr>
          <p:spPr>
            <a:xfrm>
              <a:off x="560708" y="1148864"/>
              <a:ext cx="206660" cy="108603"/>
            </a:xfrm>
            <a:prstGeom prst="parallelogram">
              <a:avLst>
                <a:gd name="adj" fmla="val 81593"/>
              </a:avLst>
            </a:prstGeom>
            <a:solidFill>
              <a:srgbClr val="DAE3F3">
                <a:alpha val="66000"/>
              </a:srgbClr>
            </a:solidFill>
            <a:ln w="9525" cap="flat" cmpd="sng" algn="ctr">
              <a:solidFill>
                <a:srgbClr val="156082">
                  <a:shade val="15000"/>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nvGrpSpPr>
          <p:cNvPr id="132" name="Group 131">
            <a:extLst>
              <a:ext uri="{FF2B5EF4-FFF2-40B4-BE49-F238E27FC236}">
                <a16:creationId xmlns:a16="http://schemas.microsoft.com/office/drawing/2014/main" id="{19D0EF2F-9B37-269A-0CFA-6203746A4929}"/>
              </a:ext>
            </a:extLst>
          </p:cNvPr>
          <p:cNvGrpSpPr/>
          <p:nvPr/>
        </p:nvGrpSpPr>
        <p:grpSpPr>
          <a:xfrm>
            <a:off x="9783293" y="492021"/>
            <a:ext cx="1415043" cy="981563"/>
            <a:chOff x="-330373" y="214352"/>
            <a:chExt cx="1114208" cy="772884"/>
          </a:xfrm>
        </p:grpSpPr>
        <p:sp>
          <p:nvSpPr>
            <p:cNvPr id="133" name="Parallelogram 132">
              <a:extLst>
                <a:ext uri="{FF2B5EF4-FFF2-40B4-BE49-F238E27FC236}">
                  <a16:creationId xmlns:a16="http://schemas.microsoft.com/office/drawing/2014/main" id="{F4BC98DC-8363-3F76-130B-C00E676D73C3}"/>
                </a:ext>
              </a:extLst>
            </p:cNvPr>
            <p:cNvSpPr/>
            <p:nvPr/>
          </p:nvSpPr>
          <p:spPr>
            <a:xfrm rot="16200000" flipV="1">
              <a:off x="157349" y="360240"/>
              <a:ext cx="761822" cy="470045"/>
            </a:xfrm>
            <a:prstGeom prst="parallelogram">
              <a:avLst>
                <a:gd name="adj" fmla="val 124008"/>
              </a:avLst>
            </a:prstGeom>
            <a:solidFill>
              <a:srgbClr val="4EA72E">
                <a:lumMod val="20000"/>
                <a:lumOff val="80000"/>
                <a:alpha val="3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4" name="Rectangle 133">
              <a:extLst>
                <a:ext uri="{FF2B5EF4-FFF2-40B4-BE49-F238E27FC236}">
                  <a16:creationId xmlns:a16="http://schemas.microsoft.com/office/drawing/2014/main" id="{F7B32044-8164-C457-54AE-4332D49BEF3B}"/>
                </a:ext>
              </a:extLst>
            </p:cNvPr>
            <p:cNvSpPr/>
            <p:nvPr/>
          </p:nvSpPr>
          <p:spPr>
            <a:xfrm>
              <a:off x="-330373" y="796708"/>
              <a:ext cx="628219" cy="186615"/>
            </a:xfrm>
            <a:prstGeom prst="rect">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5" name="Parallelogram 134">
              <a:extLst>
                <a:ext uri="{FF2B5EF4-FFF2-40B4-BE49-F238E27FC236}">
                  <a16:creationId xmlns:a16="http://schemas.microsoft.com/office/drawing/2014/main" id="{7038CB7C-1170-798A-B5EA-CD2D672DA833}"/>
                </a:ext>
              </a:extLst>
            </p:cNvPr>
            <p:cNvSpPr/>
            <p:nvPr/>
          </p:nvSpPr>
          <p:spPr>
            <a:xfrm>
              <a:off x="-328494" y="215005"/>
              <a:ext cx="1106545" cy="581504"/>
            </a:xfrm>
            <a:prstGeom prst="parallelogram">
              <a:avLst>
                <a:gd name="adj" fmla="val 81593"/>
              </a:avLst>
            </a:prstGeom>
            <a:solidFill>
              <a:srgbClr val="4EA72E">
                <a:lumMod val="20000"/>
                <a:lumOff val="80000"/>
                <a:alpha val="30000"/>
              </a:srgbClr>
            </a:solidFill>
            <a:ln w="9525" cap="flat" cmpd="sng" algn="ctr">
              <a:solidFill>
                <a:srgbClr val="4EA72E">
                  <a:alpha val="3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136" name="Straight Connector 135">
              <a:extLst>
                <a:ext uri="{FF2B5EF4-FFF2-40B4-BE49-F238E27FC236}">
                  <a16:creationId xmlns:a16="http://schemas.microsoft.com/office/drawing/2014/main" id="{2C6BD2CB-9081-2EDD-9C4D-63DC7A5E81DA}"/>
                </a:ext>
              </a:extLst>
            </p:cNvPr>
            <p:cNvCxnSpPr/>
            <p:nvPr/>
          </p:nvCxnSpPr>
          <p:spPr>
            <a:xfrm>
              <a:off x="781003" y="215363"/>
              <a:ext cx="0" cy="181451"/>
            </a:xfrm>
            <a:prstGeom prst="line">
              <a:avLst/>
            </a:prstGeom>
            <a:noFill/>
            <a:ln w="9525" cap="flat" cmpd="sng" algn="ctr">
              <a:solidFill>
                <a:srgbClr val="4EA72E">
                  <a:alpha val="30000"/>
                </a:srgbClr>
              </a:solidFill>
              <a:prstDash val="solid"/>
              <a:miter lim="800000"/>
            </a:ln>
            <a:effectLst/>
          </p:spPr>
        </p:cxnSp>
        <p:cxnSp>
          <p:nvCxnSpPr>
            <p:cNvPr id="137" name="Straight Connector 136">
              <a:extLst>
                <a:ext uri="{FF2B5EF4-FFF2-40B4-BE49-F238E27FC236}">
                  <a16:creationId xmlns:a16="http://schemas.microsoft.com/office/drawing/2014/main" id="{8EF5B273-0A49-4E5C-CA7E-41992E2869F6}"/>
                </a:ext>
              </a:extLst>
            </p:cNvPr>
            <p:cNvCxnSpPr>
              <a:cxnSpLocks noChangeAspect="1"/>
            </p:cNvCxnSpPr>
            <p:nvPr/>
          </p:nvCxnSpPr>
          <p:spPr>
            <a:xfrm flipH="1">
              <a:off x="298184" y="387323"/>
              <a:ext cx="485651" cy="599913"/>
            </a:xfrm>
            <a:prstGeom prst="line">
              <a:avLst/>
            </a:prstGeom>
            <a:noFill/>
            <a:ln w="9525" cap="flat" cmpd="sng" algn="ctr">
              <a:solidFill>
                <a:srgbClr val="4EA72E">
                  <a:alpha val="30000"/>
                </a:srgbClr>
              </a:solidFill>
              <a:prstDash val="solid"/>
              <a:miter lim="800000"/>
            </a:ln>
            <a:effectLst/>
          </p:spPr>
        </p:cxnSp>
      </p:grpSp>
      <p:sp>
        <p:nvSpPr>
          <p:cNvPr id="138" name="Partial Circle 137">
            <a:extLst>
              <a:ext uri="{FF2B5EF4-FFF2-40B4-BE49-F238E27FC236}">
                <a16:creationId xmlns:a16="http://schemas.microsoft.com/office/drawing/2014/main" id="{C1B71F95-E4D0-06F9-B2F6-245155D223C1}"/>
              </a:ext>
            </a:extLst>
          </p:cNvPr>
          <p:cNvSpPr/>
          <p:nvPr/>
        </p:nvSpPr>
        <p:spPr>
          <a:xfrm>
            <a:off x="9956974" y="-297"/>
            <a:ext cx="848875" cy="880217"/>
          </a:xfrm>
          <a:prstGeom prst="pie">
            <a:avLst>
              <a:gd name="adj1" fmla="val 3382064"/>
              <a:gd name="adj2" fmla="val 7810978"/>
            </a:avLst>
          </a:prstGeom>
          <a:solidFill>
            <a:srgbClr val="E8E8E8">
              <a:alpha val="60000"/>
            </a:srgbClr>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139" name="TextBox 8">
            <a:extLst>
              <a:ext uri="{FF2B5EF4-FFF2-40B4-BE49-F238E27FC236}">
                <a16:creationId xmlns:a16="http://schemas.microsoft.com/office/drawing/2014/main" id="{109866C6-CBCD-E9FF-E4B1-98459810DF17}"/>
              </a:ext>
            </a:extLst>
          </p:cNvPr>
          <p:cNvSpPr/>
          <p:nvPr/>
        </p:nvSpPr>
        <p:spPr>
          <a:xfrm>
            <a:off x="10632137" y="2394408"/>
            <a:ext cx="775273" cy="545380"/>
          </a:xfrm>
          <a:prstGeom prst="rect">
            <a:avLst/>
          </a:prstGeom>
          <a:noFill/>
          <a:ln w="0">
            <a:noFill/>
          </a:ln>
          <a:effectLst/>
        </p:spPr>
        <p:txBody>
          <a:bodyPr wrap="square" lIns="90000" tIns="45000" rIns="90000" bIns="45000" anchor="t">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Mobile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1" normalizeH="0" baseline="0" noProof="0" dirty="0">
                <a:ln>
                  <a:noFill/>
                </a:ln>
                <a:solidFill>
                  <a:srgbClr val="000000"/>
                </a:solidFill>
                <a:effectLst/>
                <a:uLnTx/>
                <a:uFillTx/>
                <a:latin typeface="Calibri"/>
                <a:ea typeface="+mn-ea"/>
                <a:cs typeface="+mn-cs"/>
              </a:rPr>
              <a:t>User</a:t>
            </a:r>
            <a:endParaRPr kumimoji="0" lang="en-US" sz="1100" b="0" i="0" u="none" strike="noStrike" kern="0" cap="none" spc="-1" normalizeH="0" baseline="0" noProof="0" dirty="0">
              <a:ln>
                <a:noFill/>
              </a:ln>
              <a:solidFill>
                <a:prstClr val="black"/>
              </a:solidFill>
              <a:effectLst/>
              <a:uLnTx/>
              <a:uFillTx/>
              <a:latin typeface="Aptos" panose="02110004020202020204"/>
              <a:ea typeface="+mn-ea"/>
              <a:cs typeface="+mn-cs"/>
            </a:endParaRPr>
          </a:p>
        </p:txBody>
      </p:sp>
      <p:sp>
        <p:nvSpPr>
          <p:cNvPr id="140" name="TextBox 139">
            <a:extLst>
              <a:ext uri="{FF2B5EF4-FFF2-40B4-BE49-F238E27FC236}">
                <a16:creationId xmlns:a16="http://schemas.microsoft.com/office/drawing/2014/main" id="{6B896B0E-1AD1-4626-44D4-07D7F4950BB0}"/>
              </a:ext>
            </a:extLst>
          </p:cNvPr>
          <p:cNvSpPr txBox="1"/>
          <p:nvPr/>
        </p:nvSpPr>
        <p:spPr>
          <a:xfrm>
            <a:off x="11005849" y="93695"/>
            <a:ext cx="868033" cy="390877"/>
          </a:xfrm>
          <a:prstGeom prst="rect">
            <a:avLst/>
          </a:prstGeom>
          <a:noFill/>
        </p:spPr>
        <p:txBody>
          <a:bodyPr wrap="square">
            <a:spAutoFit/>
          </a:bodyPr>
          <a:lstStyle/>
          <a:p>
            <a:pPr algn="ctr" defTabSz="457200"/>
            <a:r>
              <a:rPr lang="en-US" sz="1400" spc="-1" dirty="0">
                <a:solidFill>
                  <a:srgbClr val="000000"/>
                </a:solidFill>
                <a:latin typeface="Calibri"/>
              </a:rPr>
              <a:t>SIM</a:t>
            </a:r>
            <a:endParaRPr lang="en-DE" sz="1400" dirty="0">
              <a:solidFill>
                <a:prstClr val="black"/>
              </a:solidFill>
              <a:latin typeface="Aptos" panose="02110004020202020204"/>
            </a:endParaRPr>
          </a:p>
        </p:txBody>
      </p:sp>
      <p:grpSp>
        <p:nvGrpSpPr>
          <p:cNvPr id="141" name="Group 140">
            <a:extLst>
              <a:ext uri="{FF2B5EF4-FFF2-40B4-BE49-F238E27FC236}">
                <a16:creationId xmlns:a16="http://schemas.microsoft.com/office/drawing/2014/main" id="{3778CBF8-58BA-42E9-4C6A-9394C578DB4F}"/>
              </a:ext>
            </a:extLst>
          </p:cNvPr>
          <p:cNvGrpSpPr/>
          <p:nvPr/>
        </p:nvGrpSpPr>
        <p:grpSpPr>
          <a:xfrm>
            <a:off x="11029885" y="2597334"/>
            <a:ext cx="1005354" cy="609271"/>
            <a:chOff x="736556" y="3669699"/>
            <a:chExt cx="2211302" cy="1167122"/>
          </a:xfrm>
        </p:grpSpPr>
        <p:sp>
          <p:nvSpPr>
            <p:cNvPr id="142" name="Oval 141">
              <a:extLst>
                <a:ext uri="{FF2B5EF4-FFF2-40B4-BE49-F238E27FC236}">
                  <a16:creationId xmlns:a16="http://schemas.microsoft.com/office/drawing/2014/main" id="{A6427792-DF0B-474F-297E-13EC3B60AD0F}"/>
                </a:ext>
              </a:extLst>
            </p:cNvPr>
            <p:cNvSpPr/>
            <p:nvPr/>
          </p:nvSpPr>
          <p:spPr>
            <a:xfrm>
              <a:off x="736556" y="4178730"/>
              <a:ext cx="2211302" cy="658091"/>
            </a:xfrm>
            <a:prstGeom prst="ellipse">
              <a:avLst/>
            </a:prstGeom>
            <a:solidFill>
              <a:srgbClr val="FFE6CB"/>
            </a:solidFill>
            <a:ln w="19050" cap="flat" cmpd="sng" algn="ctr">
              <a:solidFill>
                <a:srgbClr val="156082">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43" name="Graphic 35" descr="Smart Phone with solid fill">
              <a:extLst>
                <a:ext uri="{FF2B5EF4-FFF2-40B4-BE49-F238E27FC236}">
                  <a16:creationId xmlns:a16="http://schemas.microsoft.com/office/drawing/2014/main" id="{FB3E5B73-03A1-D75C-BCC1-E0421114DC3A}"/>
                </a:ext>
              </a:extLst>
            </p:cNvPr>
            <p:cNvPicPr/>
            <p:nvPr/>
          </p:nvPicPr>
          <p:blipFill>
            <a:blip r:embed="rId3"/>
            <a:stretch/>
          </p:blipFill>
          <p:spPr>
            <a:xfrm rot="1730551">
              <a:off x="2115515" y="3755021"/>
              <a:ext cx="616517" cy="570959"/>
            </a:xfrm>
            <a:prstGeom prst="rect">
              <a:avLst/>
            </a:prstGeom>
            <a:ln w="0">
              <a:noFill/>
            </a:ln>
          </p:spPr>
        </p:pic>
        <p:pic>
          <p:nvPicPr>
            <p:cNvPr id="144" name="Graphic 143" descr="Walk with solid fill">
              <a:extLst>
                <a:ext uri="{FF2B5EF4-FFF2-40B4-BE49-F238E27FC236}">
                  <a16:creationId xmlns:a16="http://schemas.microsoft.com/office/drawing/2014/main" id="{C9B67161-E8F1-8968-00C6-852CB711E4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4497" y="3669699"/>
              <a:ext cx="914400" cy="914400"/>
            </a:xfrm>
            <a:prstGeom prst="rect">
              <a:avLst/>
            </a:prstGeom>
          </p:spPr>
        </p:pic>
      </p:grpSp>
      <p:cxnSp>
        <p:nvCxnSpPr>
          <p:cNvPr id="145" name="Straight Arrow Connector 144">
            <a:extLst>
              <a:ext uri="{FF2B5EF4-FFF2-40B4-BE49-F238E27FC236}">
                <a16:creationId xmlns:a16="http://schemas.microsoft.com/office/drawing/2014/main" id="{BCE46EA9-6DAB-682F-A487-576382FD7FCD}"/>
              </a:ext>
            </a:extLst>
          </p:cNvPr>
          <p:cNvCxnSpPr>
            <a:cxnSpLocks/>
          </p:cNvCxnSpPr>
          <p:nvPr/>
        </p:nvCxnSpPr>
        <p:spPr>
          <a:xfrm flipH="1">
            <a:off x="8954549" y="2237313"/>
            <a:ext cx="554238" cy="751740"/>
          </a:xfrm>
          <a:prstGeom prst="straightConnector1">
            <a:avLst/>
          </a:prstGeom>
          <a:noFill/>
          <a:ln w="12700" cap="flat" cmpd="sng" algn="ctr">
            <a:solidFill>
              <a:sysClr val="windowText" lastClr="000000"/>
            </a:solidFill>
            <a:prstDash val="solid"/>
            <a:miter lim="800000"/>
            <a:tailEnd type="triangle" w="med" len="med"/>
          </a:ln>
          <a:effectLst/>
        </p:spPr>
      </p:cxnSp>
      <p:sp>
        <p:nvSpPr>
          <p:cNvPr id="146" name="TextBox 145">
            <a:extLst>
              <a:ext uri="{FF2B5EF4-FFF2-40B4-BE49-F238E27FC236}">
                <a16:creationId xmlns:a16="http://schemas.microsoft.com/office/drawing/2014/main" id="{DD33C13E-9953-86ED-9EEB-854B0A26CF9F}"/>
              </a:ext>
            </a:extLst>
          </p:cNvPr>
          <p:cNvSpPr txBox="1"/>
          <p:nvPr/>
        </p:nvSpPr>
        <p:spPr>
          <a:xfrm>
            <a:off x="10991284" y="838594"/>
            <a:ext cx="1093242" cy="332245"/>
          </a:xfrm>
          <a:prstGeom prst="rect">
            <a:avLst/>
          </a:prstGeom>
          <a:noFill/>
        </p:spPr>
        <p:txBody>
          <a:bodyPr wrap="square">
            <a:spAutoFit/>
          </a:bodyPr>
          <a:lstStyle/>
          <a:p>
            <a:pPr defTabSz="457200"/>
            <a:r>
              <a:rPr lang="en-US" sz="1100" spc="-1" dirty="0">
                <a:solidFill>
                  <a:srgbClr val="000000"/>
                </a:solidFill>
                <a:latin typeface="Calibri"/>
              </a:rPr>
              <a:t>Input Layer</a:t>
            </a:r>
            <a:endParaRPr lang="en-DE" sz="1100" dirty="0">
              <a:solidFill>
                <a:prstClr val="black"/>
              </a:solidFill>
              <a:latin typeface="Aptos" panose="02110004020202020204"/>
            </a:endParaRPr>
          </a:p>
        </p:txBody>
      </p:sp>
      <p:cxnSp>
        <p:nvCxnSpPr>
          <p:cNvPr id="147" name="Straight Arrow Connector 146">
            <a:extLst>
              <a:ext uri="{FF2B5EF4-FFF2-40B4-BE49-F238E27FC236}">
                <a16:creationId xmlns:a16="http://schemas.microsoft.com/office/drawing/2014/main" id="{024193D1-0541-090B-5599-1AAADAA14385}"/>
              </a:ext>
            </a:extLst>
          </p:cNvPr>
          <p:cNvCxnSpPr>
            <a:cxnSpLocks/>
          </p:cNvCxnSpPr>
          <p:nvPr/>
        </p:nvCxnSpPr>
        <p:spPr>
          <a:xfrm flipH="1" flipV="1">
            <a:off x="9474043" y="853760"/>
            <a:ext cx="31803" cy="1377133"/>
          </a:xfrm>
          <a:prstGeom prst="straightConnector1">
            <a:avLst/>
          </a:prstGeom>
          <a:noFill/>
          <a:ln w="12700" cap="flat" cmpd="sng" algn="ctr">
            <a:solidFill>
              <a:sysClr val="windowText" lastClr="000000"/>
            </a:solidFill>
            <a:prstDash val="solid"/>
            <a:miter lim="800000"/>
            <a:tailEnd type="triangle" w="med" len="med"/>
          </a:ln>
          <a:effectLst/>
        </p:spPr>
      </p:cxnSp>
      <p:grpSp>
        <p:nvGrpSpPr>
          <p:cNvPr id="148" name="Group 147">
            <a:extLst>
              <a:ext uri="{FF2B5EF4-FFF2-40B4-BE49-F238E27FC236}">
                <a16:creationId xmlns:a16="http://schemas.microsoft.com/office/drawing/2014/main" id="{DDEBF4C9-A938-2EEC-B746-56F0D218BA59}"/>
              </a:ext>
            </a:extLst>
          </p:cNvPr>
          <p:cNvGrpSpPr/>
          <p:nvPr/>
        </p:nvGrpSpPr>
        <p:grpSpPr>
          <a:xfrm>
            <a:off x="9757408" y="141909"/>
            <a:ext cx="1211509" cy="627631"/>
            <a:chOff x="508886" y="507121"/>
            <a:chExt cx="953945" cy="494198"/>
          </a:xfrm>
        </p:grpSpPr>
        <p:grpSp>
          <p:nvGrpSpPr>
            <p:cNvPr id="149" name="Group 148">
              <a:extLst>
                <a:ext uri="{FF2B5EF4-FFF2-40B4-BE49-F238E27FC236}">
                  <a16:creationId xmlns:a16="http://schemas.microsoft.com/office/drawing/2014/main" id="{0FE957FE-D1B2-E5C5-77F6-4C3AA6895C6D}"/>
                </a:ext>
              </a:extLst>
            </p:cNvPr>
            <p:cNvGrpSpPr/>
            <p:nvPr/>
          </p:nvGrpSpPr>
          <p:grpSpPr>
            <a:xfrm flipV="1">
              <a:off x="618204" y="785163"/>
              <a:ext cx="68712" cy="92593"/>
              <a:chOff x="1844231" y="869163"/>
              <a:chExt cx="108640" cy="146399"/>
            </a:xfrm>
          </p:grpSpPr>
          <p:cxnSp>
            <p:nvCxnSpPr>
              <p:cNvPr id="210" name="Straight Connector 209">
                <a:extLst>
                  <a:ext uri="{FF2B5EF4-FFF2-40B4-BE49-F238E27FC236}">
                    <a16:creationId xmlns:a16="http://schemas.microsoft.com/office/drawing/2014/main" id="{DAEF66F9-D05C-60D0-6BC2-F2A1FC682A78}"/>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11" name="Straight Connector 210">
                <a:extLst>
                  <a:ext uri="{FF2B5EF4-FFF2-40B4-BE49-F238E27FC236}">
                    <a16:creationId xmlns:a16="http://schemas.microsoft.com/office/drawing/2014/main" id="{2A921F69-F1BD-D51B-16E6-2A22802267E6}"/>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12" name="Straight Connector 211">
                <a:extLst>
                  <a:ext uri="{FF2B5EF4-FFF2-40B4-BE49-F238E27FC236}">
                    <a16:creationId xmlns:a16="http://schemas.microsoft.com/office/drawing/2014/main" id="{00B63121-E406-7C8A-551D-6256373E2467}"/>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0" name="Group 149">
              <a:extLst>
                <a:ext uri="{FF2B5EF4-FFF2-40B4-BE49-F238E27FC236}">
                  <a16:creationId xmlns:a16="http://schemas.microsoft.com/office/drawing/2014/main" id="{4716C279-EF31-A569-7FFA-2EE07579EB21}"/>
                </a:ext>
              </a:extLst>
            </p:cNvPr>
            <p:cNvGrpSpPr/>
            <p:nvPr/>
          </p:nvGrpSpPr>
          <p:grpSpPr>
            <a:xfrm flipV="1">
              <a:off x="1048090" y="908726"/>
              <a:ext cx="68712" cy="92593"/>
              <a:chOff x="1844231" y="869163"/>
              <a:chExt cx="108640" cy="146399"/>
            </a:xfrm>
          </p:grpSpPr>
          <p:cxnSp>
            <p:nvCxnSpPr>
              <p:cNvPr id="207" name="Straight Connector 206">
                <a:extLst>
                  <a:ext uri="{FF2B5EF4-FFF2-40B4-BE49-F238E27FC236}">
                    <a16:creationId xmlns:a16="http://schemas.microsoft.com/office/drawing/2014/main" id="{8F713444-A2D0-BD9E-CEA6-D2D02877BA62}"/>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8" name="Straight Connector 207">
                <a:extLst>
                  <a:ext uri="{FF2B5EF4-FFF2-40B4-BE49-F238E27FC236}">
                    <a16:creationId xmlns:a16="http://schemas.microsoft.com/office/drawing/2014/main" id="{A038CEC1-1ECA-67C3-805F-E5C82D2CDB62}"/>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9" name="Straight Connector 208">
                <a:extLst>
                  <a:ext uri="{FF2B5EF4-FFF2-40B4-BE49-F238E27FC236}">
                    <a16:creationId xmlns:a16="http://schemas.microsoft.com/office/drawing/2014/main" id="{EC21FD72-ECDC-368A-FB5F-1083E8030998}"/>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1" name="Group 150">
              <a:extLst>
                <a:ext uri="{FF2B5EF4-FFF2-40B4-BE49-F238E27FC236}">
                  <a16:creationId xmlns:a16="http://schemas.microsoft.com/office/drawing/2014/main" id="{421E9045-9A11-DE1F-FD27-A8F4D4EBA7E5}"/>
                </a:ext>
              </a:extLst>
            </p:cNvPr>
            <p:cNvGrpSpPr/>
            <p:nvPr/>
          </p:nvGrpSpPr>
          <p:grpSpPr>
            <a:xfrm flipV="1">
              <a:off x="1157408" y="786581"/>
              <a:ext cx="68712" cy="92593"/>
              <a:chOff x="1844231" y="869163"/>
              <a:chExt cx="108640" cy="146399"/>
            </a:xfrm>
          </p:grpSpPr>
          <p:cxnSp>
            <p:nvCxnSpPr>
              <p:cNvPr id="204" name="Straight Connector 203">
                <a:extLst>
                  <a:ext uri="{FF2B5EF4-FFF2-40B4-BE49-F238E27FC236}">
                    <a16:creationId xmlns:a16="http://schemas.microsoft.com/office/drawing/2014/main" id="{B451A44C-4935-D313-69D8-783750983065}"/>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5" name="Straight Connector 204">
                <a:extLst>
                  <a:ext uri="{FF2B5EF4-FFF2-40B4-BE49-F238E27FC236}">
                    <a16:creationId xmlns:a16="http://schemas.microsoft.com/office/drawing/2014/main" id="{7432AA69-E6DA-7446-E386-D013C7E530B4}"/>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6" name="Straight Connector 205">
                <a:extLst>
                  <a:ext uri="{FF2B5EF4-FFF2-40B4-BE49-F238E27FC236}">
                    <a16:creationId xmlns:a16="http://schemas.microsoft.com/office/drawing/2014/main" id="{D491B66A-7E52-6DAA-1C19-4E93BFA3817C}"/>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2" name="Group 151">
              <a:extLst>
                <a:ext uri="{FF2B5EF4-FFF2-40B4-BE49-F238E27FC236}">
                  <a16:creationId xmlns:a16="http://schemas.microsoft.com/office/drawing/2014/main" id="{6DCA0A7C-DBA9-C3F8-48A0-8D005F6340CD}"/>
                </a:ext>
              </a:extLst>
            </p:cNvPr>
            <p:cNvGrpSpPr/>
            <p:nvPr/>
          </p:nvGrpSpPr>
          <p:grpSpPr>
            <a:xfrm flipV="1">
              <a:off x="1287796" y="634202"/>
              <a:ext cx="68712" cy="92593"/>
              <a:chOff x="1844231" y="869163"/>
              <a:chExt cx="108640" cy="146399"/>
            </a:xfrm>
          </p:grpSpPr>
          <p:cxnSp>
            <p:nvCxnSpPr>
              <p:cNvPr id="201" name="Straight Connector 200">
                <a:extLst>
                  <a:ext uri="{FF2B5EF4-FFF2-40B4-BE49-F238E27FC236}">
                    <a16:creationId xmlns:a16="http://schemas.microsoft.com/office/drawing/2014/main" id="{EE76C887-C972-6CE7-07E6-4D4BF3E8C0B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202" name="Straight Connector 201">
                <a:extLst>
                  <a:ext uri="{FF2B5EF4-FFF2-40B4-BE49-F238E27FC236}">
                    <a16:creationId xmlns:a16="http://schemas.microsoft.com/office/drawing/2014/main" id="{2C5AC7FB-4237-7EFE-CF1E-C4E259C9C8A7}"/>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3" name="Straight Connector 202">
                <a:extLst>
                  <a:ext uri="{FF2B5EF4-FFF2-40B4-BE49-F238E27FC236}">
                    <a16:creationId xmlns:a16="http://schemas.microsoft.com/office/drawing/2014/main" id="{F737C18A-BB1D-FC30-92EE-64C94AFCC7E6}"/>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3" name="Group 152">
              <a:extLst>
                <a:ext uri="{FF2B5EF4-FFF2-40B4-BE49-F238E27FC236}">
                  <a16:creationId xmlns:a16="http://schemas.microsoft.com/office/drawing/2014/main" id="{37DCBD3F-06A5-F591-9C63-101FA714C3E6}"/>
                </a:ext>
              </a:extLst>
            </p:cNvPr>
            <p:cNvGrpSpPr/>
            <p:nvPr/>
          </p:nvGrpSpPr>
          <p:grpSpPr>
            <a:xfrm flipV="1">
              <a:off x="1394119" y="514948"/>
              <a:ext cx="68712" cy="92593"/>
              <a:chOff x="1844231" y="869163"/>
              <a:chExt cx="108640" cy="146399"/>
            </a:xfrm>
          </p:grpSpPr>
          <p:cxnSp>
            <p:nvCxnSpPr>
              <p:cNvPr id="198" name="Straight Connector 197">
                <a:extLst>
                  <a:ext uri="{FF2B5EF4-FFF2-40B4-BE49-F238E27FC236}">
                    <a16:creationId xmlns:a16="http://schemas.microsoft.com/office/drawing/2014/main" id="{473127B5-B4C8-B1D9-1345-1F9CA9498CBB}"/>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9" name="Straight Connector 198">
                <a:extLst>
                  <a:ext uri="{FF2B5EF4-FFF2-40B4-BE49-F238E27FC236}">
                    <a16:creationId xmlns:a16="http://schemas.microsoft.com/office/drawing/2014/main" id="{00362D2A-3BCB-3EDB-7C02-C6F419DD1A1F}"/>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200" name="Straight Connector 199">
                <a:extLst>
                  <a:ext uri="{FF2B5EF4-FFF2-40B4-BE49-F238E27FC236}">
                    <a16:creationId xmlns:a16="http://schemas.microsoft.com/office/drawing/2014/main" id="{E4C76108-AA3C-BEDF-2C14-B54CBC6E2A9B}"/>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4" name="Group 153">
              <a:extLst>
                <a:ext uri="{FF2B5EF4-FFF2-40B4-BE49-F238E27FC236}">
                  <a16:creationId xmlns:a16="http://schemas.microsoft.com/office/drawing/2014/main" id="{749DA2A0-9C5E-9840-1A74-8494F74F6612}"/>
                </a:ext>
              </a:extLst>
            </p:cNvPr>
            <p:cNvGrpSpPr/>
            <p:nvPr/>
          </p:nvGrpSpPr>
          <p:grpSpPr>
            <a:xfrm flipV="1">
              <a:off x="852284" y="907209"/>
              <a:ext cx="68712" cy="92593"/>
              <a:chOff x="1844231" y="869163"/>
              <a:chExt cx="108640" cy="146399"/>
            </a:xfrm>
          </p:grpSpPr>
          <p:cxnSp>
            <p:nvCxnSpPr>
              <p:cNvPr id="195" name="Straight Connector 194">
                <a:extLst>
                  <a:ext uri="{FF2B5EF4-FFF2-40B4-BE49-F238E27FC236}">
                    <a16:creationId xmlns:a16="http://schemas.microsoft.com/office/drawing/2014/main" id="{9BA47D12-E14B-A289-642E-396DD25F33F6}"/>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6" name="Straight Connector 195">
                <a:extLst>
                  <a:ext uri="{FF2B5EF4-FFF2-40B4-BE49-F238E27FC236}">
                    <a16:creationId xmlns:a16="http://schemas.microsoft.com/office/drawing/2014/main" id="{AEF5501F-C5E9-D484-DA57-BA29F587D8EC}"/>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7" name="Straight Connector 196">
                <a:extLst>
                  <a:ext uri="{FF2B5EF4-FFF2-40B4-BE49-F238E27FC236}">
                    <a16:creationId xmlns:a16="http://schemas.microsoft.com/office/drawing/2014/main" id="{2163C24F-7958-CAAA-36FC-296009F7543E}"/>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5" name="Group 154">
              <a:extLst>
                <a:ext uri="{FF2B5EF4-FFF2-40B4-BE49-F238E27FC236}">
                  <a16:creationId xmlns:a16="http://schemas.microsoft.com/office/drawing/2014/main" id="{9AE6AD9B-2622-55DC-A301-678B25654916}"/>
                </a:ext>
              </a:extLst>
            </p:cNvPr>
            <p:cNvGrpSpPr/>
            <p:nvPr/>
          </p:nvGrpSpPr>
          <p:grpSpPr>
            <a:xfrm flipV="1">
              <a:off x="961602" y="785064"/>
              <a:ext cx="68712" cy="92593"/>
              <a:chOff x="1844231" y="869163"/>
              <a:chExt cx="108640" cy="146399"/>
            </a:xfrm>
          </p:grpSpPr>
          <p:cxnSp>
            <p:nvCxnSpPr>
              <p:cNvPr id="192" name="Straight Connector 191">
                <a:extLst>
                  <a:ext uri="{FF2B5EF4-FFF2-40B4-BE49-F238E27FC236}">
                    <a16:creationId xmlns:a16="http://schemas.microsoft.com/office/drawing/2014/main" id="{2B1C28CD-4A50-4B3E-8657-F3BE60E6C7C8}"/>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3" name="Straight Connector 192">
                <a:extLst>
                  <a:ext uri="{FF2B5EF4-FFF2-40B4-BE49-F238E27FC236}">
                    <a16:creationId xmlns:a16="http://schemas.microsoft.com/office/drawing/2014/main" id="{E8D1824B-B7C8-0B87-3E15-7594533AD0F3}"/>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4" name="Straight Connector 193">
                <a:extLst>
                  <a:ext uri="{FF2B5EF4-FFF2-40B4-BE49-F238E27FC236}">
                    <a16:creationId xmlns:a16="http://schemas.microsoft.com/office/drawing/2014/main" id="{7F744985-2430-4115-E487-53D457F03134}"/>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6" name="Group 155">
              <a:extLst>
                <a:ext uri="{FF2B5EF4-FFF2-40B4-BE49-F238E27FC236}">
                  <a16:creationId xmlns:a16="http://schemas.microsoft.com/office/drawing/2014/main" id="{34B208E4-3EA3-AC76-6CA7-8AE2D26B8E74}"/>
                </a:ext>
              </a:extLst>
            </p:cNvPr>
            <p:cNvGrpSpPr/>
            <p:nvPr/>
          </p:nvGrpSpPr>
          <p:grpSpPr>
            <a:xfrm flipV="1">
              <a:off x="1091990" y="632685"/>
              <a:ext cx="68712" cy="92593"/>
              <a:chOff x="1844231" y="869163"/>
              <a:chExt cx="108640" cy="146399"/>
            </a:xfrm>
          </p:grpSpPr>
          <p:cxnSp>
            <p:nvCxnSpPr>
              <p:cNvPr id="189" name="Straight Connector 188">
                <a:extLst>
                  <a:ext uri="{FF2B5EF4-FFF2-40B4-BE49-F238E27FC236}">
                    <a16:creationId xmlns:a16="http://schemas.microsoft.com/office/drawing/2014/main" id="{D76CED22-0C56-67AF-48F2-52A35B0F647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90" name="Straight Connector 189">
                <a:extLst>
                  <a:ext uri="{FF2B5EF4-FFF2-40B4-BE49-F238E27FC236}">
                    <a16:creationId xmlns:a16="http://schemas.microsoft.com/office/drawing/2014/main" id="{51E271DD-C382-7BAA-E4E8-4961D8A8EC74}"/>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91" name="Straight Connector 190">
                <a:extLst>
                  <a:ext uri="{FF2B5EF4-FFF2-40B4-BE49-F238E27FC236}">
                    <a16:creationId xmlns:a16="http://schemas.microsoft.com/office/drawing/2014/main" id="{4BB6A162-413F-095B-7E33-B47E9AA1CBA5}"/>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7" name="Group 156">
              <a:extLst>
                <a:ext uri="{FF2B5EF4-FFF2-40B4-BE49-F238E27FC236}">
                  <a16:creationId xmlns:a16="http://schemas.microsoft.com/office/drawing/2014/main" id="{A370716A-F500-4C18-A4B0-CD709520D53B}"/>
                </a:ext>
              </a:extLst>
            </p:cNvPr>
            <p:cNvGrpSpPr/>
            <p:nvPr/>
          </p:nvGrpSpPr>
          <p:grpSpPr>
            <a:xfrm flipV="1">
              <a:off x="1198313" y="513431"/>
              <a:ext cx="68712" cy="92593"/>
              <a:chOff x="1844231" y="869163"/>
              <a:chExt cx="108640" cy="146399"/>
            </a:xfrm>
          </p:grpSpPr>
          <p:cxnSp>
            <p:nvCxnSpPr>
              <p:cNvPr id="186" name="Straight Connector 185">
                <a:extLst>
                  <a:ext uri="{FF2B5EF4-FFF2-40B4-BE49-F238E27FC236}">
                    <a16:creationId xmlns:a16="http://schemas.microsoft.com/office/drawing/2014/main" id="{CB4DD2A7-15E4-3FD0-8291-A8A2B19910D4}"/>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7" name="Straight Connector 186">
                <a:extLst>
                  <a:ext uri="{FF2B5EF4-FFF2-40B4-BE49-F238E27FC236}">
                    <a16:creationId xmlns:a16="http://schemas.microsoft.com/office/drawing/2014/main" id="{8E8256EE-81F9-45E6-5C2A-A18DF37D6018}"/>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8" name="Straight Connector 187">
                <a:extLst>
                  <a:ext uri="{FF2B5EF4-FFF2-40B4-BE49-F238E27FC236}">
                    <a16:creationId xmlns:a16="http://schemas.microsoft.com/office/drawing/2014/main" id="{170FDA17-B1C6-6040-4DDA-A9C47421148F}"/>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8" name="Group 157">
              <a:extLst>
                <a:ext uri="{FF2B5EF4-FFF2-40B4-BE49-F238E27FC236}">
                  <a16:creationId xmlns:a16="http://schemas.microsoft.com/office/drawing/2014/main" id="{44F66C8D-8B4B-28AF-8DB4-8B48F34CA456}"/>
                </a:ext>
              </a:extLst>
            </p:cNvPr>
            <p:cNvGrpSpPr/>
            <p:nvPr/>
          </p:nvGrpSpPr>
          <p:grpSpPr>
            <a:xfrm flipV="1">
              <a:off x="673207" y="900899"/>
              <a:ext cx="68712" cy="92593"/>
              <a:chOff x="1844231" y="869163"/>
              <a:chExt cx="108640" cy="146399"/>
            </a:xfrm>
          </p:grpSpPr>
          <p:cxnSp>
            <p:nvCxnSpPr>
              <p:cNvPr id="183" name="Straight Connector 182">
                <a:extLst>
                  <a:ext uri="{FF2B5EF4-FFF2-40B4-BE49-F238E27FC236}">
                    <a16:creationId xmlns:a16="http://schemas.microsoft.com/office/drawing/2014/main" id="{5A1E452F-E01F-E925-6067-C3C0FFE282BA}"/>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4" name="Straight Connector 183">
                <a:extLst>
                  <a:ext uri="{FF2B5EF4-FFF2-40B4-BE49-F238E27FC236}">
                    <a16:creationId xmlns:a16="http://schemas.microsoft.com/office/drawing/2014/main" id="{495DA2EA-D51C-ACB2-7271-4AC5F1A9B97F}"/>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5" name="Straight Connector 184">
                <a:extLst>
                  <a:ext uri="{FF2B5EF4-FFF2-40B4-BE49-F238E27FC236}">
                    <a16:creationId xmlns:a16="http://schemas.microsoft.com/office/drawing/2014/main" id="{D6EEBAF0-69DB-E653-E81E-87DE8D9D4C46}"/>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59" name="Group 158">
              <a:extLst>
                <a:ext uri="{FF2B5EF4-FFF2-40B4-BE49-F238E27FC236}">
                  <a16:creationId xmlns:a16="http://schemas.microsoft.com/office/drawing/2014/main" id="{92815735-6F78-29BC-9882-9D29D7146479}"/>
                </a:ext>
              </a:extLst>
            </p:cNvPr>
            <p:cNvGrpSpPr/>
            <p:nvPr/>
          </p:nvGrpSpPr>
          <p:grpSpPr>
            <a:xfrm flipV="1">
              <a:off x="782525" y="778754"/>
              <a:ext cx="68712" cy="92593"/>
              <a:chOff x="1844231" y="869163"/>
              <a:chExt cx="108640" cy="146399"/>
            </a:xfrm>
          </p:grpSpPr>
          <p:cxnSp>
            <p:nvCxnSpPr>
              <p:cNvPr id="180" name="Straight Connector 179">
                <a:extLst>
                  <a:ext uri="{FF2B5EF4-FFF2-40B4-BE49-F238E27FC236}">
                    <a16:creationId xmlns:a16="http://schemas.microsoft.com/office/drawing/2014/main" id="{C8F73018-B4D4-9E22-3172-63166FF41121}"/>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81" name="Straight Connector 180">
                <a:extLst>
                  <a:ext uri="{FF2B5EF4-FFF2-40B4-BE49-F238E27FC236}">
                    <a16:creationId xmlns:a16="http://schemas.microsoft.com/office/drawing/2014/main" id="{B14030DF-334F-1EEB-DB64-1B47B0D150A4}"/>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82" name="Straight Connector 181">
                <a:extLst>
                  <a:ext uri="{FF2B5EF4-FFF2-40B4-BE49-F238E27FC236}">
                    <a16:creationId xmlns:a16="http://schemas.microsoft.com/office/drawing/2014/main" id="{C715DFD9-35C2-B316-910D-E8F3CA5D32F7}"/>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0" name="Group 159">
              <a:extLst>
                <a:ext uri="{FF2B5EF4-FFF2-40B4-BE49-F238E27FC236}">
                  <a16:creationId xmlns:a16="http://schemas.microsoft.com/office/drawing/2014/main" id="{F21418CC-D353-DB5E-3A89-C3A6A53536B5}"/>
                </a:ext>
              </a:extLst>
            </p:cNvPr>
            <p:cNvGrpSpPr/>
            <p:nvPr/>
          </p:nvGrpSpPr>
          <p:grpSpPr>
            <a:xfrm flipV="1">
              <a:off x="912913" y="626375"/>
              <a:ext cx="68712" cy="92593"/>
              <a:chOff x="1844231" y="869163"/>
              <a:chExt cx="108640" cy="146399"/>
            </a:xfrm>
          </p:grpSpPr>
          <p:cxnSp>
            <p:nvCxnSpPr>
              <p:cNvPr id="177" name="Straight Connector 176">
                <a:extLst>
                  <a:ext uri="{FF2B5EF4-FFF2-40B4-BE49-F238E27FC236}">
                    <a16:creationId xmlns:a16="http://schemas.microsoft.com/office/drawing/2014/main" id="{C8B6C37B-3EE0-C72F-8379-288F91BF5A4E}"/>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8" name="Straight Connector 177">
                <a:extLst>
                  <a:ext uri="{FF2B5EF4-FFF2-40B4-BE49-F238E27FC236}">
                    <a16:creationId xmlns:a16="http://schemas.microsoft.com/office/drawing/2014/main" id="{58612156-6505-84FE-C86B-DAB5F974B370}"/>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9" name="Straight Connector 178">
                <a:extLst>
                  <a:ext uri="{FF2B5EF4-FFF2-40B4-BE49-F238E27FC236}">
                    <a16:creationId xmlns:a16="http://schemas.microsoft.com/office/drawing/2014/main" id="{16A84524-45B6-459F-9DAF-629A8A1F0892}"/>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1" name="Group 160">
              <a:extLst>
                <a:ext uri="{FF2B5EF4-FFF2-40B4-BE49-F238E27FC236}">
                  <a16:creationId xmlns:a16="http://schemas.microsoft.com/office/drawing/2014/main" id="{B2089611-8493-DCAB-F51D-88466D9256C2}"/>
                </a:ext>
              </a:extLst>
            </p:cNvPr>
            <p:cNvGrpSpPr/>
            <p:nvPr/>
          </p:nvGrpSpPr>
          <p:grpSpPr>
            <a:xfrm flipV="1">
              <a:off x="1019236" y="507121"/>
              <a:ext cx="68712" cy="92593"/>
              <a:chOff x="1844231" y="869163"/>
              <a:chExt cx="108640" cy="146399"/>
            </a:xfrm>
          </p:grpSpPr>
          <p:cxnSp>
            <p:nvCxnSpPr>
              <p:cNvPr id="174" name="Straight Connector 173">
                <a:extLst>
                  <a:ext uri="{FF2B5EF4-FFF2-40B4-BE49-F238E27FC236}">
                    <a16:creationId xmlns:a16="http://schemas.microsoft.com/office/drawing/2014/main" id="{80A626A9-6A80-57E6-C7C5-F64676875E1E}"/>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5" name="Straight Connector 174">
                <a:extLst>
                  <a:ext uri="{FF2B5EF4-FFF2-40B4-BE49-F238E27FC236}">
                    <a16:creationId xmlns:a16="http://schemas.microsoft.com/office/drawing/2014/main" id="{85359CFA-0358-DED0-7BF3-F2BC70039B0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6" name="Straight Connector 175">
                <a:extLst>
                  <a:ext uri="{FF2B5EF4-FFF2-40B4-BE49-F238E27FC236}">
                    <a16:creationId xmlns:a16="http://schemas.microsoft.com/office/drawing/2014/main" id="{1BB03870-6448-F384-9B80-9370F70FA0A5}"/>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2" name="Group 161">
              <a:extLst>
                <a:ext uri="{FF2B5EF4-FFF2-40B4-BE49-F238E27FC236}">
                  <a16:creationId xmlns:a16="http://schemas.microsoft.com/office/drawing/2014/main" id="{E580F844-C6B9-3D7B-52AC-9F25DD20528F}"/>
                </a:ext>
              </a:extLst>
            </p:cNvPr>
            <p:cNvGrpSpPr/>
            <p:nvPr/>
          </p:nvGrpSpPr>
          <p:grpSpPr>
            <a:xfrm flipV="1">
              <a:off x="508886" y="907308"/>
              <a:ext cx="68712" cy="92593"/>
              <a:chOff x="1844231" y="869163"/>
              <a:chExt cx="108640" cy="146399"/>
            </a:xfrm>
          </p:grpSpPr>
          <p:cxnSp>
            <p:nvCxnSpPr>
              <p:cNvPr id="171" name="Straight Connector 170">
                <a:extLst>
                  <a:ext uri="{FF2B5EF4-FFF2-40B4-BE49-F238E27FC236}">
                    <a16:creationId xmlns:a16="http://schemas.microsoft.com/office/drawing/2014/main" id="{2539041C-F3BD-F8F3-54CE-1DBE69BA73E0}"/>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72" name="Straight Connector 171">
                <a:extLst>
                  <a:ext uri="{FF2B5EF4-FFF2-40B4-BE49-F238E27FC236}">
                    <a16:creationId xmlns:a16="http://schemas.microsoft.com/office/drawing/2014/main" id="{E0D7E734-C806-B65A-B0F8-660E09437B8B}"/>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3" name="Straight Connector 172">
                <a:extLst>
                  <a:ext uri="{FF2B5EF4-FFF2-40B4-BE49-F238E27FC236}">
                    <a16:creationId xmlns:a16="http://schemas.microsoft.com/office/drawing/2014/main" id="{1CD64BCD-3898-A317-4372-697438B01B1E}"/>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3" name="Group 162">
              <a:extLst>
                <a:ext uri="{FF2B5EF4-FFF2-40B4-BE49-F238E27FC236}">
                  <a16:creationId xmlns:a16="http://schemas.microsoft.com/office/drawing/2014/main" id="{560224C6-5DE3-2782-24D2-27257EB821A6}"/>
                </a:ext>
              </a:extLst>
            </p:cNvPr>
            <p:cNvGrpSpPr/>
            <p:nvPr/>
          </p:nvGrpSpPr>
          <p:grpSpPr>
            <a:xfrm flipV="1">
              <a:off x="748592" y="632784"/>
              <a:ext cx="68712" cy="92593"/>
              <a:chOff x="1844231" y="869163"/>
              <a:chExt cx="108640" cy="146399"/>
            </a:xfrm>
          </p:grpSpPr>
          <p:cxnSp>
            <p:nvCxnSpPr>
              <p:cNvPr id="168" name="Straight Connector 167">
                <a:extLst>
                  <a:ext uri="{FF2B5EF4-FFF2-40B4-BE49-F238E27FC236}">
                    <a16:creationId xmlns:a16="http://schemas.microsoft.com/office/drawing/2014/main" id="{1A3BD4A9-7A10-A54E-D24C-1A1FB7EB6837}"/>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9" name="Straight Connector 168">
                <a:extLst>
                  <a:ext uri="{FF2B5EF4-FFF2-40B4-BE49-F238E27FC236}">
                    <a16:creationId xmlns:a16="http://schemas.microsoft.com/office/drawing/2014/main" id="{74176C8C-5349-808C-346A-4428C54DF580}"/>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70" name="Straight Connector 169">
                <a:extLst>
                  <a:ext uri="{FF2B5EF4-FFF2-40B4-BE49-F238E27FC236}">
                    <a16:creationId xmlns:a16="http://schemas.microsoft.com/office/drawing/2014/main" id="{90F586C6-62B7-8E17-2510-53079D573380}"/>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p:nvGrpSpPr>
            <p:cNvPr id="164" name="Group 163">
              <a:extLst>
                <a:ext uri="{FF2B5EF4-FFF2-40B4-BE49-F238E27FC236}">
                  <a16:creationId xmlns:a16="http://schemas.microsoft.com/office/drawing/2014/main" id="{B7D94EF3-9CE0-01EB-0275-1D74FF54C385}"/>
                </a:ext>
              </a:extLst>
            </p:cNvPr>
            <p:cNvGrpSpPr/>
            <p:nvPr/>
          </p:nvGrpSpPr>
          <p:grpSpPr>
            <a:xfrm flipV="1">
              <a:off x="854915" y="513530"/>
              <a:ext cx="68712" cy="92593"/>
              <a:chOff x="1844231" y="869163"/>
              <a:chExt cx="108640" cy="146399"/>
            </a:xfrm>
          </p:grpSpPr>
          <p:cxnSp>
            <p:nvCxnSpPr>
              <p:cNvPr id="165" name="Straight Connector 164">
                <a:extLst>
                  <a:ext uri="{FF2B5EF4-FFF2-40B4-BE49-F238E27FC236}">
                    <a16:creationId xmlns:a16="http://schemas.microsoft.com/office/drawing/2014/main" id="{213851DC-176C-F6D7-B812-A5684DD6B9FC}"/>
                  </a:ext>
                </a:extLst>
              </p:cNvPr>
              <p:cNvCxnSpPr/>
              <p:nvPr/>
            </p:nvCxnSpPr>
            <p:spPr>
              <a:xfrm>
                <a:off x="1876425" y="871562"/>
                <a:ext cx="0" cy="144000"/>
              </a:xfrm>
              <a:prstGeom prst="line">
                <a:avLst/>
              </a:prstGeom>
              <a:noFill/>
              <a:ln w="9525" cap="flat" cmpd="sng" algn="ctr">
                <a:solidFill>
                  <a:srgbClr val="4472C4">
                    <a:shade val="95000"/>
                    <a:satMod val="105000"/>
                    <a:alpha val="40000"/>
                  </a:srgbClr>
                </a:solidFill>
                <a:prstDash val="solid"/>
                <a:miter/>
              </a:ln>
              <a:effectLst/>
            </p:spPr>
          </p:cxnSp>
          <p:cxnSp>
            <p:nvCxnSpPr>
              <p:cNvPr id="166" name="Straight Connector 165">
                <a:extLst>
                  <a:ext uri="{FF2B5EF4-FFF2-40B4-BE49-F238E27FC236}">
                    <a16:creationId xmlns:a16="http://schemas.microsoft.com/office/drawing/2014/main" id="{243DC0E1-B4D6-42A2-840D-1CC77EB00055}"/>
                  </a:ext>
                </a:extLst>
              </p:cNvPr>
              <p:cNvCxnSpPr>
                <a:cxnSpLocks/>
              </p:cNvCxnSpPr>
              <p:nvPr/>
            </p:nvCxnSpPr>
            <p:spPr>
              <a:xfrm rot="2700000">
                <a:off x="1907871" y="872338"/>
                <a:ext cx="0" cy="90000"/>
              </a:xfrm>
              <a:prstGeom prst="line">
                <a:avLst/>
              </a:prstGeom>
              <a:noFill/>
              <a:ln w="9525" cap="flat" cmpd="sng" algn="ctr">
                <a:solidFill>
                  <a:srgbClr val="4472C4">
                    <a:shade val="95000"/>
                    <a:satMod val="105000"/>
                    <a:alpha val="40000"/>
                  </a:srgbClr>
                </a:solidFill>
                <a:prstDash val="solid"/>
                <a:miter/>
              </a:ln>
              <a:effectLst/>
            </p:spPr>
          </p:cxnSp>
          <p:cxnSp>
            <p:nvCxnSpPr>
              <p:cNvPr id="167" name="Straight Connector 166">
                <a:extLst>
                  <a:ext uri="{FF2B5EF4-FFF2-40B4-BE49-F238E27FC236}">
                    <a16:creationId xmlns:a16="http://schemas.microsoft.com/office/drawing/2014/main" id="{C807D4CB-0334-F8C1-0326-A19830783322}"/>
                  </a:ext>
                </a:extLst>
              </p:cNvPr>
              <p:cNvCxnSpPr>
                <a:cxnSpLocks/>
              </p:cNvCxnSpPr>
              <p:nvPr/>
            </p:nvCxnSpPr>
            <p:spPr>
              <a:xfrm rot="18900000" flipV="1">
                <a:off x="1844231" y="869163"/>
                <a:ext cx="0" cy="90000"/>
              </a:xfrm>
              <a:prstGeom prst="line">
                <a:avLst/>
              </a:prstGeom>
              <a:noFill/>
              <a:ln w="9525" cap="flat" cmpd="sng" algn="ctr">
                <a:solidFill>
                  <a:srgbClr val="4472C4">
                    <a:shade val="95000"/>
                    <a:satMod val="105000"/>
                    <a:alpha val="40000"/>
                  </a:srgbClr>
                </a:solidFill>
                <a:prstDash val="solid"/>
                <a:miter/>
              </a:ln>
              <a:effectLst/>
            </p:spPr>
          </p:cxnSp>
        </p:grpSp>
      </p:grpSp>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07D93136-1893-7D2E-8031-153A3827ECD6}"/>
                  </a:ext>
                </a:extLst>
              </p:cNvPr>
              <p:cNvSpPr txBox="1"/>
              <p:nvPr/>
            </p:nvSpPr>
            <p:spPr>
              <a:xfrm>
                <a:off x="9081855" y="2898027"/>
                <a:ext cx="175894"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𝑥</m:t>
                      </m:r>
                    </m:oMath>
                  </m:oMathPara>
                </a14:m>
                <a:endParaRPr lang="LID4096" sz="1400" dirty="0">
                  <a:solidFill>
                    <a:prstClr val="black"/>
                  </a:solidFill>
                  <a:latin typeface="Aptos" panose="02110004020202020204"/>
                </a:endParaRPr>
              </a:p>
            </p:txBody>
          </p:sp>
        </mc:Choice>
        <mc:Fallback xmlns="">
          <p:sp>
            <p:nvSpPr>
              <p:cNvPr id="213" name="TextBox 212">
                <a:extLst>
                  <a:ext uri="{FF2B5EF4-FFF2-40B4-BE49-F238E27FC236}">
                    <a16:creationId xmlns:a16="http://schemas.microsoft.com/office/drawing/2014/main" id="{07D93136-1893-7D2E-8031-153A3827ECD6}"/>
                  </a:ext>
                </a:extLst>
              </p:cNvPr>
              <p:cNvSpPr txBox="1">
                <a:spLocks noRot="1" noChangeAspect="1" noMove="1" noResize="1" noEditPoints="1" noAdjustHandles="1" noChangeArrowheads="1" noChangeShapeType="1" noTextEdit="1"/>
              </p:cNvSpPr>
              <p:nvPr/>
            </p:nvSpPr>
            <p:spPr>
              <a:xfrm>
                <a:off x="9081855" y="2898027"/>
                <a:ext cx="175894" cy="273614"/>
              </a:xfrm>
              <a:prstGeom prst="rect">
                <a:avLst/>
              </a:prstGeom>
              <a:blipFill>
                <a:blip r:embed="rId6"/>
                <a:stretch>
                  <a:fillRect l="-689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35231CBA-E128-B19B-F4C2-4DE1DEC56D1F}"/>
                  </a:ext>
                </a:extLst>
              </p:cNvPr>
              <p:cNvSpPr txBox="1"/>
              <p:nvPr/>
            </p:nvSpPr>
            <p:spPr>
              <a:xfrm>
                <a:off x="9212786" y="775545"/>
                <a:ext cx="160666"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𝑧</m:t>
                      </m:r>
                    </m:oMath>
                  </m:oMathPara>
                </a14:m>
                <a:endParaRPr lang="LID4096" sz="1400" dirty="0">
                  <a:solidFill>
                    <a:prstClr val="black"/>
                  </a:solidFill>
                  <a:latin typeface="Aptos" panose="02110004020202020204"/>
                </a:endParaRPr>
              </a:p>
            </p:txBody>
          </p:sp>
        </mc:Choice>
        <mc:Fallback xmlns="">
          <p:sp>
            <p:nvSpPr>
              <p:cNvPr id="214" name="TextBox 213">
                <a:extLst>
                  <a:ext uri="{FF2B5EF4-FFF2-40B4-BE49-F238E27FC236}">
                    <a16:creationId xmlns:a16="http://schemas.microsoft.com/office/drawing/2014/main" id="{35231CBA-E128-B19B-F4C2-4DE1DEC56D1F}"/>
                  </a:ext>
                </a:extLst>
              </p:cNvPr>
              <p:cNvSpPr txBox="1">
                <a:spLocks noRot="1" noChangeAspect="1" noMove="1" noResize="1" noEditPoints="1" noAdjustHandles="1" noChangeArrowheads="1" noChangeShapeType="1" noTextEdit="1"/>
              </p:cNvSpPr>
              <p:nvPr/>
            </p:nvSpPr>
            <p:spPr>
              <a:xfrm>
                <a:off x="9212786" y="775545"/>
                <a:ext cx="160666" cy="273614"/>
              </a:xfrm>
              <a:prstGeom prst="rect">
                <a:avLst/>
              </a:prstGeom>
              <a:blipFill>
                <a:blip r:embed="rId7"/>
                <a:stretch>
                  <a:fillRect l="-3704" r="-3704"/>
                </a:stretch>
              </a:blipFill>
            </p:spPr>
            <p:txBody>
              <a:bodyPr/>
              <a:lstStyle/>
              <a:p>
                <a:r>
                  <a:rPr lang="LID4096">
                    <a:noFill/>
                  </a:rPr>
                  <a:t> </a:t>
                </a:r>
              </a:p>
            </p:txBody>
          </p:sp>
        </mc:Fallback>
      </mc:AlternateContent>
      <p:cxnSp>
        <p:nvCxnSpPr>
          <p:cNvPr id="215" name="Straight Connector 214">
            <a:extLst>
              <a:ext uri="{FF2B5EF4-FFF2-40B4-BE49-F238E27FC236}">
                <a16:creationId xmlns:a16="http://schemas.microsoft.com/office/drawing/2014/main" id="{0254F4D9-F297-E3B5-392B-6432C84991E1}"/>
              </a:ext>
            </a:extLst>
          </p:cNvPr>
          <p:cNvCxnSpPr>
            <a:cxnSpLocks/>
          </p:cNvCxnSpPr>
          <p:nvPr/>
        </p:nvCxnSpPr>
        <p:spPr>
          <a:xfrm flipH="1" flipV="1">
            <a:off x="10382484" y="432820"/>
            <a:ext cx="1246730" cy="1973731"/>
          </a:xfrm>
          <a:prstGeom prst="line">
            <a:avLst/>
          </a:prstGeom>
          <a:noFill/>
          <a:ln w="12700" cap="flat" cmpd="sng" algn="ctr">
            <a:solidFill>
              <a:sysClr val="windowText" lastClr="000000"/>
            </a:solidFill>
            <a:prstDash val="dash"/>
            <a:miter lim="800000"/>
          </a:ln>
          <a:effectLst/>
        </p:spPr>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C285B24-8729-3F85-2F3D-65F624FBA225}"/>
                  </a:ext>
                </a:extLst>
              </p:cNvPr>
              <p:cNvSpPr txBox="1"/>
              <p:nvPr/>
            </p:nvSpPr>
            <p:spPr>
              <a:xfrm>
                <a:off x="10570418" y="453978"/>
                <a:ext cx="159037"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𝜗</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6" name="TextBox 215">
                <a:extLst>
                  <a:ext uri="{FF2B5EF4-FFF2-40B4-BE49-F238E27FC236}">
                    <a16:creationId xmlns:a16="http://schemas.microsoft.com/office/drawing/2014/main" id="{1C285B24-8729-3F85-2F3D-65F624FBA225}"/>
                  </a:ext>
                </a:extLst>
              </p:cNvPr>
              <p:cNvSpPr txBox="1">
                <a:spLocks noRot="1" noChangeAspect="1" noMove="1" noResize="1" noEditPoints="1" noAdjustHandles="1" noChangeArrowheads="1" noChangeShapeType="1" noTextEdit="1"/>
              </p:cNvSpPr>
              <p:nvPr/>
            </p:nvSpPr>
            <p:spPr>
              <a:xfrm>
                <a:off x="10570418" y="453978"/>
                <a:ext cx="159037" cy="234526"/>
              </a:xfrm>
              <a:prstGeom prst="rect">
                <a:avLst/>
              </a:prstGeom>
              <a:blipFill>
                <a:blip r:embed="rId8"/>
                <a:stretch>
                  <a:fillRect l="-15385" r="-11538"/>
                </a:stretch>
              </a:blipFill>
            </p:spPr>
            <p:txBody>
              <a:bodyPr/>
              <a:lstStyle/>
              <a:p>
                <a:r>
                  <a:rPr lang="LID4096">
                    <a:noFill/>
                  </a:rPr>
                  <a:t> </a:t>
                </a:r>
              </a:p>
            </p:txBody>
          </p:sp>
        </mc:Fallback>
      </mc:AlternateContent>
      <p:sp>
        <p:nvSpPr>
          <p:cNvPr id="217" name="Partial Circle 216">
            <a:extLst>
              <a:ext uri="{FF2B5EF4-FFF2-40B4-BE49-F238E27FC236}">
                <a16:creationId xmlns:a16="http://schemas.microsoft.com/office/drawing/2014/main" id="{493706FD-B900-5708-5A10-25D70A5FD1E4}"/>
              </a:ext>
            </a:extLst>
          </p:cNvPr>
          <p:cNvSpPr/>
          <p:nvPr/>
        </p:nvSpPr>
        <p:spPr>
          <a:xfrm>
            <a:off x="10114297" y="165311"/>
            <a:ext cx="548619" cy="561096"/>
          </a:xfrm>
          <a:prstGeom prst="pie">
            <a:avLst>
              <a:gd name="adj1" fmla="val 3382064"/>
              <a:gd name="adj2" fmla="val 5473174"/>
            </a:avLst>
          </a:prstGeom>
          <a:solidFill>
            <a:srgbClr val="E8E8E8"/>
          </a:solidFill>
          <a:ln w="12700" cap="flat" cmpd="sng" algn="ctr">
            <a:solidFill>
              <a:srgbClr val="156082">
                <a:shade val="15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B6BE9FC4-1328-BED0-328B-699F50509A08}"/>
                  </a:ext>
                </a:extLst>
              </p:cNvPr>
              <p:cNvSpPr txBox="1"/>
              <p:nvPr/>
            </p:nvSpPr>
            <p:spPr>
              <a:xfrm>
                <a:off x="10063988" y="933695"/>
                <a:ext cx="177279" cy="234526"/>
              </a:xfrm>
              <a:prstGeom prst="rect">
                <a:avLst/>
              </a:prstGeom>
              <a:solidFill>
                <a:sysClr val="window" lastClr="FFFFFF">
                  <a:alpha val="85000"/>
                </a:sysClr>
              </a:solid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𝜑</m:t>
                      </m:r>
                    </m:oMath>
                  </m:oMathPara>
                </a14:m>
                <a:endParaRPr kumimoji="0" lang="LID4096" sz="1200" b="0" i="0" u="none" strike="noStrike" kern="0" cap="none" spc="0" normalizeH="0" baseline="0" noProof="0" dirty="0">
                  <a:ln>
                    <a:noFill/>
                  </a:ln>
                  <a:solidFill>
                    <a:prstClr val="black"/>
                  </a:solidFill>
                  <a:effectLst/>
                  <a:uLnTx/>
                  <a:uFillTx/>
                  <a:latin typeface="Aptos" panose="02110004020202020204"/>
                </a:endParaRPr>
              </a:p>
            </p:txBody>
          </p:sp>
        </mc:Choice>
        <mc:Fallback xmlns="">
          <p:sp>
            <p:nvSpPr>
              <p:cNvPr id="218" name="TextBox 217">
                <a:extLst>
                  <a:ext uri="{FF2B5EF4-FFF2-40B4-BE49-F238E27FC236}">
                    <a16:creationId xmlns:a16="http://schemas.microsoft.com/office/drawing/2014/main" id="{B6BE9FC4-1328-BED0-328B-699F50509A08}"/>
                  </a:ext>
                </a:extLst>
              </p:cNvPr>
              <p:cNvSpPr txBox="1">
                <a:spLocks noRot="1" noChangeAspect="1" noMove="1" noResize="1" noEditPoints="1" noAdjustHandles="1" noChangeArrowheads="1" noChangeShapeType="1" noTextEdit="1"/>
              </p:cNvSpPr>
              <p:nvPr/>
            </p:nvSpPr>
            <p:spPr>
              <a:xfrm>
                <a:off x="10063988" y="933695"/>
                <a:ext cx="177279" cy="234526"/>
              </a:xfrm>
              <a:prstGeom prst="rect">
                <a:avLst/>
              </a:prstGeom>
              <a:blipFill>
                <a:blip r:embed="rId9"/>
                <a:stretch>
                  <a:fillRect l="-10345" r="-10345"/>
                </a:stretch>
              </a:blipFill>
            </p:spPr>
            <p:txBody>
              <a:bodyPr/>
              <a:lstStyle/>
              <a:p>
                <a:r>
                  <a:rPr lang="LID4096">
                    <a:noFill/>
                  </a:rPr>
                  <a:t> </a:t>
                </a:r>
              </a:p>
            </p:txBody>
          </p:sp>
        </mc:Fallback>
      </mc:AlternateContent>
      <p:cxnSp>
        <p:nvCxnSpPr>
          <p:cNvPr id="219" name="Straight Arrow Connector 218">
            <a:extLst>
              <a:ext uri="{FF2B5EF4-FFF2-40B4-BE49-F238E27FC236}">
                <a16:creationId xmlns:a16="http://schemas.microsoft.com/office/drawing/2014/main" id="{54231D8B-0CDC-55A9-3B61-C773727A2CAC}"/>
              </a:ext>
            </a:extLst>
          </p:cNvPr>
          <p:cNvCxnSpPr>
            <a:cxnSpLocks/>
          </p:cNvCxnSpPr>
          <p:nvPr/>
        </p:nvCxnSpPr>
        <p:spPr>
          <a:xfrm>
            <a:off x="9518379" y="2237313"/>
            <a:ext cx="2592000" cy="0"/>
          </a:xfrm>
          <a:prstGeom prst="straightConnector1">
            <a:avLst/>
          </a:prstGeom>
          <a:noFill/>
          <a:ln w="12700" cap="flat" cmpd="sng" algn="ctr">
            <a:solidFill>
              <a:sysClr val="windowText" lastClr="000000"/>
            </a:solidFill>
            <a:prstDash val="solid"/>
            <a:miter lim="800000"/>
            <a:tailEnd type="triangle" w="med" len="med"/>
          </a:ln>
          <a:effectLst/>
        </p:spPr>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352D4AB6-377C-62AA-DA2C-A0D43F0AEBED}"/>
                  </a:ext>
                </a:extLst>
              </p:cNvPr>
              <p:cNvSpPr txBox="1"/>
              <p:nvPr/>
            </p:nvSpPr>
            <p:spPr>
              <a:xfrm>
                <a:off x="12013012" y="2230893"/>
                <a:ext cx="178989" cy="27361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de-DE" sz="1400" i="1" smtClean="0">
                          <a:solidFill>
                            <a:prstClr val="black"/>
                          </a:solidFill>
                          <a:latin typeface="Cambria Math" panose="02040503050406030204" pitchFamily="18" charset="0"/>
                        </a:rPr>
                        <m:t>𝑦</m:t>
                      </m:r>
                    </m:oMath>
                  </m:oMathPara>
                </a14:m>
                <a:endParaRPr lang="LID4096" sz="1400" dirty="0">
                  <a:solidFill>
                    <a:prstClr val="black"/>
                  </a:solidFill>
                  <a:latin typeface="Aptos" panose="02110004020202020204"/>
                </a:endParaRPr>
              </a:p>
            </p:txBody>
          </p:sp>
        </mc:Choice>
        <mc:Fallback xmlns="">
          <p:sp>
            <p:nvSpPr>
              <p:cNvPr id="220" name="TextBox 219">
                <a:extLst>
                  <a:ext uri="{FF2B5EF4-FFF2-40B4-BE49-F238E27FC236}">
                    <a16:creationId xmlns:a16="http://schemas.microsoft.com/office/drawing/2014/main" id="{352D4AB6-377C-62AA-DA2C-A0D43F0AEBED}"/>
                  </a:ext>
                </a:extLst>
              </p:cNvPr>
              <p:cNvSpPr txBox="1">
                <a:spLocks noRot="1" noChangeAspect="1" noMove="1" noResize="1" noEditPoints="1" noAdjustHandles="1" noChangeArrowheads="1" noChangeShapeType="1" noTextEdit="1"/>
              </p:cNvSpPr>
              <p:nvPr/>
            </p:nvSpPr>
            <p:spPr>
              <a:xfrm>
                <a:off x="12013012" y="2230893"/>
                <a:ext cx="178989" cy="273614"/>
              </a:xfrm>
              <a:prstGeom prst="rect">
                <a:avLst/>
              </a:prstGeom>
              <a:blipFill>
                <a:blip r:embed="rId10"/>
                <a:stretch>
                  <a:fillRect l="-17241" r="-10345"/>
                </a:stretch>
              </a:blipFill>
            </p:spPr>
            <p:txBody>
              <a:bodyPr/>
              <a:lstStyle/>
              <a:p>
                <a:r>
                  <a:rPr lang="LID4096">
                    <a:noFill/>
                  </a:rPr>
                  <a:t> </a:t>
                </a:r>
              </a:p>
            </p:txBody>
          </p:sp>
        </mc:Fallback>
      </mc:AlternateContent>
      <p:pic>
        <p:nvPicPr>
          <p:cNvPr id="221" name="Graphic 220" descr="Wireless with solid fill">
            <a:extLst>
              <a:ext uri="{FF2B5EF4-FFF2-40B4-BE49-F238E27FC236}">
                <a16:creationId xmlns:a16="http://schemas.microsoft.com/office/drawing/2014/main" id="{C93E80A1-1744-CD28-1504-C0FD844599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482552">
            <a:off x="11527686" y="2333455"/>
            <a:ext cx="322586" cy="297515"/>
          </a:xfrm>
          <a:prstGeom prst="rect">
            <a:avLst/>
          </a:prstGeom>
        </p:spPr>
      </p:pic>
      <p:pic>
        <p:nvPicPr>
          <p:cNvPr id="256" name="Graphic 255">
            <a:extLst>
              <a:ext uri="{FF2B5EF4-FFF2-40B4-BE49-F238E27FC236}">
                <a16:creationId xmlns:a16="http://schemas.microsoft.com/office/drawing/2014/main" id="{E4DA1770-BD3C-18F7-D032-24D6973E5A9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89758" y="11117"/>
            <a:ext cx="4124335" cy="3093251"/>
          </a:xfrm>
          <a:prstGeom prst="rect">
            <a:avLst/>
          </a:prstGeom>
        </p:spPr>
      </p:pic>
      <p:pic>
        <p:nvPicPr>
          <p:cNvPr id="262" name="Graphic 261">
            <a:extLst>
              <a:ext uri="{FF2B5EF4-FFF2-40B4-BE49-F238E27FC236}">
                <a16:creationId xmlns:a16="http://schemas.microsoft.com/office/drawing/2014/main" id="{57A25ED2-9728-D9E1-B9AC-7A205F5EF49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61734" y="3813695"/>
            <a:ext cx="4030265" cy="3022699"/>
          </a:xfrm>
          <a:prstGeom prst="rect">
            <a:avLst/>
          </a:prstGeom>
        </p:spPr>
      </p:pic>
      <p:pic>
        <p:nvPicPr>
          <p:cNvPr id="264" name="Graphic 263">
            <a:extLst>
              <a:ext uri="{FF2B5EF4-FFF2-40B4-BE49-F238E27FC236}">
                <a16:creationId xmlns:a16="http://schemas.microsoft.com/office/drawing/2014/main" id="{48FA3A20-E509-1C43-72F4-B283278D3B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68570" y="3743143"/>
            <a:ext cx="4124335" cy="3093251"/>
          </a:xfrm>
          <a:prstGeom prst="rect">
            <a:avLst/>
          </a:prstGeom>
        </p:spPr>
      </p:pic>
    </p:spTree>
    <p:extLst>
      <p:ext uri="{BB962C8B-B14F-4D97-AF65-F5344CB8AC3E}">
        <p14:creationId xmlns:p14="http://schemas.microsoft.com/office/powerpoint/2010/main" val="3164007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81341D-9442-E2B2-E6BD-32383F1345F3}"/>
              </a:ext>
            </a:extLst>
          </p:cNvPr>
          <p:cNvSpPr>
            <a:spLocks noGrp="1"/>
          </p:cNvSpPr>
          <p:nvPr>
            <p:ph type="sldNum" idx="3"/>
          </p:nvPr>
        </p:nvSpPr>
        <p:spPr/>
        <p:txBody>
          <a:bodyPr/>
          <a:lstStyle/>
          <a:p>
            <a:fld id="{C932A77E-96FA-4D0D-9FF9-7EEFED12E590}" type="slidenum">
              <a:rPr lang="en-DE" smtClean="0"/>
              <a:t>12</a:t>
            </a:fld>
            <a:endParaRPr lang="en-DE"/>
          </a:p>
        </p:txBody>
      </p:sp>
      <p:sp>
        <p:nvSpPr>
          <p:cNvPr id="5" name="TextBox 33">
            <a:extLst>
              <a:ext uri="{FF2B5EF4-FFF2-40B4-BE49-F238E27FC236}">
                <a16:creationId xmlns:a16="http://schemas.microsoft.com/office/drawing/2014/main" id="{F88A248D-307D-7F6F-ACA9-81A4B73659FB}"/>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spc="-1" dirty="0">
                <a:solidFill>
                  <a:srgbClr val="000000"/>
                </a:solidFill>
                <a:latin typeface="Calibri"/>
              </a:rPr>
              <a:t>D</a:t>
            </a:r>
            <a:r>
              <a:rPr lang="en-GB" sz="2800" b="0" strike="noStrike" spc="-1" noProof="0" dirty="0" err="1">
                <a:solidFill>
                  <a:srgbClr val="000000"/>
                </a:solidFill>
                <a:latin typeface="Calibri"/>
              </a:rPr>
              <a:t>oA</a:t>
            </a:r>
            <a:r>
              <a:rPr lang="en-GB" sz="2800" b="0" strike="noStrike" spc="-1" noProof="0" dirty="0">
                <a:solidFill>
                  <a:srgbClr val="000000"/>
                </a:solidFill>
                <a:latin typeface="Calibri"/>
              </a:rPr>
              <a:t> methods</a:t>
            </a:r>
            <a:endParaRPr lang="en-GB" sz="2800" b="0" strike="noStrike" spc="-1" noProof="0" dirty="0">
              <a:latin typeface="Arial"/>
            </a:endParaRPr>
          </a:p>
        </p:txBody>
      </p:sp>
      <p:grpSp>
        <p:nvGrpSpPr>
          <p:cNvPr id="6" name="Group 5">
            <a:extLst>
              <a:ext uri="{FF2B5EF4-FFF2-40B4-BE49-F238E27FC236}">
                <a16:creationId xmlns:a16="http://schemas.microsoft.com/office/drawing/2014/main" id="{F637D51B-F423-972E-7047-EE8CC6BE442B}"/>
              </a:ext>
            </a:extLst>
          </p:cNvPr>
          <p:cNvGrpSpPr/>
          <p:nvPr/>
        </p:nvGrpSpPr>
        <p:grpSpPr>
          <a:xfrm>
            <a:off x="9058930" y="424046"/>
            <a:ext cx="623653" cy="669179"/>
            <a:chOff x="94594" y="1868587"/>
            <a:chExt cx="623653" cy="669179"/>
          </a:xfrm>
        </p:grpSpPr>
        <p:grpSp>
          <p:nvGrpSpPr>
            <p:cNvPr id="7" name="Group 6">
              <a:extLst>
                <a:ext uri="{FF2B5EF4-FFF2-40B4-BE49-F238E27FC236}">
                  <a16:creationId xmlns:a16="http://schemas.microsoft.com/office/drawing/2014/main" id="{D5424557-B2E2-C9C1-BC1A-24D8A312B1EE}"/>
                </a:ext>
              </a:extLst>
            </p:cNvPr>
            <p:cNvGrpSpPr/>
            <p:nvPr/>
          </p:nvGrpSpPr>
          <p:grpSpPr>
            <a:xfrm>
              <a:off x="94594" y="1872556"/>
              <a:ext cx="68712" cy="92593"/>
              <a:chOff x="1844231" y="869163"/>
              <a:chExt cx="108640" cy="146399"/>
            </a:xfrm>
          </p:grpSpPr>
          <p:cxnSp>
            <p:nvCxnSpPr>
              <p:cNvPr id="40" name="Straight Connector 39">
                <a:extLst>
                  <a:ext uri="{FF2B5EF4-FFF2-40B4-BE49-F238E27FC236}">
                    <a16:creationId xmlns:a16="http://schemas.microsoft.com/office/drawing/2014/main" id="{EFA9ABB8-4D15-C9D2-7FB3-45B3F307552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FF0F2C9-A80D-EC50-F6E5-76F465888E5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5DB3118-0A1E-5DD3-E672-EF01F5E7512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CBA7EACF-2E25-088C-68A5-31F94FA5DD26}"/>
                </a:ext>
              </a:extLst>
            </p:cNvPr>
            <p:cNvGrpSpPr/>
            <p:nvPr/>
          </p:nvGrpSpPr>
          <p:grpSpPr>
            <a:xfrm>
              <a:off x="98940" y="2152583"/>
              <a:ext cx="68712" cy="92593"/>
              <a:chOff x="1844231" y="869163"/>
              <a:chExt cx="108640" cy="146399"/>
            </a:xfrm>
          </p:grpSpPr>
          <p:cxnSp>
            <p:nvCxnSpPr>
              <p:cNvPr id="37" name="Straight Connector 36">
                <a:extLst>
                  <a:ext uri="{FF2B5EF4-FFF2-40B4-BE49-F238E27FC236}">
                    <a16:creationId xmlns:a16="http://schemas.microsoft.com/office/drawing/2014/main" id="{E6BAD7D4-CDA6-4E9A-492B-7D52C9A56D2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83130CB-367B-D233-69C1-98684ECC45E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6A0F855-C0E5-1C69-C3B5-DF5A5D623BD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0A0324F1-AA4A-B5AA-9D01-BA078C3E1F4B}"/>
                </a:ext>
              </a:extLst>
            </p:cNvPr>
            <p:cNvGrpSpPr/>
            <p:nvPr/>
          </p:nvGrpSpPr>
          <p:grpSpPr>
            <a:xfrm>
              <a:off x="98940" y="2445006"/>
              <a:ext cx="68712" cy="92593"/>
              <a:chOff x="1844231" y="869163"/>
              <a:chExt cx="108640" cy="146399"/>
            </a:xfrm>
          </p:grpSpPr>
          <p:cxnSp>
            <p:nvCxnSpPr>
              <p:cNvPr id="34" name="Straight Connector 33">
                <a:extLst>
                  <a:ext uri="{FF2B5EF4-FFF2-40B4-BE49-F238E27FC236}">
                    <a16:creationId xmlns:a16="http://schemas.microsoft.com/office/drawing/2014/main" id="{83191333-4171-A469-0CE6-01E21B3C5B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D9473C7-2136-0E0F-1EC1-25F81AE330D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CF2650-E5F0-F1C2-12DC-86DEAC32AA1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7AEE3F2-9356-762F-8ACB-1BFFBA8B7794}"/>
                </a:ext>
              </a:extLst>
            </p:cNvPr>
            <p:cNvGrpSpPr/>
            <p:nvPr/>
          </p:nvGrpSpPr>
          <p:grpSpPr>
            <a:xfrm>
              <a:off x="380901" y="1868587"/>
              <a:ext cx="68712" cy="92593"/>
              <a:chOff x="1844231" y="869163"/>
              <a:chExt cx="108640" cy="146399"/>
            </a:xfrm>
          </p:grpSpPr>
          <p:cxnSp>
            <p:nvCxnSpPr>
              <p:cNvPr id="31" name="Straight Connector 30">
                <a:extLst>
                  <a:ext uri="{FF2B5EF4-FFF2-40B4-BE49-F238E27FC236}">
                    <a16:creationId xmlns:a16="http://schemas.microsoft.com/office/drawing/2014/main" id="{B183D039-CC45-9DAD-0CC5-B2A0D54BF06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CB80AA9-87E1-EB33-4E50-DABD5DF8F2B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FE7E6F9-93DC-3B9D-43D7-653A9F48F61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B6508191-44A6-C619-95DA-807D4F5C6534}"/>
                </a:ext>
              </a:extLst>
            </p:cNvPr>
            <p:cNvGrpSpPr/>
            <p:nvPr/>
          </p:nvGrpSpPr>
          <p:grpSpPr>
            <a:xfrm>
              <a:off x="379741" y="2148533"/>
              <a:ext cx="68712" cy="92593"/>
              <a:chOff x="1844231" y="869163"/>
              <a:chExt cx="108640" cy="146399"/>
            </a:xfrm>
          </p:grpSpPr>
          <p:cxnSp>
            <p:nvCxnSpPr>
              <p:cNvPr id="28" name="Straight Connector 27">
                <a:extLst>
                  <a:ext uri="{FF2B5EF4-FFF2-40B4-BE49-F238E27FC236}">
                    <a16:creationId xmlns:a16="http://schemas.microsoft.com/office/drawing/2014/main" id="{27C8E95E-E44D-7B64-CA21-576AD61F27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62D2B8-D9BC-C4EE-7796-BFEDB9E9D5E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6C715CA-132B-6207-CD49-30287209AD0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4ADF249-CA3A-03DE-5ACB-E25BF75DAEC3}"/>
                </a:ext>
              </a:extLst>
            </p:cNvPr>
            <p:cNvGrpSpPr/>
            <p:nvPr/>
          </p:nvGrpSpPr>
          <p:grpSpPr>
            <a:xfrm>
              <a:off x="383825" y="2445173"/>
              <a:ext cx="68712" cy="92593"/>
              <a:chOff x="1844231" y="869163"/>
              <a:chExt cx="108640" cy="146399"/>
            </a:xfrm>
          </p:grpSpPr>
          <p:cxnSp>
            <p:nvCxnSpPr>
              <p:cNvPr id="25" name="Straight Connector 24">
                <a:extLst>
                  <a:ext uri="{FF2B5EF4-FFF2-40B4-BE49-F238E27FC236}">
                    <a16:creationId xmlns:a16="http://schemas.microsoft.com/office/drawing/2014/main" id="{BA3F6724-465B-2EC3-3B9E-ADCFD6C57E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109A5B-A5F1-D6C5-1246-6DE691007E9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8A2AE22-06D4-69FC-84CD-E6B5DA824E8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E9D8C1D1-369E-46C8-27FF-2AAB167AB7D7}"/>
                </a:ext>
              </a:extLst>
            </p:cNvPr>
            <p:cNvGrpSpPr/>
            <p:nvPr/>
          </p:nvGrpSpPr>
          <p:grpSpPr>
            <a:xfrm>
              <a:off x="646611" y="1868587"/>
              <a:ext cx="68712" cy="92593"/>
              <a:chOff x="1844231" y="869163"/>
              <a:chExt cx="108640" cy="146399"/>
            </a:xfrm>
          </p:grpSpPr>
          <p:cxnSp>
            <p:nvCxnSpPr>
              <p:cNvPr id="22" name="Straight Connector 21">
                <a:extLst>
                  <a:ext uri="{FF2B5EF4-FFF2-40B4-BE49-F238E27FC236}">
                    <a16:creationId xmlns:a16="http://schemas.microsoft.com/office/drawing/2014/main" id="{DDF5C828-9E36-526F-655B-0D58A107576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B7922D-7E0E-9ABB-80B4-64718BCA9A5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278C001-8F5A-A9F0-C646-8B1BF1C052D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CE33A505-AC7D-C2B7-3562-AC82055DA66E}"/>
                </a:ext>
              </a:extLst>
            </p:cNvPr>
            <p:cNvGrpSpPr/>
            <p:nvPr/>
          </p:nvGrpSpPr>
          <p:grpSpPr>
            <a:xfrm>
              <a:off x="645451" y="2148533"/>
              <a:ext cx="68712" cy="92593"/>
              <a:chOff x="1844231" y="869163"/>
              <a:chExt cx="108640" cy="146399"/>
            </a:xfrm>
          </p:grpSpPr>
          <p:cxnSp>
            <p:nvCxnSpPr>
              <p:cNvPr id="19" name="Straight Connector 18">
                <a:extLst>
                  <a:ext uri="{FF2B5EF4-FFF2-40B4-BE49-F238E27FC236}">
                    <a16:creationId xmlns:a16="http://schemas.microsoft.com/office/drawing/2014/main" id="{5DD1D008-9666-DC84-4934-239EB90A205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0BB8AC-392D-93AF-6221-7490FE27806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9F936C9-6A17-B837-333A-2B43B6E1B6B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86867F7-DEE5-42CB-EC22-0844A999F025}"/>
                </a:ext>
              </a:extLst>
            </p:cNvPr>
            <p:cNvGrpSpPr/>
            <p:nvPr/>
          </p:nvGrpSpPr>
          <p:grpSpPr>
            <a:xfrm>
              <a:off x="649535" y="2445173"/>
              <a:ext cx="68712" cy="92593"/>
              <a:chOff x="1844231" y="869163"/>
              <a:chExt cx="108640" cy="146399"/>
            </a:xfrm>
          </p:grpSpPr>
          <p:cxnSp>
            <p:nvCxnSpPr>
              <p:cNvPr id="16" name="Straight Connector 15">
                <a:extLst>
                  <a:ext uri="{FF2B5EF4-FFF2-40B4-BE49-F238E27FC236}">
                    <a16:creationId xmlns:a16="http://schemas.microsoft.com/office/drawing/2014/main" id="{E9B8B4D0-15D2-EF76-FD39-D9A36544DAD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3DB9CB-AADB-8467-4749-3672DCE4226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BB8661-17AF-1858-C55F-9BD5432FD72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43" name="Picture 42">
            <a:extLst>
              <a:ext uri="{FF2B5EF4-FFF2-40B4-BE49-F238E27FC236}">
                <a16:creationId xmlns:a16="http://schemas.microsoft.com/office/drawing/2014/main" id="{5E89078D-675F-8126-F189-1A95A579AC4C}"/>
              </a:ext>
            </a:extLst>
          </p:cNvPr>
          <p:cNvPicPr>
            <a:picLocks noChangeAspect="1"/>
          </p:cNvPicPr>
          <p:nvPr/>
        </p:nvPicPr>
        <p:blipFill>
          <a:blip r:embed="rId2"/>
          <a:stretch>
            <a:fillRect/>
          </a:stretch>
        </p:blipFill>
        <p:spPr>
          <a:xfrm>
            <a:off x="9792346" y="319504"/>
            <a:ext cx="1152529" cy="1181800"/>
          </a:xfrm>
          <a:prstGeom prst="rect">
            <a:avLst/>
          </a:prstGeom>
        </p:spPr>
      </p:pic>
      <p:sp>
        <p:nvSpPr>
          <p:cNvPr id="48" name="TextBox 47">
            <a:extLst>
              <a:ext uri="{FF2B5EF4-FFF2-40B4-BE49-F238E27FC236}">
                <a16:creationId xmlns:a16="http://schemas.microsoft.com/office/drawing/2014/main" id="{4EE0BD36-7A2F-2978-ACBF-614CE2C4C8E2}"/>
              </a:ext>
            </a:extLst>
          </p:cNvPr>
          <p:cNvSpPr txBox="1"/>
          <p:nvPr/>
        </p:nvSpPr>
        <p:spPr>
          <a:xfrm>
            <a:off x="11049106" y="702149"/>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056611C-6187-AD45-0F33-F898BBD76540}"/>
                  </a:ext>
                </a:extLst>
              </p:cNvPr>
              <p:cNvSpPr txBox="1"/>
              <p:nvPr/>
            </p:nvSpPr>
            <p:spPr>
              <a:xfrm>
                <a:off x="345785" y="1201710"/>
                <a:ext cx="2894831" cy="2815386"/>
              </a:xfrm>
              <a:prstGeom prst="rect">
                <a:avLst/>
              </a:prstGeom>
              <a:noFill/>
            </p:spPr>
            <p:txBody>
              <a:bodyPr wrap="none" rtlCol="0">
                <a:spAutoFit/>
              </a:bodyPr>
              <a:lstStyle/>
              <a:p>
                <a:pPr>
                  <a:spcAft>
                    <a:spcPts val="1200"/>
                  </a:spcAft>
                </a:pPr>
                <a:r>
                  <a:rPr lang="de-DE" b="1" dirty="0">
                    <a:latin typeface="Calibri" panose="020F0502020204030204" pitchFamily="34" charset="0"/>
                    <a:ea typeface="Calibri" panose="020F0502020204030204" pitchFamily="34" charset="0"/>
                    <a:cs typeface="Calibri" panose="020F0502020204030204" pitchFamily="34" charset="0"/>
                  </a:rPr>
                  <a:t>Beamformers</a:t>
                </a:r>
              </a:p>
              <a:p>
                <a:pPr>
                  <a:spcAft>
                    <a:spcPts val="1800"/>
                  </a:spcAft>
                </a:pPr>
                <a14:m>
                  <m:oMath xmlns:m="http://schemas.openxmlformats.org/officeDocument/2006/math">
                    <m:r>
                      <a:rPr lang="de-DE" b="0" i="1" smtClean="0">
                        <a:latin typeface="Cambria Math" panose="02040503050406030204" pitchFamily="18" charset="0"/>
                      </a:rPr>
                      <m:t>𝑦</m:t>
                    </m:r>
                    <m:d>
                      <m:dPr>
                        <m:ctrlPr>
                          <a:rPr lang="de-DE" b="0" i="1" smtClean="0">
                            <a:latin typeface="Cambria Math" panose="02040503050406030204" pitchFamily="18" charset="0"/>
                          </a:rPr>
                        </m:ctrlPr>
                      </m:dPr>
                      <m:e>
                        <m:r>
                          <a:rPr lang="de-DE" b="0" i="1" smtClean="0">
                            <a:latin typeface="Cambria Math" panose="02040503050406030204" pitchFamily="18" charset="0"/>
                          </a:rPr>
                          <m:t>𝑡</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1" i="1" smtClean="0">
                            <a:latin typeface="Cambria Math" panose="02040503050406030204" pitchFamily="18" charset="0"/>
                          </a:rPr>
                          <m:t>𝒘</m:t>
                        </m:r>
                      </m:e>
                      <m:sup>
                        <m:r>
                          <a:rPr lang="de-DE" b="0" i="1" smtClean="0">
                            <a:latin typeface="Cambria Math" panose="02040503050406030204" pitchFamily="18" charset="0"/>
                          </a:rPr>
                          <m:t>𝐻</m:t>
                        </m:r>
                      </m:sup>
                    </m:sSup>
                    <m:r>
                      <a:rPr lang="de-DE" b="1" i="1" smtClean="0">
                        <a:latin typeface="Cambria Math" panose="02040503050406030204" pitchFamily="18" charset="0"/>
                      </a:rPr>
                      <m:t>𝒙</m:t>
                    </m:r>
                    <m:d>
                      <m:dPr>
                        <m:ctrlPr>
                          <a:rPr lang="de-DE" b="0" i="1" smtClean="0">
                            <a:latin typeface="Cambria Math" panose="02040503050406030204" pitchFamily="18" charset="0"/>
                          </a:rPr>
                        </m:ctrlPr>
                      </m:dPr>
                      <m:e>
                        <m:r>
                          <a:rPr lang="de-DE" b="0" i="1" smtClean="0">
                            <a:latin typeface="Cambria Math" panose="02040503050406030204" pitchFamily="18" charset="0"/>
                          </a:rPr>
                          <m:t>𝑡</m:t>
                        </m:r>
                      </m:e>
                    </m:d>
                  </m:oMath>
                </a14:m>
                <a:r>
                  <a:rPr lang="de-DE" b="0" dirty="0"/>
                  <a:t> </a:t>
                </a:r>
              </a:p>
              <a:p>
                <a:pPr>
                  <a:spcAft>
                    <a:spcPts val="1800"/>
                  </a:spcAft>
                </a:pPr>
                <a:r>
                  <a:rPr lang="de-DE" dirty="0" err="1"/>
                  <a:t>Spatial</a:t>
                </a:r>
                <a:r>
                  <a:rPr lang="de-DE" dirty="0"/>
                  <a:t>: </a:t>
                </a:r>
                <a14:m>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i="1">
                            <a:latin typeface="Cambria Math" panose="02040503050406030204" pitchFamily="18" charset="0"/>
                            <a:ea typeface="Cambria Math" panose="02040503050406030204" pitchFamily="18" charset="0"/>
                          </a:rPr>
                          <m:t>𝜑</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𝑁</m:t>
                        </m:r>
                      </m:den>
                    </m:f>
                    <m:nary>
                      <m:naryPr>
                        <m:chr m:val="∑"/>
                        <m:subHide m:val="on"/>
                        <m:supHide m:val="on"/>
                        <m:ctrlPr>
                          <a:rPr lang="de-DE" b="0" i="1" smtClean="0">
                            <a:latin typeface="Cambria Math" panose="02040503050406030204" pitchFamily="18" charset="0"/>
                          </a:rPr>
                        </m:ctrlPr>
                      </m:naryPr>
                      <m:sub/>
                      <m:sup/>
                      <m:e>
                        <m:sSup>
                          <m:sSupPr>
                            <m:ctrlPr>
                              <a:rPr lang="de-DE" b="0" i="1" smtClean="0">
                                <a:latin typeface="Cambria Math" panose="02040503050406030204" pitchFamily="18" charset="0"/>
                              </a:rPr>
                            </m:ctrlPr>
                          </m:sSupPr>
                          <m:e>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𝑦</m:t>
                                </m:r>
                                <m:r>
                                  <a:rPr lang="de-DE" b="0" i="1" smtClean="0">
                                    <a:latin typeface="Cambria Math" panose="02040503050406030204" pitchFamily="18" charset="0"/>
                                  </a:rPr>
                                  <m:t>(</m:t>
                                </m:r>
                                <m:r>
                                  <a:rPr lang="de-DE" b="0" i="1" smtClean="0">
                                    <a:latin typeface="Cambria Math" panose="02040503050406030204" pitchFamily="18" charset="0"/>
                                  </a:rPr>
                                  <m:t>𝑡</m:t>
                                </m:r>
                                <m:r>
                                  <a:rPr lang="de-DE" b="0" i="1" smtClean="0">
                                    <a:latin typeface="Cambria Math" panose="02040503050406030204" pitchFamily="18" charset="0"/>
                                  </a:rPr>
                                  <m:t>)</m:t>
                                </m:r>
                              </m:e>
                            </m:d>
                          </m:e>
                          <m:sup>
                            <m:r>
                              <a:rPr lang="de-DE" b="0" i="1" smtClean="0">
                                <a:latin typeface="Cambria Math" panose="02040503050406030204" pitchFamily="18" charset="0"/>
                              </a:rPr>
                              <m:t>2</m:t>
                            </m:r>
                          </m:sup>
                        </m:sSup>
                      </m:e>
                    </m:nary>
                  </m:oMath>
                </a14:m>
                <a:r>
                  <a:rPr lang="de-DE" b="0" dirty="0"/>
                  <a:t> </a:t>
                </a:r>
              </a:p>
              <a:p>
                <a:pPr>
                  <a:spcAft>
                    <a:spcPts val="1800"/>
                  </a:spcAft>
                </a:pPr>
                <a:r>
                  <a:rPr lang="de-DE" dirty="0" err="1"/>
                  <a:t>Barlett</a:t>
                </a:r>
                <a:r>
                  <a:rPr lang="de-DE" dirty="0"/>
                  <a:t>:</a:t>
                </a:r>
                <a14:m>
                  <m:oMath xmlns:m="http://schemas.openxmlformats.org/officeDocument/2006/math">
                    <m:r>
                      <a:rPr lang="de-DE" b="0" i="0" smtClean="0">
                        <a:latin typeface="Cambria Math" panose="02040503050406030204" pitchFamily="18" charset="0"/>
                      </a:rPr>
                      <m:t> </m:t>
                    </m:r>
                    <m:r>
                      <a:rPr lang="de-DE" b="1" i="1" smtClean="0">
                        <a:latin typeface="Cambria Math" panose="02040503050406030204" pitchFamily="18" charset="0"/>
                      </a:rPr>
                      <m:t>𝒘</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1" i="1" smtClean="0">
                            <a:latin typeface="Cambria Math" panose="02040503050406030204" pitchFamily="18" charset="0"/>
                          </a:rPr>
                          <m:t>𝒂</m:t>
                        </m:r>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𝜑</m:t>
                        </m:r>
                        <m:r>
                          <a:rPr lang="de-DE" b="0" i="1" smtClean="0">
                            <a:latin typeface="Cambria Math" panose="02040503050406030204" pitchFamily="18" charset="0"/>
                          </a:rPr>
                          <m:t>)</m:t>
                        </m:r>
                      </m:num>
                      <m:den>
                        <m:rad>
                          <m:radPr>
                            <m:degHide m:val="on"/>
                            <m:ctrlPr>
                              <a:rPr lang="de-DE" b="0" i="1" smtClean="0">
                                <a:latin typeface="Cambria Math" panose="02040503050406030204" pitchFamily="18" charset="0"/>
                              </a:rPr>
                            </m:ctrlPr>
                          </m:radPr>
                          <m:deg/>
                          <m:e>
                            <m:sSup>
                              <m:sSupPr>
                                <m:ctrlPr>
                                  <a:rPr lang="de-DE" i="1">
                                    <a:latin typeface="Cambria Math" panose="02040503050406030204" pitchFamily="18" charset="0"/>
                                  </a:rPr>
                                </m:ctrlPr>
                              </m:sSupPr>
                              <m:e>
                                <m:r>
                                  <a:rPr lang="de-DE" b="1" i="1" smtClean="0">
                                    <a:latin typeface="Cambria Math" panose="02040503050406030204" pitchFamily="18" charset="0"/>
                                  </a:rPr>
                                  <m:t>𝒂</m:t>
                                </m:r>
                              </m:e>
                              <m:sup>
                                <m:r>
                                  <a:rPr lang="de-DE" i="1">
                                    <a:latin typeface="Cambria Math" panose="02040503050406030204" pitchFamily="18" charset="0"/>
                                  </a:rPr>
                                  <m:t>𝐻</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e>
                        </m:rad>
                      </m:den>
                    </m:f>
                  </m:oMath>
                </a14:m>
                <a:endParaRPr lang="de-DE" b="0" dirty="0"/>
              </a:p>
              <a:p>
                <a:pPr>
                  <a:spcAft>
                    <a:spcPts val="1800"/>
                  </a:spcAft>
                </a:pPr>
                <a:r>
                  <a:rPr lang="en-GB" dirty="0"/>
                  <a:t>Capon: </a:t>
                </a:r>
                <a14:m>
                  <m:oMath xmlns:m="http://schemas.openxmlformats.org/officeDocument/2006/math">
                    <m:r>
                      <a:rPr lang="de-DE" b="1" i="1" smtClean="0">
                        <a:latin typeface="Cambria Math" panose="02040503050406030204" pitchFamily="18" charset="0"/>
                      </a:rPr>
                      <m:t>𝒘</m:t>
                    </m:r>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de-DE" b="0" i="1" smtClean="0">
                                <a:latin typeface="Cambria Math" panose="02040503050406030204" pitchFamily="18" charset="0"/>
                              </a:rPr>
                            </m:ctrlPr>
                          </m:sSupPr>
                          <m:e>
                            <m:r>
                              <m:rPr>
                                <m:sty m:val="p"/>
                              </m:rPr>
                              <a:rPr lang="de-DE" b="0" i="0" smtClean="0">
                                <a:latin typeface="Cambria Math" panose="02040503050406030204" pitchFamily="18" charset="0"/>
                              </a:rPr>
                              <m:t>R</m:t>
                            </m:r>
                          </m:e>
                          <m:sup>
                            <m:r>
                              <a:rPr lang="de-DE" b="0" i="1" smtClean="0">
                                <a:latin typeface="Cambria Math" panose="02040503050406030204" pitchFamily="18" charset="0"/>
                              </a:rPr>
                              <m:t>−1</m:t>
                            </m:r>
                          </m:sup>
                        </m:sSup>
                        <m:r>
                          <a:rPr lang="de-DE" b="1" i="1" smtClean="0">
                            <a:latin typeface="Cambria Math" panose="02040503050406030204" pitchFamily="18" charset="0"/>
                          </a:rPr>
                          <m:t>𝒂</m:t>
                        </m:r>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𝜑</m:t>
                        </m:r>
                        <m:r>
                          <a:rPr lang="de-DE" b="0" i="1" smtClean="0">
                            <a:latin typeface="Cambria Math" panose="02040503050406030204" pitchFamily="18" charset="0"/>
                          </a:rPr>
                          <m:t>)</m:t>
                        </m:r>
                      </m:num>
                      <m:den>
                        <m:sSup>
                          <m:sSupPr>
                            <m:ctrlPr>
                              <a:rPr lang="de-DE" i="1">
                                <a:latin typeface="Cambria Math" panose="02040503050406030204" pitchFamily="18" charset="0"/>
                              </a:rPr>
                            </m:ctrlPr>
                          </m:sSupPr>
                          <m:e>
                            <m:r>
                              <a:rPr lang="de-DE" b="1" i="1">
                                <a:latin typeface="Cambria Math" panose="02040503050406030204" pitchFamily="18" charset="0"/>
                              </a:rPr>
                              <m:t>𝒂</m:t>
                            </m:r>
                          </m:e>
                          <m:sup>
                            <m:r>
                              <a:rPr lang="de-DE" i="1">
                                <a:latin typeface="Cambria Math" panose="02040503050406030204" pitchFamily="18" charset="0"/>
                              </a:rPr>
                              <m:t>𝐻</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sSup>
                          <m:sSupPr>
                            <m:ctrlPr>
                              <a:rPr lang="de-DE" i="1">
                                <a:latin typeface="Cambria Math" panose="02040503050406030204" pitchFamily="18" charset="0"/>
                              </a:rPr>
                            </m:ctrlPr>
                          </m:sSupPr>
                          <m:e>
                            <m:r>
                              <m:rPr>
                                <m:sty m:val="p"/>
                              </m:rPr>
                              <a:rPr lang="de-DE">
                                <a:latin typeface="Cambria Math" panose="02040503050406030204" pitchFamily="18" charset="0"/>
                              </a:rPr>
                              <m:t>R</m:t>
                            </m:r>
                          </m:e>
                          <m:sup>
                            <m:r>
                              <a:rPr lang="de-DE" i="1">
                                <a:latin typeface="Cambria Math" panose="02040503050406030204" pitchFamily="18" charset="0"/>
                              </a:rPr>
                              <m:t>−1</m:t>
                            </m:r>
                          </m:sup>
                        </m:sSup>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b="0" i="1" smtClean="0">
                            <a:latin typeface="Cambria Math" panose="02040503050406030204" pitchFamily="18" charset="0"/>
                          </a:rPr>
                          <m:t> </m:t>
                        </m:r>
                      </m:den>
                    </m:f>
                  </m:oMath>
                </a14:m>
                <a:endParaRPr lang="en-GB" dirty="0"/>
              </a:p>
            </p:txBody>
          </p:sp>
        </mc:Choice>
        <mc:Fallback xmlns="">
          <p:sp>
            <p:nvSpPr>
              <p:cNvPr id="50" name="TextBox 49">
                <a:extLst>
                  <a:ext uri="{FF2B5EF4-FFF2-40B4-BE49-F238E27FC236}">
                    <a16:creationId xmlns:a16="http://schemas.microsoft.com/office/drawing/2014/main" id="{F056611C-6187-AD45-0F33-F898BBD76540}"/>
                  </a:ext>
                </a:extLst>
              </p:cNvPr>
              <p:cNvSpPr txBox="1">
                <a:spLocks noRot="1" noChangeAspect="1" noMove="1" noResize="1" noEditPoints="1" noAdjustHandles="1" noChangeArrowheads="1" noChangeShapeType="1" noTextEdit="1"/>
              </p:cNvSpPr>
              <p:nvPr/>
            </p:nvSpPr>
            <p:spPr>
              <a:xfrm>
                <a:off x="345785" y="1201710"/>
                <a:ext cx="2894831" cy="2815386"/>
              </a:xfrm>
              <a:prstGeom prst="rect">
                <a:avLst/>
              </a:prstGeom>
              <a:blipFill>
                <a:blip r:embed="rId3"/>
                <a:stretch>
                  <a:fillRect l="-1895" t="-1082" r="-632"/>
                </a:stretch>
              </a:blipFill>
            </p:spPr>
            <p:txBody>
              <a:bodyPr/>
              <a:lstStyle/>
              <a:p>
                <a:r>
                  <a:rPr lang="en-GB">
                    <a:noFill/>
                  </a:rPr>
                  <a:t> </a:t>
                </a:r>
              </a:p>
            </p:txBody>
          </p:sp>
        </mc:Fallback>
      </mc:AlternateContent>
      <p:sp>
        <p:nvSpPr>
          <p:cNvPr id="52" name="TextBox 51">
            <a:extLst>
              <a:ext uri="{FF2B5EF4-FFF2-40B4-BE49-F238E27FC236}">
                <a16:creationId xmlns:a16="http://schemas.microsoft.com/office/drawing/2014/main" id="{CB86C00D-CC7B-052A-3E6F-63C6A6552FEE}"/>
              </a:ext>
            </a:extLst>
          </p:cNvPr>
          <p:cNvSpPr txBox="1"/>
          <p:nvPr/>
        </p:nvSpPr>
        <p:spPr>
          <a:xfrm>
            <a:off x="0" y="6461212"/>
            <a:ext cx="10787216" cy="338554"/>
          </a:xfrm>
          <a:prstGeom prst="rect">
            <a:avLst/>
          </a:prstGeom>
          <a:noFill/>
        </p:spPr>
        <p:txBody>
          <a:bodyPr wrap="square">
            <a:spAutoFit/>
          </a:bodyPr>
          <a:lstStyle/>
          <a:p>
            <a:r>
              <a:rPr lang="en-US" sz="800" dirty="0"/>
              <a:t>[1] H. Krim and M. Viberg, “Two decades of array signal processing research: the parametric approach,” IEEE Signal Processing Magazine, vol. 13, no. 4, pp. 67–94, Jul. 1996, </a:t>
            </a:r>
            <a:r>
              <a:rPr lang="en-US" sz="800" dirty="0" err="1"/>
              <a:t>doi</a:t>
            </a:r>
            <a:r>
              <a:rPr lang="en-US" sz="800" dirty="0"/>
              <a:t>: 10.1109/79.526899.</a:t>
            </a:r>
          </a:p>
          <a:p>
            <a:r>
              <a:rPr lang="en-US" sz="800" dirty="0">
                <a:effectLst/>
              </a:rPr>
              <a:t>[2] S. A. (Reza) </a:t>
            </a:r>
            <a:r>
              <a:rPr lang="en-US" sz="800" dirty="0" err="1">
                <a:effectLst/>
              </a:rPr>
              <a:t>Zekavat</a:t>
            </a:r>
            <a:r>
              <a:rPr lang="en-US" sz="800" dirty="0">
                <a:effectLst/>
              </a:rPr>
              <a:t>, “An Introduction to Direction-of-Arrival Estimation Techniques,” in </a:t>
            </a:r>
            <a:r>
              <a:rPr lang="en-US" sz="800" i="1" dirty="0">
                <a:effectLst/>
              </a:rPr>
              <a:t>Handbook of Position Location</a:t>
            </a:r>
            <a:r>
              <a:rPr lang="en-US" sz="800" dirty="0">
                <a:effectLst/>
              </a:rPr>
              <a:t>, John Wiley &amp; Sons, Ltd, 2018, pp. 303–341. </a:t>
            </a:r>
            <a:r>
              <a:rPr lang="en-US" sz="800" dirty="0" err="1">
                <a:effectLst/>
              </a:rPr>
              <a:t>doi</a:t>
            </a:r>
            <a:r>
              <a:rPr lang="en-US" sz="800" dirty="0">
                <a:effectLst/>
              </a:rPr>
              <a:t>: </a:t>
            </a:r>
            <a:r>
              <a:rPr lang="en-US" sz="800" dirty="0">
                <a:effectLst/>
                <a:hlinkClick r:id="rId4"/>
              </a:rPr>
              <a:t>10.1002/9781119434610.ch9</a:t>
            </a:r>
            <a:r>
              <a:rPr lang="en-US" sz="800" dirty="0">
                <a:effectLst/>
              </a:rPr>
              <a:t>.</a:t>
            </a:r>
          </a:p>
        </p:txBody>
      </p:sp>
      <p:sp>
        <p:nvSpPr>
          <p:cNvPr id="53" name="Rectangle 52">
            <a:extLst>
              <a:ext uri="{FF2B5EF4-FFF2-40B4-BE49-F238E27FC236}">
                <a16:creationId xmlns:a16="http://schemas.microsoft.com/office/drawing/2014/main" id="{AD433D0C-8E5C-6EC2-4A86-426C18399753}"/>
              </a:ext>
            </a:extLst>
          </p:cNvPr>
          <p:cNvSpPr/>
          <p:nvPr/>
        </p:nvSpPr>
        <p:spPr>
          <a:xfrm>
            <a:off x="308077" y="1172978"/>
            <a:ext cx="2907496" cy="3219913"/>
          </a:xfrm>
          <a:prstGeom prst="rect">
            <a:avLst/>
          </a:prstGeom>
          <a:noFill/>
          <a:ln w="158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4EE9707-9552-A128-70F5-1495E1A5DFA4}"/>
                  </a:ext>
                </a:extLst>
              </p:cNvPr>
              <p:cNvSpPr txBox="1"/>
              <p:nvPr/>
            </p:nvSpPr>
            <p:spPr>
              <a:xfrm>
                <a:off x="4382028" y="1201710"/>
                <a:ext cx="2959015" cy="1654748"/>
              </a:xfrm>
              <a:prstGeom prst="rect">
                <a:avLst/>
              </a:prstGeom>
              <a:noFill/>
            </p:spPr>
            <p:txBody>
              <a:bodyPr wrap="none" rtlCol="0">
                <a:spAutoFit/>
              </a:bodyPr>
              <a:lstStyle/>
              <a:p>
                <a:pPr>
                  <a:spcAft>
                    <a:spcPts val="1200"/>
                  </a:spcAft>
                </a:pPr>
                <a:r>
                  <a:rPr lang="de-DE" b="1" dirty="0">
                    <a:latin typeface="Calibri" panose="020F0502020204030204" pitchFamily="34" charset="0"/>
                    <a:ea typeface="Calibri" panose="020F0502020204030204" pitchFamily="34" charset="0"/>
                    <a:cs typeface="Calibri" panose="020F0502020204030204" pitchFamily="34" charset="0"/>
                  </a:rPr>
                  <a:t>Subspace-based </a:t>
                </a:r>
                <a:r>
                  <a:rPr lang="de-DE" b="1" dirty="0" err="1">
                    <a:latin typeface="Calibri" panose="020F0502020204030204" pitchFamily="34" charset="0"/>
                    <a:ea typeface="Calibri" panose="020F0502020204030204" pitchFamily="34" charset="0"/>
                    <a:cs typeface="Calibri" panose="020F0502020204030204" pitchFamily="34" charset="0"/>
                  </a:rPr>
                  <a:t>methods</a:t>
                </a:r>
                <a:endParaRPr lang="de-DE" b="1" dirty="0">
                  <a:latin typeface="Calibri" panose="020F0502020204030204" pitchFamily="34" charset="0"/>
                  <a:ea typeface="Calibri" panose="020F0502020204030204" pitchFamily="34" charset="0"/>
                  <a:cs typeface="Calibri" panose="020F0502020204030204" pitchFamily="34" charset="0"/>
                </a:endParaRPr>
              </a:p>
              <a:p>
                <a:pPr>
                  <a:spcAft>
                    <a:spcPts val="1800"/>
                  </a:spcAft>
                </a:pPr>
                <a:r>
                  <a:rPr lang="de-DE" dirty="0"/>
                  <a:t>MUSIC:  </a:t>
                </a:r>
                <a14:m>
                  <m:oMath xmlns:m="http://schemas.openxmlformats.org/officeDocument/2006/math">
                    <m:r>
                      <a:rPr lang="de-DE" b="0" i="1" smtClean="0">
                        <a:latin typeface="Cambria Math" panose="02040503050406030204" pitchFamily="18" charset="0"/>
                      </a:rPr>
                      <m:t>𝑃</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de-DE" i="1">
                                <a:latin typeface="Cambria Math" panose="02040503050406030204" pitchFamily="18" charset="0"/>
                              </a:rPr>
                            </m:ctrlPr>
                          </m:sSupPr>
                          <m:e>
                            <m:r>
                              <a:rPr lang="de-DE" b="1" i="1">
                                <a:latin typeface="Cambria Math" panose="02040503050406030204" pitchFamily="18" charset="0"/>
                              </a:rPr>
                              <m:t>𝒂</m:t>
                            </m:r>
                          </m:e>
                          <m:sup>
                            <m:r>
                              <a:rPr lang="de-DE" i="1">
                                <a:latin typeface="Cambria Math" panose="02040503050406030204" pitchFamily="18" charset="0"/>
                              </a:rPr>
                              <m:t>𝐻</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r>
                          <a:rPr lang="de-DE" i="1" smtClean="0">
                            <a:latin typeface="Cambria Math" panose="02040503050406030204" pitchFamily="18" charset="0"/>
                          </a:rPr>
                          <m:t> </m:t>
                        </m:r>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num>
                      <m:den>
                        <m:sSup>
                          <m:sSupPr>
                            <m:ctrlPr>
                              <a:rPr lang="de-DE" i="1">
                                <a:latin typeface="Cambria Math" panose="02040503050406030204" pitchFamily="18" charset="0"/>
                              </a:rPr>
                            </m:ctrlPr>
                          </m:sSupPr>
                          <m:e>
                            <m:r>
                              <a:rPr lang="de-DE" b="1" i="1">
                                <a:latin typeface="Cambria Math" panose="02040503050406030204" pitchFamily="18" charset="0"/>
                              </a:rPr>
                              <m:t>𝒂</m:t>
                            </m:r>
                          </m:e>
                          <m:sup>
                            <m:r>
                              <a:rPr lang="de-DE" i="1">
                                <a:latin typeface="Cambria Math" panose="02040503050406030204" pitchFamily="18" charset="0"/>
                              </a:rPr>
                              <m:t>𝐻</m:t>
                            </m:r>
                          </m:sup>
                        </m:sSup>
                        <m:d>
                          <m:dPr>
                            <m:ctrlPr>
                              <a:rPr lang="de-DE" i="1">
                                <a:latin typeface="Cambria Math" panose="02040503050406030204" pitchFamily="18" charset="0"/>
                              </a:rPr>
                            </m:ctrlPr>
                          </m:dPr>
                          <m:e>
                            <m:r>
                              <a:rPr lang="de-DE" i="1">
                                <a:latin typeface="Cambria Math" panose="02040503050406030204" pitchFamily="18" charset="0"/>
                                <a:ea typeface="Cambria Math" panose="02040503050406030204" pitchFamily="18" charset="0"/>
                              </a:rPr>
                              <m:t>𝜑</m:t>
                            </m:r>
                          </m:e>
                        </m:d>
                        <m:r>
                          <m:rPr>
                            <m:sty m:val="p"/>
                          </m:rPr>
                          <a:rPr lang="el-GR" i="1" smtClean="0">
                            <a:latin typeface="Cambria Math" panose="02040503050406030204" pitchFamily="18" charset="0"/>
                          </a:rPr>
                          <m:t>Π</m:t>
                        </m:r>
                        <m:r>
                          <a:rPr lang="de-DE" b="0" i="1" smtClean="0">
                            <a:latin typeface="Cambria Math" panose="02040503050406030204" pitchFamily="18" charset="0"/>
                          </a:rPr>
                          <m:t> </m:t>
                        </m:r>
                        <m:r>
                          <a:rPr lang="de-DE" b="1" i="1">
                            <a:latin typeface="Cambria Math" panose="02040503050406030204" pitchFamily="18" charset="0"/>
                          </a:rPr>
                          <m:t>𝒂</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𝜑</m:t>
                        </m:r>
                        <m:r>
                          <a:rPr lang="de-DE" i="1">
                            <a:latin typeface="Cambria Math" panose="02040503050406030204" pitchFamily="18" charset="0"/>
                          </a:rPr>
                          <m:t>)</m:t>
                        </m:r>
                      </m:den>
                    </m:f>
                  </m:oMath>
                </a14:m>
                <a:endParaRPr lang="de-DE" b="0" dirty="0"/>
              </a:p>
              <a:p>
                <a:pPr>
                  <a:spcAft>
                    <a:spcPts val="1800"/>
                  </a:spcAft>
                </a:pPr>
                <a:r>
                  <a:rPr lang="en-GB" dirty="0"/>
                  <a:t>ESPRIT: </a:t>
                </a:r>
                <a14:m>
                  <m:oMath xmlns:m="http://schemas.openxmlformats.org/officeDocument/2006/math">
                    <m:r>
                      <a:rPr lang="de-DE" i="1">
                        <a:latin typeface="Cambria Math" panose="02040503050406030204" pitchFamily="18" charset="0"/>
                        <a:ea typeface="Cambria Math" panose="02040503050406030204" pitchFamily="18" charset="0"/>
                      </a:rPr>
                      <m:t>𝜑</m:t>
                    </m:r>
                    <m:r>
                      <a:rPr lang="de-DE" b="0" i="1" smtClean="0">
                        <a:latin typeface="Cambria Math" panose="02040503050406030204" pitchFamily="18" charset="0"/>
                      </a:rPr>
                      <m:t>=</m:t>
                    </m:r>
                    <m:r>
                      <m:rPr>
                        <m:sty m:val="p"/>
                      </m:rPr>
                      <a:rPr lang="de-DE" b="0" i="0" smtClean="0">
                        <a:latin typeface="Cambria Math" panose="02040503050406030204" pitchFamily="18" charset="0"/>
                      </a:rPr>
                      <m:t>arcsin</m:t>
                    </m:r>
                    <m:d>
                      <m:dPr>
                        <m:ctrlPr>
                          <a:rPr lang="de-DE" b="0" i="1" smtClean="0">
                            <a:latin typeface="Cambria Math" panose="02040503050406030204" pitchFamily="18" charset="0"/>
                          </a:rPr>
                        </m:ctrlPr>
                      </m:dPr>
                      <m:e>
                        <m:f>
                          <m:fPr>
                            <m:ctrlPr>
                              <a:rPr lang="de-DE" b="0" i="1" smtClean="0">
                                <a:latin typeface="Cambria Math" panose="02040503050406030204" pitchFamily="18" charset="0"/>
                              </a:rPr>
                            </m:ctrlPr>
                          </m:fPr>
                          <m:num>
                            <m:r>
                              <m:rPr>
                                <m:sty m:val="p"/>
                              </m:rPr>
                              <a:rPr lang="el-GR" b="0" i="1" smtClean="0">
                                <a:latin typeface="Cambria Math" panose="02040503050406030204" pitchFamily="18" charset="0"/>
                              </a:rPr>
                              <m:t>λ</m:t>
                            </m:r>
                            <m:r>
                              <a:rPr lang="el-GR" b="0" i="1" smtClean="0">
                                <a:latin typeface="Cambria Math" panose="02040503050406030204" pitchFamily="18" charset="0"/>
                                <a:ea typeface="Cambria Math" panose="02040503050406030204" pitchFamily="18" charset="0"/>
                              </a:rPr>
                              <m:t>𝜃</m:t>
                            </m:r>
                          </m:num>
                          <m:den>
                            <m:r>
                              <a:rPr lang="de-DE" b="0" i="1" smtClean="0">
                                <a:latin typeface="Cambria Math" panose="02040503050406030204" pitchFamily="18" charset="0"/>
                              </a:rPr>
                              <m:t>2</m:t>
                            </m:r>
                            <m:r>
                              <a:rPr lang="de-DE" b="0" i="1" smtClean="0">
                                <a:latin typeface="Cambria Math" panose="02040503050406030204" pitchFamily="18" charset="0"/>
                                <a:ea typeface="Cambria Math" panose="02040503050406030204" pitchFamily="18" charset="0"/>
                              </a:rPr>
                              <m:t>𝜋</m:t>
                            </m:r>
                            <m:r>
                              <a:rPr lang="de-DE" b="0" i="1" smtClean="0">
                                <a:latin typeface="Cambria Math" panose="02040503050406030204" pitchFamily="18" charset="0"/>
                                <a:ea typeface="Cambria Math" panose="02040503050406030204" pitchFamily="18" charset="0"/>
                              </a:rPr>
                              <m:t>𝑑</m:t>
                            </m:r>
                          </m:den>
                        </m:f>
                      </m:e>
                    </m:d>
                  </m:oMath>
                </a14:m>
                <a:endParaRPr lang="en-GB" dirty="0"/>
              </a:p>
            </p:txBody>
          </p:sp>
        </mc:Choice>
        <mc:Fallback xmlns="">
          <p:sp>
            <p:nvSpPr>
              <p:cNvPr id="54" name="TextBox 53">
                <a:extLst>
                  <a:ext uri="{FF2B5EF4-FFF2-40B4-BE49-F238E27FC236}">
                    <a16:creationId xmlns:a16="http://schemas.microsoft.com/office/drawing/2014/main" id="{F4EE9707-9552-A128-70F5-1495E1A5DFA4}"/>
                  </a:ext>
                </a:extLst>
              </p:cNvPr>
              <p:cNvSpPr txBox="1">
                <a:spLocks noRot="1" noChangeAspect="1" noMove="1" noResize="1" noEditPoints="1" noAdjustHandles="1" noChangeArrowheads="1" noChangeShapeType="1" noTextEdit="1"/>
              </p:cNvSpPr>
              <p:nvPr/>
            </p:nvSpPr>
            <p:spPr>
              <a:xfrm>
                <a:off x="4382028" y="1201710"/>
                <a:ext cx="2959015" cy="1654748"/>
              </a:xfrm>
              <a:prstGeom prst="rect">
                <a:avLst/>
              </a:prstGeom>
              <a:blipFill>
                <a:blip r:embed="rId5"/>
                <a:stretch>
                  <a:fillRect l="-1856" t="-1838"/>
                </a:stretch>
              </a:blipFill>
            </p:spPr>
            <p:txBody>
              <a:bodyPr/>
              <a:lstStyle/>
              <a:p>
                <a:r>
                  <a:rPr lang="en-GB">
                    <a:noFill/>
                  </a:rPr>
                  <a:t> </a:t>
                </a:r>
              </a:p>
            </p:txBody>
          </p:sp>
        </mc:Fallback>
      </mc:AlternateContent>
      <p:sp>
        <p:nvSpPr>
          <p:cNvPr id="55" name="Rectangle 54">
            <a:extLst>
              <a:ext uri="{FF2B5EF4-FFF2-40B4-BE49-F238E27FC236}">
                <a16:creationId xmlns:a16="http://schemas.microsoft.com/office/drawing/2014/main" id="{D30F8FB0-FEB1-EF36-F7B4-AD2F05420884}"/>
              </a:ext>
            </a:extLst>
          </p:cNvPr>
          <p:cNvSpPr/>
          <p:nvPr/>
        </p:nvSpPr>
        <p:spPr>
          <a:xfrm>
            <a:off x="4344320" y="1172978"/>
            <a:ext cx="3140562" cy="1985001"/>
          </a:xfrm>
          <a:prstGeom prst="rect">
            <a:avLst/>
          </a:prstGeom>
          <a:noFill/>
          <a:ln w="158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50416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1EA64-8DEE-37B1-25B4-8FE8B26BF215}"/>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738A50BF-13D4-C694-D4D5-A91A1E336D8F}"/>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F4BEE755-93E6-A69E-6971-D821ACB85F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4435" y="0"/>
            <a:ext cx="5477565" cy="4108174"/>
          </a:xfrm>
          <a:prstGeom prst="rect">
            <a:avLst/>
          </a:prstGeom>
        </p:spPr>
      </p:pic>
      <p:sp>
        <p:nvSpPr>
          <p:cNvPr id="6" name="Oval 5">
            <a:extLst>
              <a:ext uri="{FF2B5EF4-FFF2-40B4-BE49-F238E27FC236}">
                <a16:creationId xmlns:a16="http://schemas.microsoft.com/office/drawing/2014/main" id="{EFF53C8C-887E-F6C3-B98F-B4002C54700B}"/>
              </a:ext>
            </a:extLst>
          </p:cNvPr>
          <p:cNvSpPr/>
          <p:nvPr/>
        </p:nvSpPr>
        <p:spPr>
          <a:xfrm>
            <a:off x="3103314" y="244663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15C62966-F10C-D670-A1D4-6CCFC4014C9D}"/>
              </a:ext>
            </a:extLst>
          </p:cNvPr>
          <p:cNvSpPr/>
          <p:nvPr/>
        </p:nvSpPr>
        <p:spPr>
          <a:xfrm>
            <a:off x="4201173" y="1946201"/>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60837652-FE63-605D-83A7-989B1EA08840}"/>
              </a:ext>
            </a:extLst>
          </p:cNvPr>
          <p:cNvSpPr/>
          <p:nvPr/>
        </p:nvSpPr>
        <p:spPr>
          <a:xfrm>
            <a:off x="0" y="28107"/>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F4179E79-7DB9-05C6-FB30-797A9D15A87C}"/>
              </a:ext>
            </a:extLst>
          </p:cNvPr>
          <p:cNvPicPr/>
          <p:nvPr/>
        </p:nvPicPr>
        <p:blipFill>
          <a:blip r:embed="rId4"/>
          <a:stretch/>
        </p:blipFill>
        <p:spPr>
          <a:xfrm rot="1730551">
            <a:off x="3706239" y="2171187"/>
            <a:ext cx="346456" cy="278418"/>
          </a:xfrm>
          <a:prstGeom prst="rect">
            <a:avLst/>
          </a:prstGeom>
          <a:ln w="0">
            <a:noFill/>
          </a:ln>
        </p:spPr>
      </p:pic>
      <p:pic>
        <p:nvPicPr>
          <p:cNvPr id="5" name="Graphic 4" descr="Walk with solid fill">
            <a:extLst>
              <a:ext uri="{FF2B5EF4-FFF2-40B4-BE49-F238E27FC236}">
                <a16:creationId xmlns:a16="http://schemas.microsoft.com/office/drawing/2014/main" id="{81598C84-60A1-ECDD-9217-93C6EA3D6C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4925" y="2170848"/>
            <a:ext cx="454605" cy="454605"/>
          </a:xfrm>
          <a:prstGeom prst="rect">
            <a:avLst/>
          </a:prstGeom>
        </p:spPr>
      </p:pic>
      <p:sp>
        <p:nvSpPr>
          <p:cNvPr id="117" name="TextBox 116">
            <a:extLst>
              <a:ext uri="{FF2B5EF4-FFF2-40B4-BE49-F238E27FC236}">
                <a16:creationId xmlns:a16="http://schemas.microsoft.com/office/drawing/2014/main" id="{D01350EC-828F-C6AD-7D22-64125272C9FE}"/>
              </a:ext>
            </a:extLst>
          </p:cNvPr>
          <p:cNvSpPr txBox="1"/>
          <p:nvPr/>
        </p:nvSpPr>
        <p:spPr>
          <a:xfrm>
            <a:off x="40640" y="6081896"/>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E0B139D6-8606-0239-F797-7B5BC4468E8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13</a:t>
            </a:fld>
            <a:endParaRPr lang="en-GB" sz="1600" noProof="0" dirty="0"/>
          </a:p>
        </p:txBody>
      </p:sp>
      <p:cxnSp>
        <p:nvCxnSpPr>
          <p:cNvPr id="2" name="Straight Arrow Connector 1">
            <a:extLst>
              <a:ext uri="{FF2B5EF4-FFF2-40B4-BE49-F238E27FC236}">
                <a16:creationId xmlns:a16="http://schemas.microsoft.com/office/drawing/2014/main" id="{567A1B87-80B8-A4F4-CF7E-9C9861829112}"/>
              </a:ext>
            </a:extLst>
          </p:cNvPr>
          <p:cNvCxnSpPr>
            <a:cxnSpLocks/>
          </p:cNvCxnSpPr>
          <p:nvPr/>
        </p:nvCxnSpPr>
        <p:spPr>
          <a:xfrm>
            <a:off x="96304" y="3719250"/>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551A7C-A4A3-6556-26F8-C49DCC55F42B}"/>
                  </a:ext>
                </a:extLst>
              </p:cNvPr>
              <p:cNvSpPr txBox="1"/>
              <p:nvPr/>
            </p:nvSpPr>
            <p:spPr>
              <a:xfrm>
                <a:off x="2788992" y="382020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84551A7C-A4A3-6556-26F8-C49DCC55F42B}"/>
                  </a:ext>
                </a:extLst>
              </p:cNvPr>
              <p:cNvSpPr txBox="1">
                <a:spLocks noRot="1" noChangeAspect="1" noMove="1" noResize="1" noEditPoints="1" noAdjustHandles="1" noChangeArrowheads="1" noChangeShapeType="1" noTextEdit="1"/>
              </p:cNvSpPr>
              <p:nvPr/>
            </p:nvSpPr>
            <p:spPr>
              <a:xfrm>
                <a:off x="2788992" y="3820206"/>
                <a:ext cx="161133" cy="276999"/>
              </a:xfrm>
              <a:prstGeom prst="rect">
                <a:avLst/>
              </a:prstGeom>
              <a:blipFill>
                <a:blip r:embed="rId7"/>
                <a:stretch>
                  <a:fillRect l="-30769" r="-23077" b="-6667"/>
                </a:stretch>
              </a:blipFill>
            </p:spPr>
            <p:txBody>
              <a:bodyPr/>
              <a:lstStyle/>
              <a:p>
                <a:r>
                  <a:rPr lang="en-GB">
                    <a:noFill/>
                  </a:rPr>
                  <a:t> </a:t>
                </a:r>
              </a:p>
            </p:txBody>
          </p:sp>
        </mc:Fallback>
      </mc:AlternateContent>
      <p:sp>
        <p:nvSpPr>
          <p:cNvPr id="7" name="Rectangle: Rounded Corners 6">
            <a:extLst>
              <a:ext uri="{FF2B5EF4-FFF2-40B4-BE49-F238E27FC236}">
                <a16:creationId xmlns:a16="http://schemas.microsoft.com/office/drawing/2014/main" id="{A4FB246C-C24F-50BB-540B-9402FC75B2D3}"/>
              </a:ext>
            </a:extLst>
          </p:cNvPr>
          <p:cNvSpPr/>
          <p:nvPr/>
        </p:nvSpPr>
        <p:spPr>
          <a:xfrm>
            <a:off x="115071" y="325828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79BFC61-A327-A74C-CF11-FF3202906A67}"/>
                  </a:ext>
                </a:extLst>
              </p:cNvPr>
              <p:cNvSpPr txBox="1"/>
              <p:nvPr/>
            </p:nvSpPr>
            <p:spPr>
              <a:xfrm>
                <a:off x="74431" y="326098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879BFC61-A327-A74C-CF11-FF3202906A67}"/>
                  </a:ext>
                </a:extLst>
              </p:cNvPr>
              <p:cNvSpPr txBox="1">
                <a:spLocks noRot="1" noChangeAspect="1" noMove="1" noResize="1" noEditPoints="1" noAdjustHandles="1" noChangeArrowheads="1" noChangeShapeType="1" noTextEdit="1"/>
              </p:cNvSpPr>
              <p:nvPr/>
            </p:nvSpPr>
            <p:spPr>
              <a:xfrm>
                <a:off x="74431" y="3260988"/>
                <a:ext cx="793026" cy="369332"/>
              </a:xfrm>
              <a:prstGeom prst="rect">
                <a:avLst/>
              </a:prstGeom>
              <a:blipFill>
                <a:blip r:embed="rId8"/>
                <a:stretch>
                  <a:fillRect r="-6923" b="-13115"/>
                </a:stretch>
              </a:blipFill>
            </p:spPr>
            <p:txBody>
              <a:bodyPr/>
              <a:lstStyle/>
              <a:p>
                <a:r>
                  <a:rPr lang="en-GB">
                    <a:noFill/>
                  </a:rPr>
                  <a:t> </a:t>
                </a:r>
              </a:p>
            </p:txBody>
          </p:sp>
        </mc:Fallback>
      </mc:AlternateContent>
      <p:sp>
        <p:nvSpPr>
          <p:cNvPr id="9" name="Rectangle: Rounded Corners 8">
            <a:extLst>
              <a:ext uri="{FF2B5EF4-FFF2-40B4-BE49-F238E27FC236}">
                <a16:creationId xmlns:a16="http://schemas.microsoft.com/office/drawing/2014/main" id="{FD42346C-F1A7-3448-A926-39E99AAC7A5A}"/>
              </a:ext>
            </a:extLst>
          </p:cNvPr>
          <p:cNvSpPr/>
          <p:nvPr/>
        </p:nvSpPr>
        <p:spPr>
          <a:xfrm>
            <a:off x="921784" y="32598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BE5E130-79C0-2A0A-8B46-BD171D6ADF06}"/>
                  </a:ext>
                </a:extLst>
              </p:cNvPr>
              <p:cNvSpPr txBox="1"/>
              <p:nvPr/>
            </p:nvSpPr>
            <p:spPr>
              <a:xfrm>
                <a:off x="881144" y="32625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FBE5E130-79C0-2A0A-8B46-BD171D6ADF06}"/>
                  </a:ext>
                </a:extLst>
              </p:cNvPr>
              <p:cNvSpPr txBox="1">
                <a:spLocks noRot="1" noChangeAspect="1" noMove="1" noResize="1" noEditPoints="1" noAdjustHandles="1" noChangeArrowheads="1" noChangeShapeType="1" noTextEdit="1"/>
              </p:cNvSpPr>
              <p:nvPr/>
            </p:nvSpPr>
            <p:spPr>
              <a:xfrm>
                <a:off x="881144" y="3262514"/>
                <a:ext cx="793026" cy="369332"/>
              </a:xfrm>
              <a:prstGeom prst="rect">
                <a:avLst/>
              </a:prstGeom>
              <a:blipFill>
                <a:blip r:embed="rId9"/>
                <a:stretch>
                  <a:fillRect r="-6923" b="-147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0F25B07-A519-DD72-4628-6A25354DB8EF}"/>
                  </a:ext>
                </a:extLst>
              </p:cNvPr>
              <p:cNvSpPr txBox="1"/>
              <p:nvPr/>
            </p:nvSpPr>
            <p:spPr>
              <a:xfrm>
                <a:off x="1661251" y="326098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40F25B07-A519-DD72-4628-6A25354DB8EF}"/>
                  </a:ext>
                </a:extLst>
              </p:cNvPr>
              <p:cNvSpPr txBox="1">
                <a:spLocks noRot="1" noChangeAspect="1" noMove="1" noResize="1" noEditPoints="1" noAdjustHandles="1" noChangeArrowheads="1" noChangeShapeType="1" noTextEdit="1"/>
              </p:cNvSpPr>
              <p:nvPr/>
            </p:nvSpPr>
            <p:spPr>
              <a:xfrm>
                <a:off x="1661251" y="3260988"/>
                <a:ext cx="381730" cy="369332"/>
              </a:xfrm>
              <a:prstGeom prst="rect">
                <a:avLst/>
              </a:prstGeom>
              <a:blipFill>
                <a:blip r:embed="rId10"/>
                <a:stretch>
                  <a:fillRect/>
                </a:stretch>
              </a:blipFill>
            </p:spPr>
            <p:txBody>
              <a:bodyPr/>
              <a:lstStyle/>
              <a:p>
                <a:r>
                  <a:rPr lang="en-GB">
                    <a:noFill/>
                  </a:rPr>
                  <a:t> </a:t>
                </a:r>
              </a:p>
            </p:txBody>
          </p:sp>
        </mc:Fallback>
      </mc:AlternateContent>
      <p:sp>
        <p:nvSpPr>
          <p:cNvPr id="14" name="Rectangle: Rounded Corners 13">
            <a:extLst>
              <a:ext uri="{FF2B5EF4-FFF2-40B4-BE49-F238E27FC236}">
                <a16:creationId xmlns:a16="http://schemas.microsoft.com/office/drawing/2014/main" id="{0CFDC3DF-BDD5-0F4D-A44C-FB11F1EE89EE}"/>
              </a:ext>
            </a:extLst>
          </p:cNvPr>
          <p:cNvSpPr/>
          <p:nvPr/>
        </p:nvSpPr>
        <p:spPr>
          <a:xfrm>
            <a:off x="2161317" y="323627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1DBC99-F108-7789-8303-173E69F2B6E7}"/>
                  </a:ext>
                </a:extLst>
              </p:cNvPr>
              <p:cNvSpPr txBox="1"/>
              <p:nvPr/>
            </p:nvSpPr>
            <p:spPr>
              <a:xfrm>
                <a:off x="2120677" y="323898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F51DBC99-F108-7789-8303-173E69F2B6E7}"/>
                  </a:ext>
                </a:extLst>
              </p:cNvPr>
              <p:cNvSpPr txBox="1">
                <a:spLocks noRot="1" noChangeAspect="1" noMove="1" noResize="1" noEditPoints="1" noAdjustHandles="1" noChangeArrowheads="1" noChangeShapeType="1" noTextEdit="1"/>
              </p:cNvSpPr>
              <p:nvPr/>
            </p:nvSpPr>
            <p:spPr>
              <a:xfrm>
                <a:off x="2120677" y="3238980"/>
                <a:ext cx="793026" cy="369332"/>
              </a:xfrm>
              <a:prstGeom prst="rect">
                <a:avLst/>
              </a:prstGeom>
              <a:blipFill>
                <a:blip r:embed="rId11"/>
                <a:stretch>
                  <a:fillRect r="-6923" b="-14754"/>
                </a:stretch>
              </a:blipFill>
            </p:spPr>
            <p:txBody>
              <a:bodyPr/>
              <a:lstStyle/>
              <a:p>
                <a:r>
                  <a:rPr lang="en-GB">
                    <a:noFill/>
                  </a:rPr>
                  <a:t> </a:t>
                </a:r>
              </a:p>
            </p:txBody>
          </p:sp>
        </mc:Fallback>
      </mc:AlternateContent>
      <p:cxnSp>
        <p:nvCxnSpPr>
          <p:cNvPr id="20" name="Straight Arrow Connector 19">
            <a:extLst>
              <a:ext uri="{FF2B5EF4-FFF2-40B4-BE49-F238E27FC236}">
                <a16:creationId xmlns:a16="http://schemas.microsoft.com/office/drawing/2014/main" id="{1C322490-3F1C-159C-3FDE-BD1DF15B4913}"/>
              </a:ext>
            </a:extLst>
          </p:cNvPr>
          <p:cNvCxnSpPr>
            <a:cxnSpLocks/>
          </p:cNvCxnSpPr>
          <p:nvPr/>
        </p:nvCxnSpPr>
        <p:spPr>
          <a:xfrm>
            <a:off x="115071" y="3012988"/>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3A80C6A-2133-7F08-1CB8-33D1D05A2057}"/>
                  </a:ext>
                </a:extLst>
              </p:cNvPr>
              <p:cNvSpPr txBox="1"/>
              <p:nvPr/>
            </p:nvSpPr>
            <p:spPr>
              <a:xfrm>
                <a:off x="551020" y="258436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B3A80C6A-2133-7F08-1CB8-33D1D05A2057}"/>
                  </a:ext>
                </a:extLst>
              </p:cNvPr>
              <p:cNvSpPr txBox="1">
                <a:spLocks noRot="1" noChangeAspect="1" noMove="1" noResize="1" noEditPoints="1" noAdjustHandles="1" noChangeArrowheads="1" noChangeShapeType="1" noTextEdit="1"/>
              </p:cNvSpPr>
              <p:nvPr/>
            </p:nvSpPr>
            <p:spPr>
              <a:xfrm>
                <a:off x="551020" y="2584369"/>
                <a:ext cx="1101348" cy="394019"/>
              </a:xfrm>
              <a:prstGeom prst="rect">
                <a:avLst/>
              </a:prstGeom>
              <a:blipFill>
                <a:blip r:embed="rId12"/>
                <a:stretch>
                  <a:fillRect b="-9231"/>
                </a:stretch>
              </a:blipFill>
            </p:spPr>
            <p:txBody>
              <a:bodyPr/>
              <a:lstStyle/>
              <a:p>
                <a:r>
                  <a:rPr lang="en-GB">
                    <a:noFill/>
                  </a:rPr>
                  <a:t> </a:t>
                </a:r>
              </a:p>
            </p:txBody>
          </p:sp>
        </mc:Fallback>
      </mc:AlternateContent>
      <p:grpSp>
        <p:nvGrpSpPr>
          <p:cNvPr id="73" name="Group 72">
            <a:extLst>
              <a:ext uri="{FF2B5EF4-FFF2-40B4-BE49-F238E27FC236}">
                <a16:creationId xmlns:a16="http://schemas.microsoft.com/office/drawing/2014/main" id="{7309324D-35D8-CAD8-7918-E494C4E6A444}"/>
              </a:ext>
            </a:extLst>
          </p:cNvPr>
          <p:cNvGrpSpPr/>
          <p:nvPr/>
        </p:nvGrpSpPr>
        <p:grpSpPr>
          <a:xfrm>
            <a:off x="272329" y="914857"/>
            <a:ext cx="623653" cy="669179"/>
            <a:chOff x="94594" y="1868587"/>
            <a:chExt cx="623653" cy="669179"/>
          </a:xfrm>
        </p:grpSpPr>
        <p:grpSp>
          <p:nvGrpSpPr>
            <p:cNvPr id="74" name="Group 73">
              <a:extLst>
                <a:ext uri="{FF2B5EF4-FFF2-40B4-BE49-F238E27FC236}">
                  <a16:creationId xmlns:a16="http://schemas.microsoft.com/office/drawing/2014/main" id="{7062E90D-E7B1-6EFD-9339-A38750C1A77E}"/>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048A4030-0A3D-B9DD-7579-3DD58B679E8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D833FA5-0B4A-ACBB-B43F-74C3B154A7D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3854DD1-980B-15FE-F8D4-A01562483AC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21B7587F-0583-F264-2A97-59AB1D3FC615}"/>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78F14596-A5F4-B1B9-5187-29D14E9D2BB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3881351-AA6E-EC7F-18BB-D860B52CAE2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8A161D3-14D1-E5B4-1320-E352491C959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8C38BD0-7E82-7B53-5896-FA44E7316B63}"/>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0DFBF02D-D119-80B3-6BA3-2ABDF81FC9F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5DE3108-5B2D-EF3F-7966-38B01F17375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A9494C9-D16A-6F3A-398E-CAAFEA75B01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92957771-D8FB-70BB-4F59-9A61C89F9CC5}"/>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0402A6EF-6DD3-D9AB-DE2A-771D9D6FFA0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E77D228-693D-9685-B85D-31BDAFF3901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24916C9-1FB2-962A-0DE5-35F7874FD3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2F497F7A-ECA0-4AA1-EFA8-D03F6D1C9BC1}"/>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3CCA708E-2551-04A9-7B0E-92D5E5E0CDB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76983F5-1872-A7F0-8C3B-984F8D9726C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420F575-31B4-989A-6CC5-D17DEF3C4DE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644FED60-1FDE-A2F0-C0B0-1A8E5A2DF224}"/>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D6D66277-FA04-CA9B-B071-F37C21474CE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EB1355E-2F49-BC2F-48A9-5A5BF3D1F7B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BD46E76-E5BB-08EA-101D-488EE59A5D5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B8C25055-B7D6-6DC6-00AA-7503C69F638B}"/>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99BC13CF-A9B8-5A53-F811-A3FA1EADF3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065E7B9-C280-0D92-2FB6-46343F810CB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E894B8-70CA-0BCF-0D58-FD72F3F3F4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26BD603C-4AFF-ECE6-574A-2984837005AA}"/>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260A9F37-0D93-6C11-632C-A798CBE8AB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1D46F1A-8B31-A0DE-8A84-D682D96DE26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8A51D8-93D9-7790-AD09-000A9698CF5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093C2EBC-B27C-744E-3ED4-4EBEFFAC6FD7}"/>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15B63D4D-8185-3BEC-58F7-9C5AAC87EA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B5B701A-E9FF-5D84-DBDE-4B63DE4340E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8B0E96D-98AB-DD33-2047-2066D05884D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19B95CDA-1528-0FCD-0631-010767C037B5}"/>
              </a:ext>
            </a:extLst>
          </p:cNvPr>
          <p:cNvPicPr>
            <a:picLocks noChangeAspect="1"/>
          </p:cNvPicPr>
          <p:nvPr/>
        </p:nvPicPr>
        <p:blipFill>
          <a:blip r:embed="rId13"/>
          <a:stretch>
            <a:fillRect/>
          </a:stretch>
        </p:blipFill>
        <p:spPr>
          <a:xfrm>
            <a:off x="1005745" y="810315"/>
            <a:ext cx="1152529" cy="1181800"/>
          </a:xfrm>
          <a:prstGeom prst="rect">
            <a:avLst/>
          </a:prstGeom>
        </p:spPr>
      </p:pic>
      <p:sp>
        <p:nvSpPr>
          <p:cNvPr id="111" name="TextBox 110">
            <a:extLst>
              <a:ext uri="{FF2B5EF4-FFF2-40B4-BE49-F238E27FC236}">
                <a16:creationId xmlns:a16="http://schemas.microsoft.com/office/drawing/2014/main" id="{38EAEABD-A0FD-74D2-FA47-ABEC18CB3A16}"/>
              </a:ext>
            </a:extLst>
          </p:cNvPr>
          <p:cNvSpPr txBox="1"/>
          <p:nvPr/>
        </p:nvSpPr>
        <p:spPr>
          <a:xfrm>
            <a:off x="2262505" y="1192960"/>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Tree>
    <p:extLst>
      <p:ext uri="{BB962C8B-B14F-4D97-AF65-F5344CB8AC3E}">
        <p14:creationId xmlns:p14="http://schemas.microsoft.com/office/powerpoint/2010/main" val="519349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1A246-499A-9BB9-C8F8-2BFE9CFD78EF}"/>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24AC71A2-B4FC-1A6B-D7B8-B68BCFD9FB2D}"/>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pic>
        <p:nvPicPr>
          <p:cNvPr id="23" name="Graphic 22">
            <a:extLst>
              <a:ext uri="{FF2B5EF4-FFF2-40B4-BE49-F238E27FC236}">
                <a16:creationId xmlns:a16="http://schemas.microsoft.com/office/drawing/2014/main" id="{F7425688-8BF4-814C-BAF8-2F66D95AE9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4435" y="0"/>
            <a:ext cx="5477565" cy="4108174"/>
          </a:xfrm>
          <a:prstGeom prst="rect">
            <a:avLst/>
          </a:prstGeom>
        </p:spPr>
      </p:pic>
      <p:sp>
        <p:nvSpPr>
          <p:cNvPr id="6" name="Oval 5">
            <a:extLst>
              <a:ext uri="{FF2B5EF4-FFF2-40B4-BE49-F238E27FC236}">
                <a16:creationId xmlns:a16="http://schemas.microsoft.com/office/drawing/2014/main" id="{FC16A6D2-1987-5BF7-8409-69C896FEE004}"/>
              </a:ext>
            </a:extLst>
          </p:cNvPr>
          <p:cNvSpPr/>
          <p:nvPr/>
        </p:nvSpPr>
        <p:spPr>
          <a:xfrm>
            <a:off x="3730093" y="3473554"/>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04CEF84D-E253-912D-E3D3-4860597989EE}"/>
              </a:ext>
            </a:extLst>
          </p:cNvPr>
          <p:cNvSpPr/>
          <p:nvPr/>
        </p:nvSpPr>
        <p:spPr>
          <a:xfrm>
            <a:off x="4827952" y="297312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23DFF24F-A193-DEBB-3515-B469E4A578F9}"/>
              </a:ext>
            </a:extLst>
          </p:cNvPr>
          <p:cNvSpPr/>
          <p:nvPr/>
        </p:nvSpPr>
        <p:spPr>
          <a:xfrm>
            <a:off x="0" y="28107"/>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418A2CE9-7AA2-5BA6-AA2A-FF369733F0FC}"/>
              </a:ext>
            </a:extLst>
          </p:cNvPr>
          <p:cNvPicPr/>
          <p:nvPr/>
        </p:nvPicPr>
        <p:blipFill>
          <a:blip r:embed="rId4"/>
          <a:stretch/>
        </p:blipFill>
        <p:spPr>
          <a:xfrm rot="1730551">
            <a:off x="4333018" y="3198110"/>
            <a:ext cx="346456" cy="278418"/>
          </a:xfrm>
          <a:prstGeom prst="rect">
            <a:avLst/>
          </a:prstGeom>
          <a:ln w="0">
            <a:noFill/>
          </a:ln>
        </p:spPr>
      </p:pic>
      <p:pic>
        <p:nvPicPr>
          <p:cNvPr id="5" name="Graphic 4" descr="Walk with solid fill">
            <a:extLst>
              <a:ext uri="{FF2B5EF4-FFF2-40B4-BE49-F238E27FC236}">
                <a16:creationId xmlns:a16="http://schemas.microsoft.com/office/drawing/2014/main" id="{9312D651-888B-87EC-6809-1B8DBFA7CD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1704" y="3197771"/>
            <a:ext cx="454605" cy="454605"/>
          </a:xfrm>
          <a:prstGeom prst="rect">
            <a:avLst/>
          </a:prstGeom>
        </p:spPr>
      </p:pic>
      <p:sp>
        <p:nvSpPr>
          <p:cNvPr id="117" name="TextBox 116">
            <a:extLst>
              <a:ext uri="{FF2B5EF4-FFF2-40B4-BE49-F238E27FC236}">
                <a16:creationId xmlns:a16="http://schemas.microsoft.com/office/drawing/2014/main" id="{71793B72-56FC-3472-47DD-8FA85CBDAE10}"/>
              </a:ext>
            </a:extLst>
          </p:cNvPr>
          <p:cNvSpPr txBox="1"/>
          <p:nvPr/>
        </p:nvSpPr>
        <p:spPr>
          <a:xfrm>
            <a:off x="40640" y="6081896"/>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C8B32AAF-4D24-ABA7-317E-800EDB8E29B6}"/>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14</a:t>
            </a:fld>
            <a:endParaRPr lang="en-GB" sz="1600" noProof="0" dirty="0"/>
          </a:p>
        </p:txBody>
      </p:sp>
      <p:cxnSp>
        <p:nvCxnSpPr>
          <p:cNvPr id="2" name="Straight Arrow Connector 1">
            <a:extLst>
              <a:ext uri="{FF2B5EF4-FFF2-40B4-BE49-F238E27FC236}">
                <a16:creationId xmlns:a16="http://schemas.microsoft.com/office/drawing/2014/main" id="{8042B0FE-6DAD-01BF-7018-D93C50CA9DE1}"/>
              </a:ext>
            </a:extLst>
          </p:cNvPr>
          <p:cNvCxnSpPr>
            <a:cxnSpLocks/>
          </p:cNvCxnSpPr>
          <p:nvPr/>
        </p:nvCxnSpPr>
        <p:spPr>
          <a:xfrm>
            <a:off x="143438" y="5558245"/>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7A518A7-F89C-F716-E73D-C784D5F8BF99}"/>
                  </a:ext>
                </a:extLst>
              </p:cNvPr>
              <p:cNvSpPr txBox="1"/>
              <p:nvPr/>
            </p:nvSpPr>
            <p:spPr>
              <a:xfrm>
                <a:off x="2836126" y="565920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87A518A7-F89C-F716-E73D-C784D5F8BF99}"/>
                  </a:ext>
                </a:extLst>
              </p:cNvPr>
              <p:cNvSpPr txBox="1">
                <a:spLocks noRot="1" noChangeAspect="1" noMove="1" noResize="1" noEditPoints="1" noAdjustHandles="1" noChangeArrowheads="1" noChangeShapeType="1" noTextEdit="1"/>
              </p:cNvSpPr>
              <p:nvPr/>
            </p:nvSpPr>
            <p:spPr>
              <a:xfrm>
                <a:off x="2836126" y="5659201"/>
                <a:ext cx="161133" cy="276999"/>
              </a:xfrm>
              <a:prstGeom prst="rect">
                <a:avLst/>
              </a:prstGeom>
              <a:blipFill>
                <a:blip r:embed="rId7"/>
                <a:stretch>
                  <a:fillRect l="-25926" r="-22222" b="-6522"/>
                </a:stretch>
              </a:blipFill>
            </p:spPr>
            <p:txBody>
              <a:bodyPr/>
              <a:lstStyle/>
              <a:p>
                <a:r>
                  <a:rPr lang="en-GB">
                    <a:noFill/>
                  </a:rPr>
                  <a:t> </a:t>
                </a:r>
              </a:p>
            </p:txBody>
          </p:sp>
        </mc:Fallback>
      </mc:AlternateContent>
      <p:sp>
        <p:nvSpPr>
          <p:cNvPr id="7" name="Rectangle: Rounded Corners 6">
            <a:extLst>
              <a:ext uri="{FF2B5EF4-FFF2-40B4-BE49-F238E27FC236}">
                <a16:creationId xmlns:a16="http://schemas.microsoft.com/office/drawing/2014/main" id="{88D16C39-8D79-ECE5-DCD7-8C21FAFEFB95}"/>
              </a:ext>
            </a:extLst>
          </p:cNvPr>
          <p:cNvSpPr/>
          <p:nvPr/>
        </p:nvSpPr>
        <p:spPr>
          <a:xfrm>
            <a:off x="162205" y="5097275"/>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95D9CB-93B3-3EE0-CBC0-19BC438D03FE}"/>
                  </a:ext>
                </a:extLst>
              </p:cNvPr>
              <p:cNvSpPr txBox="1"/>
              <p:nvPr/>
            </p:nvSpPr>
            <p:spPr>
              <a:xfrm>
                <a:off x="121565" y="5099983"/>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E195D9CB-93B3-3EE0-CBC0-19BC438D03FE}"/>
                  </a:ext>
                </a:extLst>
              </p:cNvPr>
              <p:cNvSpPr txBox="1">
                <a:spLocks noRot="1" noChangeAspect="1" noMove="1" noResize="1" noEditPoints="1" noAdjustHandles="1" noChangeArrowheads="1" noChangeShapeType="1" noTextEdit="1"/>
              </p:cNvSpPr>
              <p:nvPr/>
            </p:nvSpPr>
            <p:spPr>
              <a:xfrm>
                <a:off x="121565" y="5099983"/>
                <a:ext cx="793026" cy="369332"/>
              </a:xfrm>
              <a:prstGeom prst="rect">
                <a:avLst/>
              </a:prstGeom>
              <a:blipFill>
                <a:blip r:embed="rId8"/>
                <a:stretch>
                  <a:fillRect r="-6923" b="-15000"/>
                </a:stretch>
              </a:blipFill>
            </p:spPr>
            <p:txBody>
              <a:bodyPr/>
              <a:lstStyle/>
              <a:p>
                <a:r>
                  <a:rPr lang="en-GB">
                    <a:noFill/>
                  </a:rPr>
                  <a:t> </a:t>
                </a:r>
              </a:p>
            </p:txBody>
          </p:sp>
        </mc:Fallback>
      </mc:AlternateContent>
      <p:sp>
        <p:nvSpPr>
          <p:cNvPr id="9" name="Rectangle: Rounded Corners 8">
            <a:extLst>
              <a:ext uri="{FF2B5EF4-FFF2-40B4-BE49-F238E27FC236}">
                <a16:creationId xmlns:a16="http://schemas.microsoft.com/office/drawing/2014/main" id="{3FA52415-5A75-BDC5-60B8-01233FE0F6CB}"/>
              </a:ext>
            </a:extLst>
          </p:cNvPr>
          <p:cNvSpPr/>
          <p:nvPr/>
        </p:nvSpPr>
        <p:spPr>
          <a:xfrm>
            <a:off x="968918" y="5098801"/>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7A38E13-EDC7-04F9-9186-4CB25A1EFAFF}"/>
                  </a:ext>
                </a:extLst>
              </p:cNvPr>
              <p:cNvSpPr txBox="1"/>
              <p:nvPr/>
            </p:nvSpPr>
            <p:spPr>
              <a:xfrm>
                <a:off x="928278" y="5101509"/>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67A38E13-EDC7-04F9-9186-4CB25A1EFAFF}"/>
                  </a:ext>
                </a:extLst>
              </p:cNvPr>
              <p:cNvSpPr txBox="1">
                <a:spLocks noRot="1" noChangeAspect="1" noMove="1" noResize="1" noEditPoints="1" noAdjustHandles="1" noChangeArrowheads="1" noChangeShapeType="1" noTextEdit="1"/>
              </p:cNvSpPr>
              <p:nvPr/>
            </p:nvSpPr>
            <p:spPr>
              <a:xfrm>
                <a:off x="928278" y="5101509"/>
                <a:ext cx="793026" cy="369332"/>
              </a:xfrm>
              <a:prstGeom prst="rect">
                <a:avLst/>
              </a:prstGeom>
              <a:blipFill>
                <a:blip r:embed="rId9"/>
                <a:stretch>
                  <a:fillRect r="-6923" b="-1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90F2F1-2796-EA14-262E-B121EBC3DEED}"/>
                  </a:ext>
                </a:extLst>
              </p:cNvPr>
              <p:cNvSpPr txBox="1"/>
              <p:nvPr/>
            </p:nvSpPr>
            <p:spPr>
              <a:xfrm>
                <a:off x="1708385" y="5099983"/>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1490F2F1-2796-EA14-262E-B121EBC3DEED}"/>
                  </a:ext>
                </a:extLst>
              </p:cNvPr>
              <p:cNvSpPr txBox="1">
                <a:spLocks noRot="1" noChangeAspect="1" noMove="1" noResize="1" noEditPoints="1" noAdjustHandles="1" noChangeArrowheads="1" noChangeShapeType="1" noTextEdit="1"/>
              </p:cNvSpPr>
              <p:nvPr/>
            </p:nvSpPr>
            <p:spPr>
              <a:xfrm>
                <a:off x="1708385" y="5099983"/>
                <a:ext cx="381730" cy="369332"/>
              </a:xfrm>
              <a:prstGeom prst="rect">
                <a:avLst/>
              </a:prstGeom>
              <a:blipFill>
                <a:blip r:embed="rId10"/>
                <a:stretch>
                  <a:fillRect/>
                </a:stretch>
              </a:blipFill>
            </p:spPr>
            <p:txBody>
              <a:bodyPr/>
              <a:lstStyle/>
              <a:p>
                <a:r>
                  <a:rPr lang="en-GB">
                    <a:noFill/>
                  </a:rPr>
                  <a:t> </a:t>
                </a:r>
              </a:p>
            </p:txBody>
          </p:sp>
        </mc:Fallback>
      </mc:AlternateContent>
      <p:sp>
        <p:nvSpPr>
          <p:cNvPr id="14" name="Rectangle: Rounded Corners 13">
            <a:extLst>
              <a:ext uri="{FF2B5EF4-FFF2-40B4-BE49-F238E27FC236}">
                <a16:creationId xmlns:a16="http://schemas.microsoft.com/office/drawing/2014/main" id="{176F9400-0D7F-80F6-EA31-5949A10E4E63}"/>
              </a:ext>
            </a:extLst>
          </p:cNvPr>
          <p:cNvSpPr/>
          <p:nvPr/>
        </p:nvSpPr>
        <p:spPr>
          <a:xfrm>
            <a:off x="2208451" y="5075267"/>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3C27E99-D9EF-55BC-3F7F-56F1008BB885}"/>
                  </a:ext>
                </a:extLst>
              </p:cNvPr>
              <p:cNvSpPr txBox="1"/>
              <p:nvPr/>
            </p:nvSpPr>
            <p:spPr>
              <a:xfrm>
                <a:off x="2167811" y="507797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D3C27E99-D9EF-55BC-3F7F-56F1008BB885}"/>
                  </a:ext>
                </a:extLst>
              </p:cNvPr>
              <p:cNvSpPr txBox="1">
                <a:spLocks noRot="1" noChangeAspect="1" noMove="1" noResize="1" noEditPoints="1" noAdjustHandles="1" noChangeArrowheads="1" noChangeShapeType="1" noTextEdit="1"/>
              </p:cNvSpPr>
              <p:nvPr/>
            </p:nvSpPr>
            <p:spPr>
              <a:xfrm>
                <a:off x="2167811" y="5077975"/>
                <a:ext cx="793026" cy="369332"/>
              </a:xfrm>
              <a:prstGeom prst="rect">
                <a:avLst/>
              </a:prstGeom>
              <a:blipFill>
                <a:blip r:embed="rId11"/>
                <a:stretch>
                  <a:fillRect r="-6923" b="-14754"/>
                </a:stretch>
              </a:blipFill>
            </p:spPr>
            <p:txBody>
              <a:bodyPr/>
              <a:lstStyle/>
              <a:p>
                <a:r>
                  <a:rPr lang="en-GB">
                    <a:noFill/>
                  </a:rPr>
                  <a:t> </a:t>
                </a:r>
              </a:p>
            </p:txBody>
          </p:sp>
        </mc:Fallback>
      </mc:AlternateContent>
      <p:cxnSp>
        <p:nvCxnSpPr>
          <p:cNvPr id="20" name="Straight Arrow Connector 19">
            <a:extLst>
              <a:ext uri="{FF2B5EF4-FFF2-40B4-BE49-F238E27FC236}">
                <a16:creationId xmlns:a16="http://schemas.microsoft.com/office/drawing/2014/main" id="{91D75C0F-87E6-84A9-5BB6-CC7A4C8560FE}"/>
              </a:ext>
            </a:extLst>
          </p:cNvPr>
          <p:cNvCxnSpPr>
            <a:cxnSpLocks/>
          </p:cNvCxnSpPr>
          <p:nvPr/>
        </p:nvCxnSpPr>
        <p:spPr>
          <a:xfrm>
            <a:off x="162205" y="4851983"/>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0A909B-68B5-D556-0B55-020E66B90ED6}"/>
                  </a:ext>
                </a:extLst>
              </p:cNvPr>
              <p:cNvSpPr txBox="1"/>
              <p:nvPr/>
            </p:nvSpPr>
            <p:spPr>
              <a:xfrm>
                <a:off x="598154" y="4423364"/>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940A909B-68B5-D556-0B55-020E66B90ED6}"/>
                  </a:ext>
                </a:extLst>
              </p:cNvPr>
              <p:cNvSpPr txBox="1">
                <a:spLocks noRot="1" noChangeAspect="1" noMove="1" noResize="1" noEditPoints="1" noAdjustHandles="1" noChangeArrowheads="1" noChangeShapeType="1" noTextEdit="1"/>
              </p:cNvSpPr>
              <p:nvPr/>
            </p:nvSpPr>
            <p:spPr>
              <a:xfrm>
                <a:off x="598154" y="4423364"/>
                <a:ext cx="1101348" cy="394019"/>
              </a:xfrm>
              <a:prstGeom prst="rect">
                <a:avLst/>
              </a:prstGeom>
              <a:blipFill>
                <a:blip r:embed="rId12"/>
                <a:stretch>
                  <a:fillRect b="-10938"/>
                </a:stretch>
              </a:blipFill>
            </p:spPr>
            <p:txBody>
              <a:bodyPr/>
              <a:lstStyle/>
              <a:p>
                <a:r>
                  <a:rPr lang="en-GB">
                    <a:noFill/>
                  </a:rPr>
                  <a:t> </a:t>
                </a:r>
              </a:p>
            </p:txBody>
          </p:sp>
        </mc:Fallback>
      </mc:AlternateContent>
      <p:grpSp>
        <p:nvGrpSpPr>
          <p:cNvPr id="73" name="Group 72">
            <a:extLst>
              <a:ext uri="{FF2B5EF4-FFF2-40B4-BE49-F238E27FC236}">
                <a16:creationId xmlns:a16="http://schemas.microsoft.com/office/drawing/2014/main" id="{3EA0A74B-7ACD-6B49-BD7C-D67B03D77F35}"/>
              </a:ext>
            </a:extLst>
          </p:cNvPr>
          <p:cNvGrpSpPr/>
          <p:nvPr/>
        </p:nvGrpSpPr>
        <p:grpSpPr>
          <a:xfrm>
            <a:off x="708912" y="1001113"/>
            <a:ext cx="623653" cy="669179"/>
            <a:chOff x="94594" y="1868587"/>
            <a:chExt cx="623653" cy="669179"/>
          </a:xfrm>
        </p:grpSpPr>
        <p:grpSp>
          <p:nvGrpSpPr>
            <p:cNvPr id="74" name="Group 73">
              <a:extLst>
                <a:ext uri="{FF2B5EF4-FFF2-40B4-BE49-F238E27FC236}">
                  <a16:creationId xmlns:a16="http://schemas.microsoft.com/office/drawing/2014/main" id="{0F341C3D-DB36-0415-74C2-33CF01CB2FB4}"/>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B9BC2602-AADE-65F2-3A65-DD52E3B4ABA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B7CBAA4-D2C3-A858-EBE7-4ABF62914E4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2840ECE-7747-A82F-3F8B-F85C3273FD0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342EB8FD-A528-2F64-93DA-9A28C851F267}"/>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93BEE500-63CC-FE06-54F3-B2DF9B704A8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BA38D30-4BBE-4F4A-062C-99EAAFF73A0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762116A-1FB7-538B-C99D-EE5BF35BD8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BB185F8-9E98-3D58-9C66-682BF2BD74D3}"/>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1B016D46-C074-D6D6-D147-7F890135D21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8033224-97C5-B620-48E3-3CE70B0193D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11C1039-DCEA-E59C-B2C3-828F1342944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A252CBE3-C14D-9F16-1B35-6A03E1C3FB91}"/>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C0D4685C-5A1D-502F-D380-7E045007453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09894B5-923B-A9C8-1FB0-843F1FEB7C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644ADEE-ACE9-B2DE-45AE-B589157B1E2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DDCFE801-3836-523E-B470-F4C491D67EB0}"/>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26DD6B2C-FCCD-66C6-9161-C1B4308856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013AFA4-2B0D-0BF3-A029-A48CAB2A25F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25A3F7A-D9CB-3526-12C2-7200E0C8980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8EC20640-ABD8-193C-DC12-FE9275FDFD95}"/>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76353133-19DE-D774-5CDF-7CE10DAD9AA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474EC89-AB38-5CB7-47C3-A246E0F96C8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5E15C63-2701-0412-FED9-90D6925DFA9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00B93FBF-91F4-E740-1B40-80341CD3237A}"/>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81CDAC09-1BFF-23EC-FF65-0B9A2ED0DC0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856272B-1C97-474D-3631-35A82101BA7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02011A1-3F6B-04CD-6B99-59AAE35F155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741989CA-D80B-F6F0-20E4-067E57A0309A}"/>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5DE19A5A-549B-1EA4-67C5-F3D8427DDD0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BBADCF-D6F1-90E3-45A8-BC1BCAD1EC9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D251B00-9161-555D-D751-EA9448D089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81AC9A9B-0195-96E8-B5FA-CFDD6690AF4B}"/>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38BC86C0-6BFD-7030-21D3-0622538D0AF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BDC1CE2-FEC2-D229-8172-24A077F0020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F3818FA-1460-4D3F-21C9-258F362B917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B65B1F17-C642-284B-0FFB-7E4FDA205344}"/>
              </a:ext>
            </a:extLst>
          </p:cNvPr>
          <p:cNvPicPr>
            <a:picLocks noChangeAspect="1"/>
          </p:cNvPicPr>
          <p:nvPr/>
        </p:nvPicPr>
        <p:blipFill>
          <a:blip r:embed="rId13"/>
          <a:stretch>
            <a:fillRect/>
          </a:stretch>
        </p:blipFill>
        <p:spPr>
          <a:xfrm>
            <a:off x="2785562" y="1719624"/>
            <a:ext cx="1152529" cy="1181800"/>
          </a:xfrm>
          <a:prstGeom prst="rect">
            <a:avLst/>
          </a:prstGeom>
        </p:spPr>
      </p:pic>
      <p:sp>
        <p:nvSpPr>
          <p:cNvPr id="111" name="TextBox 110">
            <a:extLst>
              <a:ext uri="{FF2B5EF4-FFF2-40B4-BE49-F238E27FC236}">
                <a16:creationId xmlns:a16="http://schemas.microsoft.com/office/drawing/2014/main" id="{F4B3C1FB-8EF2-6A25-6347-4C62BEC19CDA}"/>
              </a:ext>
            </a:extLst>
          </p:cNvPr>
          <p:cNvSpPr txBox="1"/>
          <p:nvPr/>
        </p:nvSpPr>
        <p:spPr>
          <a:xfrm>
            <a:off x="3965048" y="2610548"/>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1</a:t>
            </a:r>
            <a:endParaRPr lang="en-GB" noProof="0" dirty="0"/>
          </a:p>
        </p:txBody>
      </p:sp>
      <p:pic>
        <p:nvPicPr>
          <p:cNvPr id="3" name="Picture 2">
            <a:extLst>
              <a:ext uri="{FF2B5EF4-FFF2-40B4-BE49-F238E27FC236}">
                <a16:creationId xmlns:a16="http://schemas.microsoft.com/office/drawing/2014/main" id="{5CE90E8E-D494-1ECA-8E0D-56B8BD9DB20D}"/>
              </a:ext>
            </a:extLst>
          </p:cNvPr>
          <p:cNvPicPr>
            <a:picLocks noChangeAspect="1"/>
          </p:cNvPicPr>
          <p:nvPr/>
        </p:nvPicPr>
        <p:blipFill>
          <a:blip r:embed="rId13"/>
          <a:stretch>
            <a:fillRect/>
          </a:stretch>
        </p:blipFill>
        <p:spPr>
          <a:xfrm>
            <a:off x="1513850" y="956144"/>
            <a:ext cx="1152529" cy="1181800"/>
          </a:xfrm>
          <a:prstGeom prst="rect">
            <a:avLst/>
          </a:prstGeom>
        </p:spPr>
      </p:pic>
      <p:sp>
        <p:nvSpPr>
          <p:cNvPr id="11" name="TextBox 10">
            <a:extLst>
              <a:ext uri="{FF2B5EF4-FFF2-40B4-BE49-F238E27FC236}">
                <a16:creationId xmlns:a16="http://schemas.microsoft.com/office/drawing/2014/main" id="{0F433DE1-932E-6B81-20B5-DFFA7C369F75}"/>
              </a:ext>
            </a:extLst>
          </p:cNvPr>
          <p:cNvSpPr txBox="1"/>
          <p:nvPr/>
        </p:nvSpPr>
        <p:spPr>
          <a:xfrm>
            <a:off x="1513850" y="557623"/>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2</a:t>
            </a:r>
            <a:endParaRPr lang="en-GB" noProof="0" dirty="0"/>
          </a:p>
        </p:txBody>
      </p:sp>
      <p:cxnSp>
        <p:nvCxnSpPr>
          <p:cNvPr id="16" name="Connector: Elbow 15">
            <a:extLst>
              <a:ext uri="{FF2B5EF4-FFF2-40B4-BE49-F238E27FC236}">
                <a16:creationId xmlns:a16="http://schemas.microsoft.com/office/drawing/2014/main" id="{94C11CC3-A063-69C5-12E0-9E37D21D41D3}"/>
              </a:ext>
            </a:extLst>
          </p:cNvPr>
          <p:cNvCxnSpPr>
            <a:stCxn id="3" idx="2"/>
            <a:endCxn id="110" idx="2"/>
          </p:cNvCxnSpPr>
          <p:nvPr/>
        </p:nvCxnSpPr>
        <p:spPr>
          <a:xfrm rot="16200000" flipH="1">
            <a:off x="2344231" y="1883828"/>
            <a:ext cx="763480" cy="1271712"/>
          </a:xfrm>
          <a:prstGeom prst="bentConnector3">
            <a:avLst>
              <a:gd name="adj1" fmla="val 12994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4D2D5A7-F853-2897-D784-9E4E9333EC8C}"/>
                  </a:ext>
                </a:extLst>
              </p:cNvPr>
              <p:cNvSpPr txBox="1"/>
              <p:nvPr/>
            </p:nvSpPr>
            <p:spPr>
              <a:xfrm>
                <a:off x="2443908" y="2752706"/>
                <a:ext cx="483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𝑡</m:t>
                      </m:r>
                    </m:oMath>
                  </m:oMathPara>
                </a14:m>
                <a:endParaRPr lang="en-GB" dirty="0"/>
              </a:p>
            </p:txBody>
          </p:sp>
        </mc:Choice>
        <mc:Fallback xmlns="">
          <p:sp>
            <p:nvSpPr>
              <p:cNvPr id="17" name="TextBox 16">
                <a:extLst>
                  <a:ext uri="{FF2B5EF4-FFF2-40B4-BE49-F238E27FC236}">
                    <a16:creationId xmlns:a16="http://schemas.microsoft.com/office/drawing/2014/main" id="{04D2D5A7-F853-2897-D784-9E4E9333EC8C}"/>
                  </a:ext>
                </a:extLst>
              </p:cNvPr>
              <p:cNvSpPr txBox="1">
                <a:spLocks noRot="1" noChangeAspect="1" noMove="1" noResize="1" noEditPoints="1" noAdjustHandles="1" noChangeArrowheads="1" noChangeShapeType="1" noTextEdit="1"/>
              </p:cNvSpPr>
              <p:nvPr/>
            </p:nvSpPr>
            <p:spPr>
              <a:xfrm>
                <a:off x="2443908" y="2752706"/>
                <a:ext cx="483659" cy="369332"/>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94B2A36-FAA7-FB5E-731D-6DABBBD4D088}"/>
                  </a:ext>
                </a:extLst>
              </p:cNvPr>
              <p:cNvSpPr txBox="1"/>
              <p:nvPr/>
            </p:nvSpPr>
            <p:spPr>
              <a:xfrm>
                <a:off x="3095794" y="1902345"/>
                <a:ext cx="6076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oMath>
                  </m:oMathPara>
                </a14:m>
                <a:endParaRPr lang="en-GB" dirty="0"/>
              </a:p>
            </p:txBody>
          </p:sp>
        </mc:Choice>
        <mc:Fallback xmlns="">
          <p:sp>
            <p:nvSpPr>
              <p:cNvPr id="19" name="TextBox 18">
                <a:extLst>
                  <a:ext uri="{FF2B5EF4-FFF2-40B4-BE49-F238E27FC236}">
                    <a16:creationId xmlns:a16="http://schemas.microsoft.com/office/drawing/2014/main" id="{194B2A36-FAA7-FB5E-731D-6DABBBD4D088}"/>
                  </a:ext>
                </a:extLst>
              </p:cNvPr>
              <p:cNvSpPr txBox="1">
                <a:spLocks noRot="1" noChangeAspect="1" noMove="1" noResize="1" noEditPoints="1" noAdjustHandles="1" noChangeArrowheads="1" noChangeShapeType="1" noTextEdit="1"/>
              </p:cNvSpPr>
              <p:nvPr/>
            </p:nvSpPr>
            <p:spPr>
              <a:xfrm>
                <a:off x="3095794" y="1902345"/>
                <a:ext cx="607687" cy="369332"/>
              </a:xfrm>
              <a:prstGeom prst="rect">
                <a:avLst/>
              </a:prstGeom>
              <a:blipFill>
                <a:blip r:embed="rId15"/>
                <a:stretch>
                  <a:fillRect/>
                </a:stretch>
              </a:blipFill>
            </p:spPr>
            <p:txBody>
              <a:bodyPr/>
              <a:lstStyle/>
              <a:p>
                <a:r>
                  <a:rPr lang="en-GB">
                    <a:noFill/>
                  </a:rPr>
                  <a:t> </a:t>
                </a:r>
              </a:p>
            </p:txBody>
          </p:sp>
        </mc:Fallback>
      </mc:AlternateContent>
      <p:sp>
        <p:nvSpPr>
          <p:cNvPr id="22" name="TextBox 21">
            <a:extLst>
              <a:ext uri="{FF2B5EF4-FFF2-40B4-BE49-F238E27FC236}">
                <a16:creationId xmlns:a16="http://schemas.microsoft.com/office/drawing/2014/main" id="{B4BE6C00-8A57-A025-C5DD-38C80E7B2113}"/>
              </a:ext>
            </a:extLst>
          </p:cNvPr>
          <p:cNvSpPr txBox="1"/>
          <p:nvPr/>
        </p:nvSpPr>
        <p:spPr>
          <a:xfrm>
            <a:off x="1696428" y="1213458"/>
            <a:ext cx="841897" cy="523220"/>
          </a:xfrm>
          <a:prstGeom prst="rect">
            <a:avLst/>
          </a:prstGeom>
          <a:solidFill>
            <a:srgbClr val="FFFFFF">
              <a:alpha val="34000"/>
            </a:srgbClr>
          </a:solidFill>
        </p:spPr>
        <p:txBody>
          <a:bodyPr wrap="none" rtlCol="0">
            <a:spAutoFit/>
          </a:bodyPr>
          <a:lstStyle/>
          <a:p>
            <a:pPr algn="ctr"/>
            <a:r>
              <a:rPr lang="en-GB" sz="1400" dirty="0"/>
              <a:t>Neural</a:t>
            </a:r>
          </a:p>
          <a:p>
            <a:pPr algn="ctr"/>
            <a:r>
              <a:rPr lang="en-GB" sz="1400" dirty="0"/>
              <a:t>Network</a:t>
            </a:r>
          </a:p>
        </p:txBody>
      </p:sp>
    </p:spTree>
    <p:extLst>
      <p:ext uri="{BB962C8B-B14F-4D97-AF65-F5344CB8AC3E}">
        <p14:creationId xmlns:p14="http://schemas.microsoft.com/office/powerpoint/2010/main" val="76536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5150D-D0E4-D0CE-2244-11FAC3B6C6A3}"/>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C9498335-0FD3-AC1D-0570-82BAEA6C5D6F}"/>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6" name="Oval 5">
            <a:extLst>
              <a:ext uri="{FF2B5EF4-FFF2-40B4-BE49-F238E27FC236}">
                <a16:creationId xmlns:a16="http://schemas.microsoft.com/office/drawing/2014/main" id="{71B24495-4210-418C-B636-BDDDF3E91280}"/>
              </a:ext>
            </a:extLst>
          </p:cNvPr>
          <p:cNvSpPr/>
          <p:nvPr/>
        </p:nvSpPr>
        <p:spPr>
          <a:xfrm>
            <a:off x="2709846" y="221905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D7D23511-009F-DAB0-9D99-3D197AEB809C}"/>
              </a:ext>
            </a:extLst>
          </p:cNvPr>
          <p:cNvSpPr/>
          <p:nvPr/>
        </p:nvSpPr>
        <p:spPr>
          <a:xfrm>
            <a:off x="3820857" y="184338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C431F988-8054-586F-5C4F-1C5C5B6DE6DA}"/>
              </a:ext>
            </a:extLst>
          </p:cNvPr>
          <p:cNvSpPr/>
          <p:nvPr/>
        </p:nvSpPr>
        <p:spPr>
          <a:xfrm>
            <a:off x="0" y="28107"/>
            <a:ext cx="351779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err="1">
                <a:solidFill>
                  <a:srgbClr val="000000"/>
                </a:solidFill>
                <a:latin typeface="Calibri"/>
              </a:rPr>
              <a:t>SoA</a:t>
            </a:r>
            <a:r>
              <a:rPr lang="en-GB" sz="2800" spc="-1" dirty="0">
                <a:solidFill>
                  <a:srgbClr val="000000"/>
                </a:solidFill>
                <a:latin typeface="Calibri"/>
              </a:rPr>
              <a:t> 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5" name="Graphic 4" descr="Walk with solid fill">
            <a:extLst>
              <a:ext uri="{FF2B5EF4-FFF2-40B4-BE49-F238E27FC236}">
                <a16:creationId xmlns:a16="http://schemas.microsoft.com/office/drawing/2014/main" id="{AF080323-E78F-72BF-74A0-D858F75C6E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32162" y="1960884"/>
            <a:ext cx="454605" cy="454605"/>
          </a:xfrm>
          <a:prstGeom prst="rect">
            <a:avLst/>
          </a:prstGeom>
        </p:spPr>
      </p:pic>
      <p:sp>
        <p:nvSpPr>
          <p:cNvPr id="117" name="TextBox 116">
            <a:extLst>
              <a:ext uri="{FF2B5EF4-FFF2-40B4-BE49-F238E27FC236}">
                <a16:creationId xmlns:a16="http://schemas.microsoft.com/office/drawing/2014/main" id="{3AA9EEA9-1FC4-EBC7-3AF8-E1D1C591A5C8}"/>
              </a:ext>
            </a:extLst>
          </p:cNvPr>
          <p:cNvSpPr txBox="1"/>
          <p:nvPr/>
        </p:nvSpPr>
        <p:spPr>
          <a:xfrm>
            <a:off x="111150" y="4316545"/>
            <a:ext cx="4374037" cy="415498"/>
          </a:xfrm>
          <a:prstGeom prst="rect">
            <a:avLst/>
          </a:prstGeom>
          <a:noFill/>
        </p:spPr>
        <p:txBody>
          <a:bodyPr wrap="square">
            <a:spAutoFit/>
          </a:bodyPr>
          <a:lstStyle/>
          <a:p>
            <a:r>
              <a:rPr lang="en-GB" sz="700" noProof="0" dirty="0"/>
              <a:t>[1] L. Zhang and H. Wang, “Device-Free Tracking via Joint Velocity and AOA Estimation With Commodity </a:t>
            </a:r>
            <a:r>
              <a:rPr lang="en-GB" sz="700" noProof="0" dirty="0" err="1"/>
              <a:t>WiFi</a:t>
            </a:r>
            <a:r>
              <a:rPr lang="en-GB" sz="700" noProof="0" dirty="0"/>
              <a:t>,” IEEE Sensors Journal, vol. 19, no. 22, pp. 10662–10673, Nov. 2019, </a:t>
            </a:r>
            <a:r>
              <a:rPr lang="en-GB" sz="700" noProof="0" dirty="0" err="1"/>
              <a:t>doi</a:t>
            </a:r>
            <a:r>
              <a:rPr lang="en-GB" sz="700" noProof="0" dirty="0"/>
              <a:t>: 10.1109/JSEN.2019.2929580.</a:t>
            </a:r>
          </a:p>
        </p:txBody>
      </p:sp>
      <p:sp>
        <p:nvSpPr>
          <p:cNvPr id="219" name="Slide Number Placeholder 218">
            <a:extLst>
              <a:ext uri="{FF2B5EF4-FFF2-40B4-BE49-F238E27FC236}">
                <a16:creationId xmlns:a16="http://schemas.microsoft.com/office/drawing/2014/main" id="{2DABBD00-BC41-B8E0-8FB2-321B68D174D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15</a:t>
            </a:fld>
            <a:endParaRPr lang="en-GB" sz="1600" noProof="0" dirty="0"/>
          </a:p>
        </p:txBody>
      </p:sp>
      <p:grpSp>
        <p:nvGrpSpPr>
          <p:cNvPr id="73" name="Group 72">
            <a:extLst>
              <a:ext uri="{FF2B5EF4-FFF2-40B4-BE49-F238E27FC236}">
                <a16:creationId xmlns:a16="http://schemas.microsoft.com/office/drawing/2014/main" id="{23FCF41D-2C80-BC54-A5F7-34B863B0FDCE}"/>
              </a:ext>
            </a:extLst>
          </p:cNvPr>
          <p:cNvGrpSpPr/>
          <p:nvPr/>
        </p:nvGrpSpPr>
        <p:grpSpPr>
          <a:xfrm>
            <a:off x="249110" y="1069026"/>
            <a:ext cx="623653" cy="669179"/>
            <a:chOff x="94594" y="1868587"/>
            <a:chExt cx="623653" cy="669179"/>
          </a:xfrm>
        </p:grpSpPr>
        <p:grpSp>
          <p:nvGrpSpPr>
            <p:cNvPr id="74" name="Group 73">
              <a:extLst>
                <a:ext uri="{FF2B5EF4-FFF2-40B4-BE49-F238E27FC236}">
                  <a16:creationId xmlns:a16="http://schemas.microsoft.com/office/drawing/2014/main" id="{8D2FBC42-909E-A87D-8D6F-377946F3D414}"/>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9668C85B-24E6-70E5-860E-27E525A4D2A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97CE702-EB8F-1D5E-0CC4-B8C6E2A6417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62BE97A-94D5-9C1A-2199-2F929B14F8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A85C59B1-14E6-95AB-5616-59C634EF4BC7}"/>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CEF060AE-85BD-B6A7-F4C9-6E0C73C9849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E834B31-0FF3-3C9F-5D40-DF016D36189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0A33B17-6F04-FE8C-FB9E-051EEE6B60F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9CBBD6A9-1710-D747-B67E-5E2EE823BACD}"/>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98925179-9E7B-52C3-0470-418161415C0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13204AE-975E-7D5A-B28D-C23F198186E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9510BE-083C-8192-A638-015A1AED43F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D797462D-EE4D-D747-6C71-459DEFCEC356}"/>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81663DF7-98FD-FE6D-FA30-B4C1C42BCE6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256D847-E4DF-86F9-7C0B-8C1C7BE4892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C37F5E5-96D7-78D3-2C7B-895ECF0C1D8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F5886B56-DEE0-456F-15EC-1F4088769EE9}"/>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10140091-9657-A0E4-FA60-63E960B111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AF4311-4561-805C-94A2-E35804FA36A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7DC218F-A175-8164-BCA5-E6E1F8A61AB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06032904-13D2-A8F0-BEAB-A9602B3F80D8}"/>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F5251D4C-50FA-707C-3691-E664BDE69FD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18349B4-9D1E-119E-FF1D-30D3E145008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FA695A1-270B-B18A-26DD-44226C9A380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7B1B4257-4977-424A-8FC7-9FE5C0E51218}"/>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9BC28884-245B-5223-FB07-344F06D7A82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B6DC42D-8E28-F1A9-339A-2DD1AF3A345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A7A5C71-7DC3-7EFB-F1E4-168BCB20EBB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D1A120F9-CF97-595F-BC2F-B49B3E2F1147}"/>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94613F55-6AD2-1325-A91F-C028052A14C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BE626E8-C773-5B07-BE26-86DAE871D67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AB17337-4B89-ED20-1CC5-59259F6B3E7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8922AC94-A547-8E4E-C1A3-C9C2E9ED1ADC}"/>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B518CC6F-985A-5A6B-6A72-F92A47A490D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5B8E931-81BB-9DA9-D9CB-61D980A8CF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95FFA0B-0560-15BC-F0A7-E59FCF9813D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965A96AF-99CF-B0EB-49A9-75EA87E3138B}"/>
              </a:ext>
            </a:extLst>
          </p:cNvPr>
          <p:cNvPicPr>
            <a:picLocks noChangeAspect="1"/>
          </p:cNvPicPr>
          <p:nvPr/>
        </p:nvPicPr>
        <p:blipFill>
          <a:blip r:embed="rId4"/>
          <a:stretch>
            <a:fillRect/>
          </a:stretch>
        </p:blipFill>
        <p:spPr>
          <a:xfrm>
            <a:off x="968918" y="971211"/>
            <a:ext cx="1152529" cy="1181800"/>
          </a:xfrm>
          <a:prstGeom prst="rect">
            <a:avLst/>
          </a:prstGeom>
        </p:spPr>
      </p:pic>
      <p:sp>
        <p:nvSpPr>
          <p:cNvPr id="111" name="TextBox 110">
            <a:extLst>
              <a:ext uri="{FF2B5EF4-FFF2-40B4-BE49-F238E27FC236}">
                <a16:creationId xmlns:a16="http://schemas.microsoft.com/office/drawing/2014/main" id="{3458CFAB-8D34-5460-0474-C91426C8B996}"/>
              </a:ext>
            </a:extLst>
          </p:cNvPr>
          <p:cNvSpPr txBox="1"/>
          <p:nvPr/>
        </p:nvSpPr>
        <p:spPr>
          <a:xfrm>
            <a:off x="1036891" y="592073"/>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a:t>
            </a:r>
            <a:endParaRPr lang="en-GB" noProof="0" dirty="0"/>
          </a:p>
        </p:txBody>
      </p:sp>
      <p:pic>
        <p:nvPicPr>
          <p:cNvPr id="18" name="Graphic 17" descr="Wireless router outline">
            <a:extLst>
              <a:ext uri="{FF2B5EF4-FFF2-40B4-BE49-F238E27FC236}">
                <a16:creationId xmlns:a16="http://schemas.microsoft.com/office/drawing/2014/main" id="{40DE22CD-E39A-46DE-695A-E9CA15EA80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07492" y="673114"/>
            <a:ext cx="914400" cy="914400"/>
          </a:xfrm>
          <a:prstGeom prst="rect">
            <a:avLst/>
          </a:prstGeom>
        </p:spPr>
      </p:pic>
      <p:cxnSp>
        <p:nvCxnSpPr>
          <p:cNvPr id="25" name="Straight Arrow Connector 24">
            <a:extLst>
              <a:ext uri="{FF2B5EF4-FFF2-40B4-BE49-F238E27FC236}">
                <a16:creationId xmlns:a16="http://schemas.microsoft.com/office/drawing/2014/main" id="{49F44B01-44E0-32B2-90CE-8B954D2C99A1}"/>
              </a:ext>
            </a:extLst>
          </p:cNvPr>
          <p:cNvCxnSpPr>
            <a:cxnSpLocks/>
            <a:stCxn id="18" idx="2"/>
            <a:endCxn id="5" idx="0"/>
          </p:cNvCxnSpPr>
          <p:nvPr/>
        </p:nvCxnSpPr>
        <p:spPr>
          <a:xfrm flipH="1">
            <a:off x="3359465" y="1587514"/>
            <a:ext cx="1205227" cy="373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355D99A-FA75-C059-13A0-97E090B64802}"/>
              </a:ext>
            </a:extLst>
          </p:cNvPr>
          <p:cNvCxnSpPr>
            <a:cxnSpLocks/>
            <a:stCxn id="5" idx="0"/>
          </p:cNvCxnSpPr>
          <p:nvPr/>
        </p:nvCxnSpPr>
        <p:spPr>
          <a:xfrm flipH="1" flipV="1">
            <a:off x="2265951" y="1636630"/>
            <a:ext cx="1093514" cy="324254"/>
          </a:xfrm>
          <a:prstGeom prst="straightConnector1">
            <a:avLst/>
          </a:prstGeom>
          <a:ln w="158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2AE47394-C667-AFFF-72A9-346D43ADFBDE}"/>
              </a:ext>
            </a:extLst>
          </p:cNvPr>
          <p:cNvPicPr>
            <a:picLocks noChangeAspect="1"/>
          </p:cNvPicPr>
          <p:nvPr/>
        </p:nvPicPr>
        <p:blipFill>
          <a:blip r:embed="rId7"/>
          <a:stretch>
            <a:fillRect/>
          </a:stretch>
        </p:blipFill>
        <p:spPr>
          <a:xfrm>
            <a:off x="244106" y="3198881"/>
            <a:ext cx="2543970" cy="708730"/>
          </a:xfrm>
          <a:prstGeom prst="rect">
            <a:avLst/>
          </a:prstGeom>
        </p:spPr>
      </p:pic>
      <p:sp>
        <p:nvSpPr>
          <p:cNvPr id="35" name="TextBox 34">
            <a:extLst>
              <a:ext uri="{FF2B5EF4-FFF2-40B4-BE49-F238E27FC236}">
                <a16:creationId xmlns:a16="http://schemas.microsoft.com/office/drawing/2014/main" id="{19CFC680-5752-EF31-74CD-0F26E825172E}"/>
              </a:ext>
            </a:extLst>
          </p:cNvPr>
          <p:cNvSpPr txBox="1"/>
          <p:nvPr/>
        </p:nvSpPr>
        <p:spPr>
          <a:xfrm>
            <a:off x="184729" y="2702714"/>
            <a:ext cx="2390398" cy="369332"/>
          </a:xfrm>
          <a:prstGeom prst="rect">
            <a:avLst/>
          </a:prstGeom>
          <a:noFill/>
        </p:spPr>
        <p:txBody>
          <a:bodyPr wrap="none" rtlCol="0">
            <a:spAutoFit/>
          </a:bodyPr>
          <a:lstStyle/>
          <a:p>
            <a:r>
              <a:rPr lang="en-US" dirty="0"/>
              <a:t>Compressive sensing</a:t>
            </a:r>
          </a:p>
        </p:txBody>
      </p:sp>
      <p:sp>
        <p:nvSpPr>
          <p:cNvPr id="37" name="Right Brace 36">
            <a:extLst>
              <a:ext uri="{FF2B5EF4-FFF2-40B4-BE49-F238E27FC236}">
                <a16:creationId xmlns:a16="http://schemas.microsoft.com/office/drawing/2014/main" id="{C8110A76-52BB-435D-8769-F87919E0D88D}"/>
              </a:ext>
            </a:extLst>
          </p:cNvPr>
          <p:cNvSpPr/>
          <p:nvPr/>
        </p:nvSpPr>
        <p:spPr>
          <a:xfrm rot="5400000">
            <a:off x="1207629" y="2013593"/>
            <a:ext cx="389845" cy="867267"/>
          </a:xfrm>
          <a:prstGeom prst="rightBrace">
            <a:avLst>
              <a:gd name="adj1" fmla="val 3009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AFA7A0FF-9B1A-3091-C16E-69BF7AA2B01D}"/>
              </a:ext>
            </a:extLst>
          </p:cNvPr>
          <p:cNvCxnSpPr/>
          <p:nvPr/>
        </p:nvCxnSpPr>
        <p:spPr>
          <a:xfrm flipH="1">
            <a:off x="5286177" y="232608"/>
            <a:ext cx="75415" cy="5797485"/>
          </a:xfrm>
          <a:prstGeom prst="line">
            <a:avLst/>
          </a:prstGeom>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5F1EA778-3E73-FF1A-2737-6DCF6817AFF8}"/>
              </a:ext>
            </a:extLst>
          </p:cNvPr>
          <p:cNvSpPr/>
          <p:nvPr/>
        </p:nvSpPr>
        <p:spPr>
          <a:xfrm>
            <a:off x="8072642" y="1684057"/>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46" name="TextBox 8">
            <a:extLst>
              <a:ext uri="{FF2B5EF4-FFF2-40B4-BE49-F238E27FC236}">
                <a16:creationId xmlns:a16="http://schemas.microsoft.com/office/drawing/2014/main" id="{2ED06310-DEAF-8E90-72B3-E46540F391F7}"/>
              </a:ext>
            </a:extLst>
          </p:cNvPr>
          <p:cNvSpPr/>
          <p:nvPr/>
        </p:nvSpPr>
        <p:spPr>
          <a:xfrm>
            <a:off x="9170501" y="1183627"/>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47" name="Graphic 46" descr="Walk with solid fill">
            <a:extLst>
              <a:ext uri="{FF2B5EF4-FFF2-40B4-BE49-F238E27FC236}">
                <a16:creationId xmlns:a16="http://schemas.microsoft.com/office/drawing/2014/main" id="{D1EDBDFB-F49F-FDE4-1C61-BCB09BC42F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34934" y="1546411"/>
            <a:ext cx="454605" cy="454605"/>
          </a:xfrm>
          <a:prstGeom prst="rect">
            <a:avLst/>
          </a:prstGeom>
        </p:spPr>
      </p:pic>
      <p:grpSp>
        <p:nvGrpSpPr>
          <p:cNvPr id="48" name="Group 47">
            <a:extLst>
              <a:ext uri="{FF2B5EF4-FFF2-40B4-BE49-F238E27FC236}">
                <a16:creationId xmlns:a16="http://schemas.microsoft.com/office/drawing/2014/main" id="{C03F0937-EE7A-67E1-9473-22EE24E84FF0}"/>
              </a:ext>
            </a:extLst>
          </p:cNvPr>
          <p:cNvGrpSpPr/>
          <p:nvPr/>
        </p:nvGrpSpPr>
        <p:grpSpPr>
          <a:xfrm>
            <a:off x="5829247" y="419011"/>
            <a:ext cx="623653" cy="669179"/>
            <a:chOff x="94594" y="1868587"/>
            <a:chExt cx="623653" cy="669179"/>
          </a:xfrm>
        </p:grpSpPr>
        <p:grpSp>
          <p:nvGrpSpPr>
            <p:cNvPr id="49" name="Group 48">
              <a:extLst>
                <a:ext uri="{FF2B5EF4-FFF2-40B4-BE49-F238E27FC236}">
                  <a16:creationId xmlns:a16="http://schemas.microsoft.com/office/drawing/2014/main" id="{85DD212F-D009-EEFA-D0E2-159020A84E11}"/>
                </a:ext>
              </a:extLst>
            </p:cNvPr>
            <p:cNvGrpSpPr/>
            <p:nvPr/>
          </p:nvGrpSpPr>
          <p:grpSpPr>
            <a:xfrm>
              <a:off x="94594" y="1872556"/>
              <a:ext cx="68712" cy="92593"/>
              <a:chOff x="1844231" y="869163"/>
              <a:chExt cx="108640" cy="146399"/>
            </a:xfrm>
          </p:grpSpPr>
          <p:cxnSp>
            <p:nvCxnSpPr>
              <p:cNvPr id="123" name="Straight Connector 122">
                <a:extLst>
                  <a:ext uri="{FF2B5EF4-FFF2-40B4-BE49-F238E27FC236}">
                    <a16:creationId xmlns:a16="http://schemas.microsoft.com/office/drawing/2014/main" id="{754E3D94-C01F-69C2-2D15-CA9045A2D09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F2C8CA9-A45C-2FE4-F6B7-2A788E32748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AADB1F1-F219-552B-DB5C-53CA9B53E04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1280975-726C-5381-D479-E73DE43FA7DF}"/>
                </a:ext>
              </a:extLst>
            </p:cNvPr>
            <p:cNvGrpSpPr/>
            <p:nvPr/>
          </p:nvGrpSpPr>
          <p:grpSpPr>
            <a:xfrm>
              <a:off x="98940" y="2152583"/>
              <a:ext cx="68712" cy="92593"/>
              <a:chOff x="1844231" y="869163"/>
              <a:chExt cx="108640" cy="146399"/>
            </a:xfrm>
          </p:grpSpPr>
          <p:cxnSp>
            <p:nvCxnSpPr>
              <p:cNvPr id="120" name="Straight Connector 119">
                <a:extLst>
                  <a:ext uri="{FF2B5EF4-FFF2-40B4-BE49-F238E27FC236}">
                    <a16:creationId xmlns:a16="http://schemas.microsoft.com/office/drawing/2014/main" id="{FB63D607-A1FD-8177-1108-8FDDB116B35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73A1AD-64C4-6385-3D6F-AF0B225708B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46F3030-9734-D8C7-BC7E-81EDA0CEBBC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C53FE26-1FF3-E438-E71C-AF7F4AA1ECDA}"/>
                </a:ext>
              </a:extLst>
            </p:cNvPr>
            <p:cNvGrpSpPr/>
            <p:nvPr/>
          </p:nvGrpSpPr>
          <p:grpSpPr>
            <a:xfrm>
              <a:off x="98940" y="2445006"/>
              <a:ext cx="68712" cy="92593"/>
              <a:chOff x="1844231" y="869163"/>
              <a:chExt cx="108640" cy="146399"/>
            </a:xfrm>
          </p:grpSpPr>
          <p:cxnSp>
            <p:nvCxnSpPr>
              <p:cNvPr id="116" name="Straight Connector 115">
                <a:extLst>
                  <a:ext uri="{FF2B5EF4-FFF2-40B4-BE49-F238E27FC236}">
                    <a16:creationId xmlns:a16="http://schemas.microsoft.com/office/drawing/2014/main" id="{6B2EB180-D635-C7F3-BF18-F068CAA001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ECD8627-CE78-A673-1A00-35EB04119ED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43A2925-5C8C-673C-2C6B-F3A9F2B48BE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C56B0E93-1BDB-721B-1299-A9796351B7CB}"/>
                </a:ext>
              </a:extLst>
            </p:cNvPr>
            <p:cNvGrpSpPr/>
            <p:nvPr/>
          </p:nvGrpSpPr>
          <p:grpSpPr>
            <a:xfrm>
              <a:off x="380901" y="1868587"/>
              <a:ext cx="68712" cy="92593"/>
              <a:chOff x="1844231" y="869163"/>
              <a:chExt cx="108640" cy="146399"/>
            </a:xfrm>
          </p:grpSpPr>
          <p:cxnSp>
            <p:nvCxnSpPr>
              <p:cNvPr id="112" name="Straight Connector 111">
                <a:extLst>
                  <a:ext uri="{FF2B5EF4-FFF2-40B4-BE49-F238E27FC236}">
                    <a16:creationId xmlns:a16="http://schemas.microsoft.com/office/drawing/2014/main" id="{04F7E713-C09D-B5C9-9B44-B9DAAB6DCDC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9C3DD73-70AF-3C1E-9C7E-55CC99B043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AFA9573-210E-560F-8D92-7919A9D522A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B0C1647-EB40-523B-C2AF-A1FD008E3892}"/>
                </a:ext>
              </a:extLst>
            </p:cNvPr>
            <p:cNvGrpSpPr/>
            <p:nvPr/>
          </p:nvGrpSpPr>
          <p:grpSpPr>
            <a:xfrm>
              <a:off x="379741" y="2148533"/>
              <a:ext cx="68712" cy="92593"/>
              <a:chOff x="1844231" y="869163"/>
              <a:chExt cx="108640" cy="146399"/>
            </a:xfrm>
          </p:grpSpPr>
          <p:cxnSp>
            <p:nvCxnSpPr>
              <p:cNvPr id="70" name="Straight Connector 69">
                <a:extLst>
                  <a:ext uri="{FF2B5EF4-FFF2-40B4-BE49-F238E27FC236}">
                    <a16:creationId xmlns:a16="http://schemas.microsoft.com/office/drawing/2014/main" id="{957F94CE-ACC1-784C-607B-4CE8A586F9E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E1D09CE-BE1D-21AB-E512-BC8CB9A2326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6124F30-5075-1982-3A20-6092FC834CA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2F762C05-361A-7813-022F-B7B8123442A5}"/>
                </a:ext>
              </a:extLst>
            </p:cNvPr>
            <p:cNvGrpSpPr/>
            <p:nvPr/>
          </p:nvGrpSpPr>
          <p:grpSpPr>
            <a:xfrm>
              <a:off x="383825" y="2445173"/>
              <a:ext cx="68712" cy="92593"/>
              <a:chOff x="1844231" y="869163"/>
              <a:chExt cx="108640" cy="146399"/>
            </a:xfrm>
          </p:grpSpPr>
          <p:cxnSp>
            <p:nvCxnSpPr>
              <p:cNvPr id="67" name="Straight Connector 66">
                <a:extLst>
                  <a:ext uri="{FF2B5EF4-FFF2-40B4-BE49-F238E27FC236}">
                    <a16:creationId xmlns:a16="http://schemas.microsoft.com/office/drawing/2014/main" id="{DD1F6865-692B-D064-6F13-1970EEC2DD1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B1DD2C8-F46B-2AFB-87E4-EB68DF8FB15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575AD6B-5F12-2675-F8A4-8CCC4D24F57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EA946A5D-38CB-7E5E-A19F-74880F1E8DEF}"/>
                </a:ext>
              </a:extLst>
            </p:cNvPr>
            <p:cNvGrpSpPr/>
            <p:nvPr/>
          </p:nvGrpSpPr>
          <p:grpSpPr>
            <a:xfrm>
              <a:off x="646611" y="1868587"/>
              <a:ext cx="68712" cy="92593"/>
              <a:chOff x="1844231" y="869163"/>
              <a:chExt cx="108640" cy="146399"/>
            </a:xfrm>
          </p:grpSpPr>
          <p:cxnSp>
            <p:nvCxnSpPr>
              <p:cNvPr id="64" name="Straight Connector 63">
                <a:extLst>
                  <a:ext uri="{FF2B5EF4-FFF2-40B4-BE49-F238E27FC236}">
                    <a16:creationId xmlns:a16="http://schemas.microsoft.com/office/drawing/2014/main" id="{E79DFFC7-0F48-4725-380D-8F609D49AFD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D973EE4-5E92-B9C9-D69C-396024AACD7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8F0F516-82B9-B68B-54A5-4CE2B45E963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67A00D55-24B7-DD85-1960-EF47E3D9CE3D}"/>
                </a:ext>
              </a:extLst>
            </p:cNvPr>
            <p:cNvGrpSpPr/>
            <p:nvPr/>
          </p:nvGrpSpPr>
          <p:grpSpPr>
            <a:xfrm>
              <a:off x="645451" y="2148533"/>
              <a:ext cx="68712" cy="92593"/>
              <a:chOff x="1844231" y="869163"/>
              <a:chExt cx="108640" cy="146399"/>
            </a:xfrm>
          </p:grpSpPr>
          <p:cxnSp>
            <p:nvCxnSpPr>
              <p:cNvPr id="61" name="Straight Connector 60">
                <a:extLst>
                  <a:ext uri="{FF2B5EF4-FFF2-40B4-BE49-F238E27FC236}">
                    <a16:creationId xmlns:a16="http://schemas.microsoft.com/office/drawing/2014/main" id="{6D56D804-994D-DDFC-A5DD-D5037B944DB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960B2BF-9696-8750-79EF-F9CCA886A94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1066C16-BEA1-F4FF-B356-EBBEC245293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810F904-B860-1D6D-BAE7-1910B49E0A00}"/>
                </a:ext>
              </a:extLst>
            </p:cNvPr>
            <p:cNvGrpSpPr/>
            <p:nvPr/>
          </p:nvGrpSpPr>
          <p:grpSpPr>
            <a:xfrm>
              <a:off x="649535" y="2445173"/>
              <a:ext cx="68712" cy="92593"/>
              <a:chOff x="1844231" y="869163"/>
              <a:chExt cx="108640" cy="146399"/>
            </a:xfrm>
          </p:grpSpPr>
          <p:cxnSp>
            <p:nvCxnSpPr>
              <p:cNvPr id="58" name="Straight Connector 57">
                <a:extLst>
                  <a:ext uri="{FF2B5EF4-FFF2-40B4-BE49-F238E27FC236}">
                    <a16:creationId xmlns:a16="http://schemas.microsoft.com/office/drawing/2014/main" id="{3B89312D-AE65-F4D0-1552-98BF18157CE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1938D33-A833-1660-0B8E-81275AE5929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410BA63-EBB1-9527-0D81-B691E22A99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92" name="Picture 191">
            <a:extLst>
              <a:ext uri="{FF2B5EF4-FFF2-40B4-BE49-F238E27FC236}">
                <a16:creationId xmlns:a16="http://schemas.microsoft.com/office/drawing/2014/main" id="{6A0644EA-C31E-13E1-AA89-7F71FFD6E2C2}"/>
              </a:ext>
            </a:extLst>
          </p:cNvPr>
          <p:cNvPicPr>
            <a:picLocks noChangeAspect="1"/>
          </p:cNvPicPr>
          <p:nvPr/>
        </p:nvPicPr>
        <p:blipFill>
          <a:blip r:embed="rId4"/>
          <a:stretch>
            <a:fillRect/>
          </a:stretch>
        </p:blipFill>
        <p:spPr>
          <a:xfrm>
            <a:off x="6549055" y="321196"/>
            <a:ext cx="1152529" cy="1181800"/>
          </a:xfrm>
          <a:prstGeom prst="rect">
            <a:avLst/>
          </a:prstGeom>
        </p:spPr>
      </p:pic>
      <p:cxnSp>
        <p:nvCxnSpPr>
          <p:cNvPr id="193" name="Straight Arrow Connector 192">
            <a:extLst>
              <a:ext uri="{FF2B5EF4-FFF2-40B4-BE49-F238E27FC236}">
                <a16:creationId xmlns:a16="http://schemas.microsoft.com/office/drawing/2014/main" id="{CFFA0794-5D68-4532-9B1D-B881667D753E}"/>
              </a:ext>
            </a:extLst>
          </p:cNvPr>
          <p:cNvCxnSpPr>
            <a:cxnSpLocks/>
            <a:stCxn id="195" idx="1"/>
          </p:cNvCxnSpPr>
          <p:nvPr/>
        </p:nvCxnSpPr>
        <p:spPr>
          <a:xfrm flipH="1" flipV="1">
            <a:off x="7761515" y="1171018"/>
            <a:ext cx="924702" cy="375393"/>
          </a:xfrm>
          <a:prstGeom prst="straightConnector1">
            <a:avLst/>
          </a:prstGeom>
          <a:ln w="158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4" name="Right Brace 193">
            <a:extLst>
              <a:ext uri="{FF2B5EF4-FFF2-40B4-BE49-F238E27FC236}">
                <a16:creationId xmlns:a16="http://schemas.microsoft.com/office/drawing/2014/main" id="{4A5475DD-DDE5-9747-FD5B-9A36A8641F06}"/>
              </a:ext>
            </a:extLst>
          </p:cNvPr>
          <p:cNvSpPr/>
          <p:nvPr/>
        </p:nvSpPr>
        <p:spPr>
          <a:xfrm rot="5400000">
            <a:off x="6740496" y="1423447"/>
            <a:ext cx="389845" cy="750619"/>
          </a:xfrm>
          <a:prstGeom prst="rightBrace">
            <a:avLst>
              <a:gd name="adj1" fmla="val 27679"/>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5" name="Graphic 35" descr="Smart Phone with solid fill">
            <a:extLst>
              <a:ext uri="{FF2B5EF4-FFF2-40B4-BE49-F238E27FC236}">
                <a16:creationId xmlns:a16="http://schemas.microsoft.com/office/drawing/2014/main" id="{A754F642-CF62-58A0-8931-8FCEDC0F34A3}"/>
              </a:ext>
            </a:extLst>
          </p:cNvPr>
          <p:cNvPicPr/>
          <p:nvPr/>
        </p:nvPicPr>
        <p:blipFill>
          <a:blip r:embed="rId8"/>
          <a:stretch/>
        </p:blipFill>
        <p:spPr>
          <a:xfrm rot="1730551">
            <a:off x="8664728" y="1490768"/>
            <a:ext cx="346456" cy="278418"/>
          </a:xfrm>
          <a:prstGeom prst="rect">
            <a:avLst/>
          </a:prstGeom>
          <a:ln w="0">
            <a:noFill/>
          </a:ln>
        </p:spPr>
      </p:pic>
      <p:sp>
        <p:nvSpPr>
          <p:cNvPr id="197" name="TextBox 196">
            <a:extLst>
              <a:ext uri="{FF2B5EF4-FFF2-40B4-BE49-F238E27FC236}">
                <a16:creationId xmlns:a16="http://schemas.microsoft.com/office/drawing/2014/main" id="{8FFCB7F6-A3E7-CCE6-0BCA-6C85BEB5302B}"/>
              </a:ext>
            </a:extLst>
          </p:cNvPr>
          <p:cNvSpPr txBox="1"/>
          <p:nvPr/>
        </p:nvSpPr>
        <p:spPr>
          <a:xfrm>
            <a:off x="5417129" y="2762070"/>
            <a:ext cx="2075464" cy="2431435"/>
          </a:xfrm>
          <a:prstGeom prst="rect">
            <a:avLst/>
          </a:prstGeom>
          <a:noFill/>
        </p:spPr>
        <p:txBody>
          <a:bodyPr wrap="square">
            <a:spAutoFit/>
          </a:bodyPr>
          <a:lstStyle/>
          <a:p>
            <a:pPr>
              <a:spcAft>
                <a:spcPts val="600"/>
              </a:spcAft>
            </a:pPr>
            <a:r>
              <a:rPr lang="en-US" sz="700" dirty="0"/>
              <a:t>[2] J. Yu, W. W. Howard, D. Tait, and R. M. Buehrer, “Direction-of-Arrival Estimation With A Vector Sensor Using Deep Neural Networks,” in 2021 IEEE 93rd Vehicular Technology Conference (VTC2021-Spring), Apr. 2021, pp. 1–7. </a:t>
            </a:r>
            <a:r>
              <a:rPr lang="en-US" sz="700" dirty="0" err="1"/>
              <a:t>doi</a:t>
            </a:r>
            <a:r>
              <a:rPr lang="en-US" sz="700" dirty="0"/>
              <a:t>: 10.1109/VTC2021-Spring51267.2021.9448932.</a:t>
            </a:r>
          </a:p>
          <a:p>
            <a:r>
              <a:rPr lang="en-US" sz="700" dirty="0"/>
              <a:t>[3] J. F. Lin et al., “A Study of Angle of Arrival Estimation of a RF Signal with FPGA Acceleration,” in 2024 International Wireless Communications and Mobile Computing (IWCMC), May 2024, pp. 1625–1630. </a:t>
            </a:r>
            <a:r>
              <a:rPr lang="en-US" sz="700" dirty="0" err="1"/>
              <a:t>doi</a:t>
            </a:r>
            <a:r>
              <a:rPr lang="en-US" sz="700" dirty="0"/>
              <a:t>: 10.1109/IWCMC61514.2024.10592551.</a:t>
            </a:r>
          </a:p>
          <a:p>
            <a:endParaRPr lang="en-US" sz="700" dirty="0"/>
          </a:p>
          <a:p>
            <a:r>
              <a:rPr lang="en-US" sz="700" dirty="0"/>
              <a:t>[4] S.-L. Shih, C.-K. Wen, C. Yuen, and S. Jin, “Machine Learning-Based Direct Source Localization for Passive Movement-Driven Virtual Large Array,” IEEE Transactions on Wireless Communications, vol. 24, no. 3, pp. 2498–2513, Mar. 2025, </a:t>
            </a:r>
            <a:r>
              <a:rPr lang="en-US" sz="700" dirty="0" err="1"/>
              <a:t>doi</a:t>
            </a:r>
            <a:r>
              <a:rPr lang="en-US" sz="700" dirty="0"/>
              <a:t>: 10.1109/TWC.2024.3522011.</a:t>
            </a:r>
          </a:p>
        </p:txBody>
      </p:sp>
      <p:pic>
        <p:nvPicPr>
          <p:cNvPr id="198" name="Grafik 4">
            <a:extLst>
              <a:ext uri="{FF2B5EF4-FFF2-40B4-BE49-F238E27FC236}">
                <a16:creationId xmlns:a16="http://schemas.microsoft.com/office/drawing/2014/main" id="{7C99B093-9390-8478-0AD8-A746A75A11F0}"/>
              </a:ext>
            </a:extLst>
          </p:cNvPr>
          <p:cNvPicPr>
            <a:picLocks noChangeAspect="1"/>
          </p:cNvPicPr>
          <p:nvPr/>
        </p:nvPicPr>
        <p:blipFill>
          <a:blip r:embed="rId9"/>
          <a:stretch>
            <a:fillRect/>
          </a:stretch>
        </p:blipFill>
        <p:spPr>
          <a:xfrm flipH="1">
            <a:off x="6560109" y="2114370"/>
            <a:ext cx="647700" cy="647700"/>
          </a:xfrm>
          <a:prstGeom prst="rect">
            <a:avLst/>
          </a:prstGeom>
        </p:spPr>
      </p:pic>
      <p:sp>
        <p:nvSpPr>
          <p:cNvPr id="199" name="TextBox 198">
            <a:extLst>
              <a:ext uri="{FF2B5EF4-FFF2-40B4-BE49-F238E27FC236}">
                <a16:creationId xmlns:a16="http://schemas.microsoft.com/office/drawing/2014/main" id="{B77DDBC1-DEC6-F94F-738A-27ACD15F063A}"/>
              </a:ext>
            </a:extLst>
          </p:cNvPr>
          <p:cNvSpPr txBox="1"/>
          <p:nvPr/>
        </p:nvSpPr>
        <p:spPr>
          <a:xfrm>
            <a:off x="7323699" y="2200932"/>
            <a:ext cx="2222083" cy="461665"/>
          </a:xfrm>
          <a:prstGeom prst="rect">
            <a:avLst/>
          </a:prstGeom>
          <a:noFill/>
        </p:spPr>
        <p:txBody>
          <a:bodyPr wrap="none" rtlCol="0">
            <a:spAutoFit/>
          </a:bodyPr>
          <a:lstStyle/>
          <a:p>
            <a:r>
              <a:rPr lang="en-US" sz="1200" dirty="0"/>
              <a:t>Feed Forward NN</a:t>
            </a:r>
          </a:p>
          <a:p>
            <a:r>
              <a:rPr lang="en-US" sz="1200" dirty="0"/>
              <a:t>CNN, RNN, Residual Network</a:t>
            </a:r>
          </a:p>
        </p:txBody>
      </p:sp>
      <p:pic>
        <p:nvPicPr>
          <p:cNvPr id="201" name="Picture 200">
            <a:extLst>
              <a:ext uri="{FF2B5EF4-FFF2-40B4-BE49-F238E27FC236}">
                <a16:creationId xmlns:a16="http://schemas.microsoft.com/office/drawing/2014/main" id="{827B58BE-138D-7DFD-8287-E9203E414B77}"/>
              </a:ext>
            </a:extLst>
          </p:cNvPr>
          <p:cNvPicPr>
            <a:picLocks noChangeAspect="1"/>
          </p:cNvPicPr>
          <p:nvPr/>
        </p:nvPicPr>
        <p:blipFill>
          <a:blip r:embed="rId10"/>
          <a:stretch>
            <a:fillRect/>
          </a:stretch>
        </p:blipFill>
        <p:spPr>
          <a:xfrm>
            <a:off x="7915230" y="3462778"/>
            <a:ext cx="3976618" cy="2211595"/>
          </a:xfrm>
          <a:prstGeom prst="rect">
            <a:avLst/>
          </a:prstGeom>
        </p:spPr>
      </p:pic>
      <p:sp>
        <p:nvSpPr>
          <p:cNvPr id="203" name="TextBox 202">
            <a:extLst>
              <a:ext uri="{FF2B5EF4-FFF2-40B4-BE49-F238E27FC236}">
                <a16:creationId xmlns:a16="http://schemas.microsoft.com/office/drawing/2014/main" id="{F9F49582-62DE-F08A-210F-1CC5956AB34A}"/>
              </a:ext>
            </a:extLst>
          </p:cNvPr>
          <p:cNvSpPr txBox="1"/>
          <p:nvPr/>
        </p:nvSpPr>
        <p:spPr>
          <a:xfrm>
            <a:off x="7859693" y="5674373"/>
            <a:ext cx="2033867" cy="954107"/>
          </a:xfrm>
          <a:prstGeom prst="rect">
            <a:avLst/>
          </a:prstGeom>
          <a:noFill/>
        </p:spPr>
        <p:txBody>
          <a:bodyPr wrap="square">
            <a:spAutoFit/>
          </a:bodyPr>
          <a:lstStyle/>
          <a:p>
            <a:r>
              <a:rPr lang="en-US" sz="700" dirty="0"/>
              <a:t>[5] M. R. Mathew, A. P, D. Das Krishna, and P. Murali Krishna, “Direction Finding in Time Modulated Linear Arrays Using Supervised Machine Learning,” in 2024 IEEE International Conference on Signal Processing, Informatics, Communication and Energy Systems (SPICES), Sep. 2024, pp. 1–5. </a:t>
            </a:r>
            <a:r>
              <a:rPr lang="en-US" sz="700" dirty="0" err="1"/>
              <a:t>doi</a:t>
            </a:r>
            <a:r>
              <a:rPr lang="en-US" sz="700" dirty="0"/>
              <a:t>: 10.1109/SPICES62143.2024.10779930.</a:t>
            </a:r>
          </a:p>
        </p:txBody>
      </p:sp>
      <p:cxnSp>
        <p:nvCxnSpPr>
          <p:cNvPr id="204" name="Straight Connector 203">
            <a:extLst>
              <a:ext uri="{FF2B5EF4-FFF2-40B4-BE49-F238E27FC236}">
                <a16:creationId xmlns:a16="http://schemas.microsoft.com/office/drawing/2014/main" id="{50CE7AEF-920D-18CB-AB34-27156541EBDC}"/>
              </a:ext>
            </a:extLst>
          </p:cNvPr>
          <p:cNvCxnSpPr>
            <a:cxnSpLocks/>
          </p:cNvCxnSpPr>
          <p:nvPr/>
        </p:nvCxnSpPr>
        <p:spPr>
          <a:xfrm flipH="1">
            <a:off x="7748400" y="3285117"/>
            <a:ext cx="13115" cy="3354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FC71E37-6FD5-F7DE-2B7D-971F7B679A62}"/>
              </a:ext>
            </a:extLst>
          </p:cNvPr>
          <p:cNvCxnSpPr>
            <a:cxnSpLocks/>
          </p:cNvCxnSpPr>
          <p:nvPr/>
        </p:nvCxnSpPr>
        <p:spPr>
          <a:xfrm flipH="1">
            <a:off x="7767254" y="3241702"/>
            <a:ext cx="4044532" cy="4341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0982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1AB0C-0E55-EFF1-61F8-1B2FC56A4D63}"/>
            </a:ext>
          </a:extLst>
        </p:cNvPr>
        <p:cNvGrpSpPr/>
        <p:nvPr/>
      </p:nvGrpSpPr>
      <p:grpSpPr>
        <a:xfrm>
          <a:off x="0" y="0"/>
          <a:ext cx="0" cy="0"/>
          <a:chOff x="0" y="0"/>
          <a:chExt cx="0" cy="0"/>
        </a:xfrm>
      </p:grpSpPr>
      <p:sp>
        <p:nvSpPr>
          <p:cNvPr id="30" name="TextBox 33">
            <a:extLst>
              <a:ext uri="{FF2B5EF4-FFF2-40B4-BE49-F238E27FC236}">
                <a16:creationId xmlns:a16="http://schemas.microsoft.com/office/drawing/2014/main" id="{20244482-41E6-F8F3-4A14-93DECF468789}"/>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6" name="Oval 5">
            <a:extLst>
              <a:ext uri="{FF2B5EF4-FFF2-40B4-BE49-F238E27FC236}">
                <a16:creationId xmlns:a16="http://schemas.microsoft.com/office/drawing/2014/main" id="{E8D75825-6501-359C-3495-A0905C867044}"/>
              </a:ext>
            </a:extLst>
          </p:cNvPr>
          <p:cNvSpPr/>
          <p:nvPr/>
        </p:nvSpPr>
        <p:spPr>
          <a:xfrm>
            <a:off x="2492505" y="2334072"/>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EE84A304-61CE-ADDB-483E-3133C3177915}"/>
              </a:ext>
            </a:extLst>
          </p:cNvPr>
          <p:cNvSpPr/>
          <p:nvPr/>
        </p:nvSpPr>
        <p:spPr>
          <a:xfrm>
            <a:off x="3590364" y="1833642"/>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E863721F-7989-6A0E-0860-A347AB915E5A}"/>
              </a:ext>
            </a:extLst>
          </p:cNvPr>
          <p:cNvSpPr/>
          <p:nvPr/>
        </p:nvSpPr>
        <p:spPr>
          <a:xfrm>
            <a:off x="0" y="28107"/>
            <a:ext cx="364975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dirty="0">
                <a:solidFill>
                  <a:srgbClr val="000000"/>
                </a:solidFill>
                <a:latin typeface="Calibri"/>
              </a:rPr>
              <a:t>Fast-tracking </a:t>
            </a:r>
            <a:r>
              <a:rPr lang="en-GB" sz="2800" b="0" strike="noStrike" spc="-1" noProof="0" dirty="0">
                <a:solidFill>
                  <a:srgbClr val="000000"/>
                </a:solidFill>
                <a:latin typeface="Calibri"/>
              </a:rPr>
              <a:t>Algorithm</a:t>
            </a:r>
            <a:endParaRPr lang="en-GB" sz="2800" b="0" strike="noStrike" spc="-1" noProof="0" dirty="0">
              <a:latin typeface="Arial"/>
            </a:endParaRPr>
          </a:p>
        </p:txBody>
      </p:sp>
      <p:pic>
        <p:nvPicPr>
          <p:cNvPr id="5" name="Graphic 4" descr="Walk with solid fill">
            <a:extLst>
              <a:ext uri="{FF2B5EF4-FFF2-40B4-BE49-F238E27FC236}">
                <a16:creationId xmlns:a16="http://schemas.microsoft.com/office/drawing/2014/main" id="{1AD89B77-635F-8236-5A75-8AFF4DDEE1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54797" y="2196426"/>
            <a:ext cx="454605" cy="454605"/>
          </a:xfrm>
          <a:prstGeom prst="rect">
            <a:avLst/>
          </a:prstGeom>
        </p:spPr>
      </p:pic>
      <p:sp>
        <p:nvSpPr>
          <p:cNvPr id="117" name="TextBox 116">
            <a:extLst>
              <a:ext uri="{FF2B5EF4-FFF2-40B4-BE49-F238E27FC236}">
                <a16:creationId xmlns:a16="http://schemas.microsoft.com/office/drawing/2014/main" id="{7E0A61F9-257B-9111-0C6D-103EF6285348}"/>
              </a:ext>
            </a:extLst>
          </p:cNvPr>
          <p:cNvSpPr txBox="1"/>
          <p:nvPr/>
        </p:nvSpPr>
        <p:spPr>
          <a:xfrm>
            <a:off x="0" y="6416912"/>
            <a:ext cx="11558472" cy="430887"/>
          </a:xfrm>
          <a:prstGeom prst="rect">
            <a:avLst/>
          </a:prstGeom>
          <a:noFill/>
        </p:spPr>
        <p:txBody>
          <a:bodyPr wrap="square">
            <a:spAutoFit/>
          </a:bodyPr>
          <a:lstStyle/>
          <a:p>
            <a:r>
              <a:rPr lang="es-ES" sz="1100" dirty="0"/>
              <a:t>[1] J. Yu, W. W. Howard, D. </a:t>
            </a:r>
            <a:r>
              <a:rPr lang="es-ES" sz="1100" dirty="0" err="1"/>
              <a:t>Tait</a:t>
            </a:r>
            <a:r>
              <a:rPr lang="es-ES" sz="1100" dirty="0"/>
              <a:t>, and R. M. </a:t>
            </a:r>
            <a:r>
              <a:rPr lang="es-ES" sz="1100" dirty="0" err="1"/>
              <a:t>Buehrer</a:t>
            </a:r>
            <a:r>
              <a:rPr lang="es-ES" sz="1100" dirty="0"/>
              <a:t>, “</a:t>
            </a:r>
            <a:r>
              <a:rPr lang="es-ES" sz="1100" dirty="0" err="1"/>
              <a:t>Direction-of-Arrival</a:t>
            </a:r>
            <a:r>
              <a:rPr lang="es-ES" sz="1100" dirty="0"/>
              <a:t> </a:t>
            </a:r>
            <a:r>
              <a:rPr lang="es-ES" sz="1100" dirty="0" err="1"/>
              <a:t>Estimation</a:t>
            </a:r>
            <a:r>
              <a:rPr lang="es-ES" sz="1100" dirty="0"/>
              <a:t> </a:t>
            </a:r>
            <a:r>
              <a:rPr lang="es-ES" sz="1100" dirty="0" err="1"/>
              <a:t>With</a:t>
            </a:r>
            <a:r>
              <a:rPr lang="es-ES" sz="1100" dirty="0"/>
              <a:t> A Vector Sensor </a:t>
            </a:r>
            <a:r>
              <a:rPr lang="es-ES" sz="1100" dirty="0" err="1"/>
              <a:t>Using</a:t>
            </a:r>
            <a:r>
              <a:rPr lang="es-ES" sz="1100" dirty="0"/>
              <a:t> Deep Neural Networks,” in </a:t>
            </a:r>
            <a:r>
              <a:rPr lang="es-ES" sz="1100" i="1" dirty="0"/>
              <a:t>2021 IEEE 93rd Vehicular </a:t>
            </a:r>
            <a:r>
              <a:rPr lang="es-ES" sz="1100" i="1" dirty="0" err="1"/>
              <a:t>Technology</a:t>
            </a:r>
            <a:r>
              <a:rPr lang="es-ES" sz="1100" i="1" dirty="0"/>
              <a:t> Conference (VTC2021-Spring)</a:t>
            </a:r>
            <a:r>
              <a:rPr lang="es-ES" sz="1100" dirty="0"/>
              <a:t>, </a:t>
            </a:r>
            <a:r>
              <a:rPr lang="es-ES" sz="1100" dirty="0" err="1"/>
              <a:t>Apr</a:t>
            </a:r>
            <a:r>
              <a:rPr lang="es-ES" sz="1100" dirty="0"/>
              <a:t>. 2021, pp. 1–7. </a:t>
            </a:r>
            <a:r>
              <a:rPr lang="es-ES" sz="1100" dirty="0" err="1"/>
              <a:t>doi</a:t>
            </a:r>
            <a:r>
              <a:rPr lang="es-ES" sz="1100" dirty="0"/>
              <a:t>: </a:t>
            </a:r>
            <a:r>
              <a:rPr lang="es-ES" sz="1100" dirty="0">
                <a:hlinkClick r:id="rId4"/>
              </a:rPr>
              <a:t>10.1109/VTC2021-Spring51267.2021.9448932</a:t>
            </a:r>
            <a:r>
              <a:rPr lang="es-ES" sz="1100" dirty="0"/>
              <a:t>.</a:t>
            </a:r>
            <a:endParaRPr lang="es-ES" sz="1100" dirty="0">
              <a:effectLst/>
            </a:endParaRPr>
          </a:p>
        </p:txBody>
      </p:sp>
      <p:sp>
        <p:nvSpPr>
          <p:cNvPr id="219" name="Slide Number Placeholder 218">
            <a:extLst>
              <a:ext uri="{FF2B5EF4-FFF2-40B4-BE49-F238E27FC236}">
                <a16:creationId xmlns:a16="http://schemas.microsoft.com/office/drawing/2014/main" id="{E3EDCE03-D405-1271-AFF2-7F9E688AC83E}"/>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16</a:t>
            </a:fld>
            <a:endParaRPr lang="en-GB" sz="1600" noProof="0" dirty="0"/>
          </a:p>
        </p:txBody>
      </p:sp>
      <p:grpSp>
        <p:nvGrpSpPr>
          <p:cNvPr id="73" name="Group 72">
            <a:extLst>
              <a:ext uri="{FF2B5EF4-FFF2-40B4-BE49-F238E27FC236}">
                <a16:creationId xmlns:a16="http://schemas.microsoft.com/office/drawing/2014/main" id="{6854427B-5D95-BDD2-974E-605C7C49CFE2}"/>
              </a:ext>
            </a:extLst>
          </p:cNvPr>
          <p:cNvGrpSpPr/>
          <p:nvPr/>
        </p:nvGrpSpPr>
        <p:grpSpPr>
          <a:xfrm>
            <a:off x="249110" y="1069026"/>
            <a:ext cx="623653" cy="669179"/>
            <a:chOff x="94594" y="1868587"/>
            <a:chExt cx="623653" cy="669179"/>
          </a:xfrm>
        </p:grpSpPr>
        <p:grpSp>
          <p:nvGrpSpPr>
            <p:cNvPr id="74" name="Group 73">
              <a:extLst>
                <a:ext uri="{FF2B5EF4-FFF2-40B4-BE49-F238E27FC236}">
                  <a16:creationId xmlns:a16="http://schemas.microsoft.com/office/drawing/2014/main" id="{66C77068-7127-D139-3FBD-F5CC540D302A}"/>
                </a:ext>
              </a:extLst>
            </p:cNvPr>
            <p:cNvGrpSpPr/>
            <p:nvPr/>
          </p:nvGrpSpPr>
          <p:grpSpPr>
            <a:xfrm>
              <a:off x="94594" y="1872556"/>
              <a:ext cx="68712" cy="92593"/>
              <a:chOff x="1844231" y="869163"/>
              <a:chExt cx="108640" cy="146399"/>
            </a:xfrm>
          </p:grpSpPr>
          <p:cxnSp>
            <p:nvCxnSpPr>
              <p:cNvPr id="107" name="Straight Connector 106">
                <a:extLst>
                  <a:ext uri="{FF2B5EF4-FFF2-40B4-BE49-F238E27FC236}">
                    <a16:creationId xmlns:a16="http://schemas.microsoft.com/office/drawing/2014/main" id="{8D997125-D29F-F506-08E8-5C5B8928B2E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77ECFF4-47F9-37E7-B856-C0FB233FB57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0001385-FCD2-3B04-E0BD-948CA40751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05E691F7-BC77-6B47-6A4F-55F7EC438DBC}"/>
                </a:ext>
              </a:extLst>
            </p:cNvPr>
            <p:cNvGrpSpPr/>
            <p:nvPr/>
          </p:nvGrpSpPr>
          <p:grpSpPr>
            <a:xfrm>
              <a:off x="98940" y="2152583"/>
              <a:ext cx="68712" cy="92593"/>
              <a:chOff x="1844231" y="869163"/>
              <a:chExt cx="108640" cy="146399"/>
            </a:xfrm>
          </p:grpSpPr>
          <p:cxnSp>
            <p:nvCxnSpPr>
              <p:cNvPr id="104" name="Straight Connector 103">
                <a:extLst>
                  <a:ext uri="{FF2B5EF4-FFF2-40B4-BE49-F238E27FC236}">
                    <a16:creationId xmlns:a16="http://schemas.microsoft.com/office/drawing/2014/main" id="{A12F1231-F82F-E863-093B-A5AC8388147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DF49AC3-636C-3D4B-B39F-DF66F6CA991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88CED0C-6460-4808-8941-6887C173062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CBD60BF8-ED1B-A62E-12B2-4E24D9EA1EA8}"/>
                </a:ext>
              </a:extLst>
            </p:cNvPr>
            <p:cNvGrpSpPr/>
            <p:nvPr/>
          </p:nvGrpSpPr>
          <p:grpSpPr>
            <a:xfrm>
              <a:off x="98940" y="2445006"/>
              <a:ext cx="68712" cy="92593"/>
              <a:chOff x="1844231" y="869163"/>
              <a:chExt cx="108640" cy="146399"/>
            </a:xfrm>
          </p:grpSpPr>
          <p:cxnSp>
            <p:nvCxnSpPr>
              <p:cNvPr id="101" name="Straight Connector 100">
                <a:extLst>
                  <a:ext uri="{FF2B5EF4-FFF2-40B4-BE49-F238E27FC236}">
                    <a16:creationId xmlns:a16="http://schemas.microsoft.com/office/drawing/2014/main" id="{E212831F-EE82-5073-0DF2-989F40DE21D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C3C0F25-FF3E-2CC2-4D32-8A052155EB8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4F32294-D257-D5C5-C44E-8B2DBFF1835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FAB2BF6A-BAA7-44E3-F642-BBADA42AB4D4}"/>
                </a:ext>
              </a:extLst>
            </p:cNvPr>
            <p:cNvGrpSpPr/>
            <p:nvPr/>
          </p:nvGrpSpPr>
          <p:grpSpPr>
            <a:xfrm>
              <a:off x="380901" y="1868587"/>
              <a:ext cx="68712" cy="92593"/>
              <a:chOff x="1844231" y="869163"/>
              <a:chExt cx="108640" cy="146399"/>
            </a:xfrm>
          </p:grpSpPr>
          <p:cxnSp>
            <p:nvCxnSpPr>
              <p:cNvPr id="98" name="Straight Connector 97">
                <a:extLst>
                  <a:ext uri="{FF2B5EF4-FFF2-40B4-BE49-F238E27FC236}">
                    <a16:creationId xmlns:a16="http://schemas.microsoft.com/office/drawing/2014/main" id="{79775790-6F94-DAC1-98D2-E75D94D65BA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DBB9EA7-2B6B-3B6A-D9FE-D35EE0B074F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E52D79B-2780-BF63-0E60-FAECB2C14E7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6E65B0BE-0AB1-ACB3-83EC-0F167E887BEE}"/>
                </a:ext>
              </a:extLst>
            </p:cNvPr>
            <p:cNvGrpSpPr/>
            <p:nvPr/>
          </p:nvGrpSpPr>
          <p:grpSpPr>
            <a:xfrm>
              <a:off x="379741" y="2148533"/>
              <a:ext cx="68712" cy="92593"/>
              <a:chOff x="1844231" y="869163"/>
              <a:chExt cx="108640" cy="146399"/>
            </a:xfrm>
          </p:grpSpPr>
          <p:cxnSp>
            <p:nvCxnSpPr>
              <p:cNvPr id="95" name="Straight Connector 94">
                <a:extLst>
                  <a:ext uri="{FF2B5EF4-FFF2-40B4-BE49-F238E27FC236}">
                    <a16:creationId xmlns:a16="http://schemas.microsoft.com/office/drawing/2014/main" id="{A7DCD1FA-9F3D-199A-D06A-7620ACD4DF3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99309E7-8587-84FE-F502-D97A3ECB0E1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1447375-4995-2A35-9407-7C88C3E32FB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74862362-699E-8BD7-619E-436412BF4F9C}"/>
                </a:ext>
              </a:extLst>
            </p:cNvPr>
            <p:cNvGrpSpPr/>
            <p:nvPr/>
          </p:nvGrpSpPr>
          <p:grpSpPr>
            <a:xfrm>
              <a:off x="383825" y="2445173"/>
              <a:ext cx="68712" cy="92593"/>
              <a:chOff x="1844231" y="869163"/>
              <a:chExt cx="108640" cy="146399"/>
            </a:xfrm>
          </p:grpSpPr>
          <p:cxnSp>
            <p:nvCxnSpPr>
              <p:cNvPr id="92" name="Straight Connector 91">
                <a:extLst>
                  <a:ext uri="{FF2B5EF4-FFF2-40B4-BE49-F238E27FC236}">
                    <a16:creationId xmlns:a16="http://schemas.microsoft.com/office/drawing/2014/main" id="{C0A36D55-F6C8-2412-D045-0582A7B7714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A0ABBB4-033F-45AE-DC9B-4BA78ECAE0B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8A5BCB0-E15F-0857-5F08-50D78152360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22AE947B-F8D1-0D50-B56D-A2465FFB35CA}"/>
                </a:ext>
              </a:extLst>
            </p:cNvPr>
            <p:cNvGrpSpPr/>
            <p:nvPr/>
          </p:nvGrpSpPr>
          <p:grpSpPr>
            <a:xfrm>
              <a:off x="646611" y="1868587"/>
              <a:ext cx="68712" cy="92593"/>
              <a:chOff x="1844231" y="869163"/>
              <a:chExt cx="108640" cy="146399"/>
            </a:xfrm>
          </p:grpSpPr>
          <p:cxnSp>
            <p:nvCxnSpPr>
              <p:cNvPr id="89" name="Straight Connector 88">
                <a:extLst>
                  <a:ext uri="{FF2B5EF4-FFF2-40B4-BE49-F238E27FC236}">
                    <a16:creationId xmlns:a16="http://schemas.microsoft.com/office/drawing/2014/main" id="{D2F9CF08-A61D-1133-3705-F601D335E68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EA8730B-0096-73E8-E326-7152A071F07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26EC2F2-ACCE-4F33-C718-6EAB2432FA0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1EC369DF-5815-061B-F3D9-41AEACDDD13D}"/>
                </a:ext>
              </a:extLst>
            </p:cNvPr>
            <p:cNvGrpSpPr/>
            <p:nvPr/>
          </p:nvGrpSpPr>
          <p:grpSpPr>
            <a:xfrm>
              <a:off x="645451" y="2148533"/>
              <a:ext cx="68712" cy="92593"/>
              <a:chOff x="1844231" y="869163"/>
              <a:chExt cx="108640" cy="146399"/>
            </a:xfrm>
          </p:grpSpPr>
          <p:cxnSp>
            <p:nvCxnSpPr>
              <p:cNvPr id="86" name="Straight Connector 85">
                <a:extLst>
                  <a:ext uri="{FF2B5EF4-FFF2-40B4-BE49-F238E27FC236}">
                    <a16:creationId xmlns:a16="http://schemas.microsoft.com/office/drawing/2014/main" id="{01EB69DB-C592-E1EE-CCCE-65C835A8FB3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536A10B-F82F-5458-8AFB-CBED86B642A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401DFDA-EE3B-CB7D-D8BB-2C565BB7001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8BDD69FA-FA4A-0186-764D-BB06715AE965}"/>
                </a:ext>
              </a:extLst>
            </p:cNvPr>
            <p:cNvGrpSpPr/>
            <p:nvPr/>
          </p:nvGrpSpPr>
          <p:grpSpPr>
            <a:xfrm>
              <a:off x="649535" y="2445173"/>
              <a:ext cx="68712" cy="92593"/>
              <a:chOff x="1844231" y="869163"/>
              <a:chExt cx="108640" cy="146399"/>
            </a:xfrm>
          </p:grpSpPr>
          <p:cxnSp>
            <p:nvCxnSpPr>
              <p:cNvPr id="83" name="Straight Connector 82">
                <a:extLst>
                  <a:ext uri="{FF2B5EF4-FFF2-40B4-BE49-F238E27FC236}">
                    <a16:creationId xmlns:a16="http://schemas.microsoft.com/office/drawing/2014/main" id="{EACC40A5-E529-91A5-4373-F612B5F446D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3470BF7-FB0C-D2B7-2586-348A9FAD9F5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D63CE7E-7245-22A9-0A40-46BE958579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9DC24DF4-751F-A3E3-9026-47B9FE0AC937}"/>
              </a:ext>
            </a:extLst>
          </p:cNvPr>
          <p:cNvPicPr>
            <a:picLocks noChangeAspect="1"/>
          </p:cNvPicPr>
          <p:nvPr/>
        </p:nvPicPr>
        <p:blipFill>
          <a:blip r:embed="rId5"/>
          <a:stretch>
            <a:fillRect/>
          </a:stretch>
        </p:blipFill>
        <p:spPr>
          <a:xfrm>
            <a:off x="968918" y="971211"/>
            <a:ext cx="1152529" cy="1181800"/>
          </a:xfrm>
          <a:prstGeom prst="rect">
            <a:avLst/>
          </a:prstGeom>
        </p:spPr>
      </p:pic>
      <p:sp>
        <p:nvSpPr>
          <p:cNvPr id="111" name="TextBox 110">
            <a:extLst>
              <a:ext uri="{FF2B5EF4-FFF2-40B4-BE49-F238E27FC236}">
                <a16:creationId xmlns:a16="http://schemas.microsoft.com/office/drawing/2014/main" id="{CC8A30E4-A63C-69AC-FC8B-F7B97A0EB208}"/>
              </a:ext>
            </a:extLst>
          </p:cNvPr>
          <p:cNvSpPr txBox="1"/>
          <p:nvPr/>
        </p:nvSpPr>
        <p:spPr>
          <a:xfrm>
            <a:off x="1036891" y="592073"/>
            <a:ext cx="868320" cy="369332"/>
          </a:xfrm>
          <a:prstGeom prst="rect">
            <a:avLst/>
          </a:prstGeom>
          <a:noFill/>
        </p:spPr>
        <p:txBody>
          <a:bodyPr wrap="square">
            <a:spAutoFit/>
          </a:bodyPr>
          <a:lstStyle/>
          <a:p>
            <a:pPr algn="ctr"/>
            <a:r>
              <a:rPr lang="en-GB" sz="1800" b="0" strike="noStrike" spc="-1" noProof="0" dirty="0">
                <a:solidFill>
                  <a:srgbClr val="000000"/>
                </a:solidFill>
                <a:latin typeface="Calibri"/>
              </a:rPr>
              <a:t>SIM </a:t>
            </a:r>
            <a:endParaRPr lang="en-GB" noProof="0" dirty="0"/>
          </a:p>
        </p:txBody>
      </p:sp>
      <p:cxnSp>
        <p:nvCxnSpPr>
          <p:cNvPr id="27" name="Straight Arrow Connector 26">
            <a:extLst>
              <a:ext uri="{FF2B5EF4-FFF2-40B4-BE49-F238E27FC236}">
                <a16:creationId xmlns:a16="http://schemas.microsoft.com/office/drawing/2014/main" id="{1A7B9487-0CBC-F518-8AD9-E569F094A0A9}"/>
              </a:ext>
            </a:extLst>
          </p:cNvPr>
          <p:cNvCxnSpPr>
            <a:cxnSpLocks/>
            <a:stCxn id="2" idx="1"/>
          </p:cNvCxnSpPr>
          <p:nvPr/>
        </p:nvCxnSpPr>
        <p:spPr>
          <a:xfrm flipH="1" flipV="1">
            <a:off x="2181378" y="1821033"/>
            <a:ext cx="924702" cy="375393"/>
          </a:xfrm>
          <a:prstGeom prst="straightConnector1">
            <a:avLst/>
          </a:prstGeom>
          <a:ln w="158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4EBFFE26-CC73-B899-4367-0D7130B97870}"/>
              </a:ext>
            </a:extLst>
          </p:cNvPr>
          <p:cNvSpPr/>
          <p:nvPr/>
        </p:nvSpPr>
        <p:spPr>
          <a:xfrm rot="5400000">
            <a:off x="962658" y="1616649"/>
            <a:ext cx="389845" cy="1983408"/>
          </a:xfrm>
          <a:prstGeom prst="rightBrace">
            <a:avLst>
              <a:gd name="adj1" fmla="val 3009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 name="Graphic 35" descr="Smart Phone with solid fill">
            <a:extLst>
              <a:ext uri="{FF2B5EF4-FFF2-40B4-BE49-F238E27FC236}">
                <a16:creationId xmlns:a16="http://schemas.microsoft.com/office/drawing/2014/main" id="{51CD9D0C-EE53-316E-3D03-2F6AEB869B22}"/>
              </a:ext>
            </a:extLst>
          </p:cNvPr>
          <p:cNvPicPr/>
          <p:nvPr/>
        </p:nvPicPr>
        <p:blipFill>
          <a:blip r:embed="rId6"/>
          <a:stretch/>
        </p:blipFill>
        <p:spPr>
          <a:xfrm rot="1730551">
            <a:off x="3084591" y="2140783"/>
            <a:ext cx="346456" cy="278418"/>
          </a:xfrm>
          <a:prstGeom prst="rect">
            <a:avLst/>
          </a:prstGeom>
          <a:ln w="0">
            <a:noFill/>
          </a:ln>
        </p:spPr>
      </p:pic>
    </p:spTree>
    <p:extLst>
      <p:ext uri="{BB962C8B-B14F-4D97-AF65-F5344CB8AC3E}">
        <p14:creationId xmlns:p14="http://schemas.microsoft.com/office/powerpoint/2010/main" val="1716009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79E84-4A27-19FF-D20B-11606B2342DD}"/>
            </a:ext>
          </a:extLst>
        </p:cNvPr>
        <p:cNvGrpSpPr/>
        <p:nvPr/>
      </p:nvGrpSpPr>
      <p:grpSpPr>
        <a:xfrm>
          <a:off x="0" y="0"/>
          <a:ext cx="0" cy="0"/>
          <a:chOff x="0" y="0"/>
          <a:chExt cx="0" cy="0"/>
        </a:xfrm>
      </p:grpSpPr>
      <p:grpSp>
        <p:nvGrpSpPr>
          <p:cNvPr id="234" name="Group 233">
            <a:extLst>
              <a:ext uri="{FF2B5EF4-FFF2-40B4-BE49-F238E27FC236}">
                <a16:creationId xmlns:a16="http://schemas.microsoft.com/office/drawing/2014/main" id="{76B67204-D889-9C8B-97C5-9448982FB960}"/>
              </a:ext>
            </a:extLst>
          </p:cNvPr>
          <p:cNvGrpSpPr/>
          <p:nvPr/>
        </p:nvGrpSpPr>
        <p:grpSpPr>
          <a:xfrm>
            <a:off x="178704" y="1728724"/>
            <a:ext cx="623653" cy="669179"/>
            <a:chOff x="94594" y="1868587"/>
            <a:chExt cx="623653" cy="669179"/>
          </a:xfrm>
        </p:grpSpPr>
        <p:grpSp>
          <p:nvGrpSpPr>
            <p:cNvPr id="170" name="Group 169">
              <a:extLst>
                <a:ext uri="{FF2B5EF4-FFF2-40B4-BE49-F238E27FC236}">
                  <a16:creationId xmlns:a16="http://schemas.microsoft.com/office/drawing/2014/main" id="{FC4B7A40-ABA4-8FD1-D822-4B8A356A8F22}"/>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92025E4E-AC73-DBA9-04CD-D951691683C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1187A51-338B-F7F5-E577-B5A21315D74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E74EC70-EC64-9050-87E0-EABB9D52193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216FC557-C8E2-5980-ED40-30D973F5E7F2}"/>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C2F11ABF-4DD7-0656-1D21-C3C507F9CED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514ADA8-2D19-44E4-95C6-549D71BE99D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992AC39-0D57-AA11-3D07-41B27928600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526DFB2-109B-505E-43BF-A910745AF688}"/>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3C1E8839-FC09-A4AD-775D-4BA36298BF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F9DFC7ED-A24C-0D0C-02CE-CC77D5B747C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2BE2876-4A8E-885F-76CF-5745A01CFBC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FFD77FD7-C497-B5B6-F144-8C534D06428C}"/>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0C317977-F8B1-7117-A6DD-C6A67B261DF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93DF0F97-5CBF-5EE5-0FBB-72B2203FFE2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7A509FD1-243F-0DD6-BE61-8D4E646F81D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F59DA876-E664-300B-682A-6B68C7E2D7D4}"/>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2227D065-4F4C-6DDE-21E3-863F60D6BB7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931005EA-33A4-C541-2421-9D884CC0F99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D1F87F48-C7F0-A251-C564-EA189DFC11F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197828C-DEA3-A4C7-4F3A-335F83CA0BC9}"/>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116E7026-DBBF-5C3D-2F63-227AFF4D5C7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97A1D6B-3FC8-09F1-F7EB-3FBC37816F5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8E32A3F-FE03-934A-49D3-997AC8450E3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D20A4784-8475-2477-F734-044BEDA71844}"/>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399046AF-9267-EE60-376C-D31FD4A6F67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38D4756-121F-66C7-E4F6-4DC471BD80E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65BD6E8-3902-EAA0-F355-C13F891F3BD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1D062929-A4A7-2C97-834E-B305AD8B1E78}"/>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1B10324D-920B-0CAE-AB83-6BF41C310A4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40CCAC5-95A3-4DEB-1B0D-99ADAE652A1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E367CB1B-B11B-5BCD-D8C1-8EBBB59992C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0C2E165D-08E1-A30B-BB2F-7D788DBBD764}"/>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BB9D37AB-8F80-D9A1-5EAB-6073BBE0D6D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ACA4E4E-12AB-5CC4-2E0C-9BFE8667403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3E71D0F-5F91-89B3-45FA-EEF6F9EB1FC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5644FFDF-9F22-513C-9C92-77AB2709BA25}"/>
              </a:ext>
            </a:extLst>
          </p:cNvPr>
          <p:cNvPicPr>
            <a:picLocks noChangeAspect="1"/>
          </p:cNvPicPr>
          <p:nvPr/>
        </p:nvPicPr>
        <p:blipFill>
          <a:blip r:embed="rId2"/>
          <a:stretch>
            <a:fillRect/>
          </a:stretch>
        </p:blipFill>
        <p:spPr>
          <a:xfrm>
            <a:off x="912120" y="1624182"/>
            <a:ext cx="1152529" cy="1181800"/>
          </a:xfrm>
          <a:prstGeom prst="rect">
            <a:avLst/>
          </a:prstGeom>
        </p:spPr>
      </p:pic>
      <p:sp>
        <p:nvSpPr>
          <p:cNvPr id="127" name="PlaceHolder 1">
            <a:extLst>
              <a:ext uri="{FF2B5EF4-FFF2-40B4-BE49-F238E27FC236}">
                <a16:creationId xmlns:a16="http://schemas.microsoft.com/office/drawing/2014/main" id="{0FD2AEDD-E5DF-2D36-84C4-91642254BF00}"/>
              </a:ext>
            </a:extLst>
          </p:cNvPr>
          <p:cNvSpPr>
            <a:spLocks noGrp="1"/>
          </p:cNvSpPr>
          <p:nvPr>
            <p:ph type="sldNum" idx="8"/>
          </p:nvPr>
        </p:nvSpPr>
        <p:spPr>
          <a:xfrm>
            <a:off x="11620500" y="6379568"/>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17</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29CFCC1F-8B7C-6B87-2804-66D96C0645FF}"/>
              </a:ext>
            </a:extLst>
          </p:cNvPr>
          <p:cNvSpPr/>
          <p:nvPr/>
        </p:nvSpPr>
        <p:spPr>
          <a:xfrm>
            <a:off x="686673" y="5934345"/>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21489625-BCBF-4D97-7F4B-5294EE1585EF}"/>
              </a:ext>
            </a:extLst>
          </p:cNvPr>
          <p:cNvSpPr/>
          <p:nvPr/>
        </p:nvSpPr>
        <p:spPr>
          <a:xfrm>
            <a:off x="359495" y="5314059"/>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C7102BBC-105E-C9F2-DA00-3C9AC4FC5CC9}"/>
              </a:ext>
            </a:extLst>
          </p:cNvPr>
          <p:cNvPicPr/>
          <p:nvPr/>
        </p:nvPicPr>
        <p:blipFill>
          <a:blip r:embed="rId3"/>
          <a:stretch/>
        </p:blipFill>
        <p:spPr>
          <a:xfrm rot="1730551">
            <a:off x="1421606" y="5656165"/>
            <a:ext cx="366911" cy="367448"/>
          </a:xfrm>
          <a:prstGeom prst="rect">
            <a:avLst/>
          </a:prstGeom>
          <a:ln w="0">
            <a:noFill/>
          </a:ln>
        </p:spPr>
      </p:pic>
      <p:pic>
        <p:nvPicPr>
          <p:cNvPr id="5" name="Graphic 4" descr="Walk with solid fill">
            <a:extLst>
              <a:ext uri="{FF2B5EF4-FFF2-40B4-BE49-F238E27FC236}">
                <a16:creationId xmlns:a16="http://schemas.microsoft.com/office/drawing/2014/main" id="{93DD02A6-FA26-9263-021F-9AA375DB7E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8698" y="5601255"/>
            <a:ext cx="544192" cy="588474"/>
          </a:xfrm>
          <a:prstGeom prst="rect">
            <a:avLst/>
          </a:prstGeom>
        </p:spPr>
      </p:pic>
      <p:sp>
        <p:nvSpPr>
          <p:cNvPr id="7" name="TextBox 6">
            <a:extLst>
              <a:ext uri="{FF2B5EF4-FFF2-40B4-BE49-F238E27FC236}">
                <a16:creationId xmlns:a16="http://schemas.microsoft.com/office/drawing/2014/main" id="{81F3AD8A-D2F6-B21C-623C-5AE0A5D1E2A9}"/>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p:txBody>
      </p:sp>
      <p:grpSp>
        <p:nvGrpSpPr>
          <p:cNvPr id="18" name="Group 17">
            <a:extLst>
              <a:ext uri="{FF2B5EF4-FFF2-40B4-BE49-F238E27FC236}">
                <a16:creationId xmlns:a16="http://schemas.microsoft.com/office/drawing/2014/main" id="{165571DC-3AD9-5E7B-776E-7CBE3F31CAEA}"/>
              </a:ext>
            </a:extLst>
          </p:cNvPr>
          <p:cNvGrpSpPr>
            <a:grpSpLocks noChangeAspect="1"/>
          </p:cNvGrpSpPr>
          <p:nvPr/>
        </p:nvGrpSpPr>
        <p:grpSpPr>
          <a:xfrm>
            <a:off x="5413809" y="1249136"/>
            <a:ext cx="6126323" cy="1978481"/>
            <a:chOff x="4947080" y="1045847"/>
            <a:chExt cx="7041750" cy="2274116"/>
          </a:xfrm>
        </p:grpSpPr>
        <p:sp>
          <p:nvSpPr>
            <p:cNvPr id="24" name="Right Triangle 23">
              <a:extLst>
                <a:ext uri="{FF2B5EF4-FFF2-40B4-BE49-F238E27FC236}">
                  <a16:creationId xmlns:a16="http://schemas.microsoft.com/office/drawing/2014/main" id="{0D9E17EC-F13A-2249-2C3A-D057D49E81A6}"/>
                </a:ext>
              </a:extLst>
            </p:cNvPr>
            <p:cNvSpPr/>
            <p:nvPr/>
          </p:nvSpPr>
          <p:spPr>
            <a:xfrm flipH="1" flipV="1">
              <a:off x="6408319" y="2127071"/>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2" name="Right Triangle 1">
              <a:extLst>
                <a:ext uri="{FF2B5EF4-FFF2-40B4-BE49-F238E27FC236}">
                  <a16:creationId xmlns:a16="http://schemas.microsoft.com/office/drawing/2014/main" id="{AD6977ED-1DBD-502E-2C52-1B9FA559D0B8}"/>
                </a:ext>
              </a:extLst>
            </p:cNvPr>
            <p:cNvSpPr/>
            <p:nvPr/>
          </p:nvSpPr>
          <p:spPr>
            <a:xfrm>
              <a:off x="6468573" y="1687594"/>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4DC346-53BF-F1ED-B8BF-28A5918A9F86}"/>
                    </a:ext>
                  </a:extLst>
                </p:cNvPr>
                <p:cNvSpPr txBox="1"/>
                <p:nvPr/>
              </p:nvSpPr>
              <p:spPr>
                <a:xfrm>
                  <a:off x="5365324" y="1057325"/>
                  <a:ext cx="2211302" cy="389143"/>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094DC346-53BF-F1ED-B8BF-28A5918A9F86}"/>
                    </a:ext>
                  </a:extLst>
                </p:cNvPr>
                <p:cNvSpPr txBox="1">
                  <a:spLocks noRot="1" noChangeAspect="1" noMove="1" noResize="1" noEditPoints="1" noAdjustHandles="1" noChangeArrowheads="1" noChangeShapeType="1" noTextEdit="1"/>
                </p:cNvSpPr>
                <p:nvPr/>
              </p:nvSpPr>
              <p:spPr>
                <a:xfrm>
                  <a:off x="5365324" y="1057325"/>
                  <a:ext cx="2211302" cy="389143"/>
                </a:xfrm>
                <a:prstGeom prst="rect">
                  <a:avLst/>
                </a:prstGeom>
                <a:blipFill>
                  <a:blip r:embed="rId6"/>
                  <a:stretch>
                    <a:fillRect l="-1905" t="-5455"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111153-52EE-54AD-9BCF-59887D19E569}"/>
                    </a:ext>
                  </a:extLst>
                </p:cNvPr>
                <p:cNvSpPr txBox="1"/>
                <p:nvPr/>
              </p:nvSpPr>
              <p:spPr>
                <a:xfrm>
                  <a:off x="7925903" y="1045847"/>
                  <a:ext cx="3729932" cy="409412"/>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sSup>
                        <m:sSupPr>
                          <m:ctrlPr>
                            <a:rPr lang="en-GB" sz="1600" b="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en-GB" sz="1600" b="0" i="1" noProof="0" smtClean="0">
                              <a:latin typeface="Cambria Math" panose="02040503050406030204" pitchFamily="18" charset="0"/>
                            </a:rPr>
                            <m:t>−</m:t>
                          </m:r>
                          <m:r>
                            <a:rPr lang="en-GB" sz="1600" b="0" i="1" noProof="0" smtClean="0">
                              <a:latin typeface="Cambria Math" panose="02040503050406030204" pitchFamily="18" charset="0"/>
                            </a:rPr>
                            <m:t>𝑛</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𝐿</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𝑀</m:t>
                          </m:r>
                          <m:r>
                            <a:rPr lang="en-GB" sz="1600" b="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m:rPr>
                                  <m:sty m:val="p"/>
                                </m:rPr>
                                <a:rPr lang="en-GB" sz="1600" noProof="0" smtClean="0">
                                  <a:latin typeface="Cambria Math" panose="02040503050406030204" pitchFamily="18" charset="0"/>
                                  <a:ea typeface="Cambria Math" panose="02040503050406030204" pitchFamily="18" charset="0"/>
                                </a:rPr>
                                <m:t>p</m:t>
                              </m:r>
                            </m:sub>
                          </m:sSub>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𝑇</m:t>
                              </m:r>
                            </m:e>
                            <m:sub>
                              <m:r>
                                <m:rPr>
                                  <m:sty m:val="p"/>
                                </m:rPr>
                                <a:rPr lang="en-GB" sz="1600" noProof="0" smtClean="0">
                                  <a:latin typeface="Cambria Math" panose="02040503050406030204" pitchFamily="18" charset="0"/>
                                  <a:ea typeface="Cambria Math" panose="02040503050406030204" pitchFamily="18" charset="0"/>
                                </a:rPr>
                                <m:t>upd</m:t>
                              </m:r>
                            </m:sub>
                          </m:sSub>
                          <m:r>
                            <a:rPr lang="en-GB" sz="1600" b="0" i="1" noProof="0" smtClean="0">
                              <a:latin typeface="Cambria Math" panose="02040503050406030204" pitchFamily="18" charset="0"/>
                            </a:rPr>
                            <m:t>)</m:t>
                          </m:r>
                        </m:sup>
                      </m:sSup>
                    </m:oMath>
                  </a14:m>
                  <a:endParaRPr lang="en-GB" sz="1600" noProof="0" dirty="0"/>
                </a:p>
              </p:txBody>
            </p:sp>
          </mc:Choice>
          <mc:Fallback xmlns="">
            <p:sp>
              <p:nvSpPr>
                <p:cNvPr id="10" name="TextBox 9">
                  <a:extLst>
                    <a:ext uri="{FF2B5EF4-FFF2-40B4-BE49-F238E27FC236}">
                      <a16:creationId xmlns:a16="http://schemas.microsoft.com/office/drawing/2014/main" id="{E0111153-52EE-54AD-9BCF-59887D19E569}"/>
                    </a:ext>
                  </a:extLst>
                </p:cNvPr>
                <p:cNvSpPr txBox="1">
                  <a:spLocks noRot="1" noChangeAspect="1" noMove="1" noResize="1" noEditPoints="1" noAdjustHandles="1" noChangeArrowheads="1" noChangeShapeType="1" noTextEdit="1"/>
                </p:cNvSpPr>
                <p:nvPr/>
              </p:nvSpPr>
              <p:spPr>
                <a:xfrm>
                  <a:off x="7925903" y="1045847"/>
                  <a:ext cx="3729932" cy="409412"/>
                </a:xfrm>
                <a:prstGeom prst="rect">
                  <a:avLst/>
                </a:prstGeom>
                <a:blipFill>
                  <a:blip r:embed="rId7"/>
                  <a:stretch>
                    <a:fillRect l="-938" b="-2241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75DDBAA2-7D53-4BC4-6065-1E53E172CD19}"/>
                </a:ext>
              </a:extLst>
            </p:cNvPr>
            <p:cNvSpPr txBox="1"/>
            <p:nvPr/>
          </p:nvSpPr>
          <p:spPr>
            <a:xfrm>
              <a:off x="6164025" y="2736226"/>
              <a:ext cx="671051" cy="389143"/>
            </a:xfrm>
            <a:prstGeom prst="rect">
              <a:avLst/>
            </a:prstGeom>
            <a:noFill/>
          </p:spPr>
          <p:txBody>
            <a:bodyPr wrap="none" rtlCol="0">
              <a:spAutoFit/>
            </a:bodyPr>
            <a:lstStyle/>
            <a:p>
              <a:r>
                <a:rPr lang="en-GB" sz="1600" noProof="0" dirty="0"/>
                <a:t>1-bit</a:t>
              </a:r>
            </a:p>
          </p:txBody>
        </p:sp>
        <p:cxnSp>
          <p:nvCxnSpPr>
            <p:cNvPr id="15" name="Straight Connector 14">
              <a:extLst>
                <a:ext uri="{FF2B5EF4-FFF2-40B4-BE49-F238E27FC236}">
                  <a16:creationId xmlns:a16="http://schemas.microsoft.com/office/drawing/2014/main" id="{9D5A23FC-438A-2ECB-A219-4649730440FF}"/>
                </a:ext>
              </a:extLst>
            </p:cNvPr>
            <p:cNvCxnSpPr>
              <a:cxnSpLocks/>
            </p:cNvCxnSpPr>
            <p:nvPr/>
          </p:nvCxnSpPr>
          <p:spPr>
            <a:xfrm>
              <a:off x="9460242" y="1444028"/>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4A5D67-47FB-7AFC-BE1D-205B029CDB1B}"/>
                </a:ext>
              </a:extLst>
            </p:cNvPr>
            <p:cNvCxnSpPr>
              <a:cxnSpLocks/>
              <a:stCxn id="4" idx="2"/>
              <a:endCxn id="13" idx="0"/>
            </p:cNvCxnSpPr>
            <p:nvPr/>
          </p:nvCxnSpPr>
          <p:spPr>
            <a:xfrm>
              <a:off x="6470975" y="1446468"/>
              <a:ext cx="28575" cy="128975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45408F6-1894-8BF3-F732-BEA81948B89B}"/>
                    </a:ext>
                  </a:extLst>
                </p:cNvPr>
                <p:cNvSpPr txBox="1"/>
                <p:nvPr/>
              </p:nvSpPr>
              <p:spPr>
                <a:xfrm>
                  <a:off x="9036979" y="2799189"/>
                  <a:ext cx="1279454" cy="520774"/>
                </a:xfrm>
                <a:prstGeom prst="rect">
                  <a:avLst/>
                </a:prstGeom>
                <a:noFill/>
              </p:spPr>
              <p:txBody>
                <a:bodyPr wrap="none" rtlCol="0">
                  <a:spAutoFit/>
                </a:bodyPr>
                <a:lstStyle/>
                <a:p>
                  <a14:m>
                    <m:oMath xmlns:m="http://schemas.openxmlformats.org/officeDocument/2006/math">
                      <m:func>
                        <m:funcPr>
                          <m:ctrlPr>
                            <a:rPr lang="en-GB" sz="1600" i="1" noProof="0" smtClean="0">
                              <a:latin typeface="Cambria Math" panose="02040503050406030204" pitchFamily="18" charset="0"/>
                            </a:rPr>
                          </m:ctrlPr>
                        </m:funcPr>
                        <m:fName>
                          <m:f>
                            <m:fPr>
                              <m:ctrlPr>
                                <a:rPr lang="en-GB" sz="1600" b="0" i="1" noProof="0" smtClean="0">
                                  <a:latin typeface="Cambria Math" panose="02040503050406030204" pitchFamily="18" charset="0"/>
                                  <a:ea typeface="Cambria Math" panose="02040503050406030204" pitchFamily="18" charset="0"/>
                                </a:rPr>
                              </m:ctrlPr>
                            </m:fPr>
                            <m:num>
                              <m:r>
                                <a:rPr lang="en-GB" sz="1600" b="0" i="1" noProof="0" smtClean="0">
                                  <a:latin typeface="Cambria Math" panose="02040503050406030204" pitchFamily="18" charset="0"/>
                                  <a:ea typeface="Cambria Math" panose="02040503050406030204" pitchFamily="18" charset="0"/>
                                </a:rPr>
                                <m:t>𝑛</m:t>
                              </m:r>
                            </m:num>
                            <m:den>
                              <m:sSub>
                                <m:sSubPr>
                                  <m:ctrlPr>
                                    <a:rPr lang="en-GB" sz="1600" i="1" noProof="0" smtClean="0">
                                      <a:latin typeface="Cambria Math" panose="02040503050406030204" pitchFamily="18" charset="0"/>
                                    </a:rPr>
                                  </m:ctrlPr>
                                </m:sSubPr>
                                <m:e>
                                  <m:r>
                                    <m:rPr>
                                      <m:sty m:val="p"/>
                                    </m:rPr>
                                    <a:rPr lang="en-GB" sz="1600" noProof="0" smtClean="0">
                                      <a:latin typeface="Cambria Math" panose="02040503050406030204" pitchFamily="18" charset="0"/>
                                    </a:rPr>
                                    <m:t>log</m:t>
                                  </m:r>
                                </m:e>
                                <m:sub>
                                  <m:r>
                                    <a:rPr lang="en-GB" sz="1600" i="1" noProof="0" smtClean="0">
                                      <a:latin typeface="Cambria Math" panose="02040503050406030204" pitchFamily="18" charset="0"/>
                                    </a:rPr>
                                    <m:t>10</m:t>
                                  </m:r>
                                </m:sub>
                              </m:sSub>
                              <m:r>
                                <a:rPr lang="en-GB" sz="1600" b="0" i="1" noProof="0" smtClean="0">
                                  <a:latin typeface="Cambria Math" panose="02040503050406030204" pitchFamily="18" charset="0"/>
                                </a:rPr>
                                <m:t>2</m:t>
                              </m:r>
                            </m:den>
                          </m:f>
                        </m:fName>
                        <m:e>
                          <m:r>
                            <a:rPr lang="en-GB" sz="1600" b="0" i="1" noProof="0" smtClean="0">
                              <a:latin typeface="Cambria Math" panose="02040503050406030204" pitchFamily="18" charset="0"/>
                            </a:rPr>
                            <m:t> </m:t>
                          </m:r>
                        </m:e>
                      </m:func>
                    </m:oMath>
                  </a14:m>
                  <a:r>
                    <a:rPr lang="en-GB" sz="1600" noProof="0" dirty="0"/>
                    <a:t>-bits</a:t>
                  </a:r>
                </a:p>
              </p:txBody>
            </p:sp>
          </mc:Choice>
          <mc:Fallback xmlns="">
            <p:sp>
              <p:nvSpPr>
                <p:cNvPr id="17" name="TextBox 16">
                  <a:extLst>
                    <a:ext uri="{FF2B5EF4-FFF2-40B4-BE49-F238E27FC236}">
                      <a16:creationId xmlns:a16="http://schemas.microsoft.com/office/drawing/2014/main" id="{745408F6-1894-8BF3-F732-BEA81948B89B}"/>
                    </a:ext>
                  </a:extLst>
                </p:cNvPr>
                <p:cNvSpPr txBox="1">
                  <a:spLocks noRot="1" noChangeAspect="1" noMove="1" noResize="1" noEditPoints="1" noAdjustHandles="1" noChangeArrowheads="1" noChangeShapeType="1" noTextEdit="1"/>
                </p:cNvSpPr>
                <p:nvPr/>
              </p:nvSpPr>
              <p:spPr>
                <a:xfrm>
                  <a:off x="9036979" y="2799189"/>
                  <a:ext cx="1279454" cy="520774"/>
                </a:xfrm>
                <a:prstGeom prst="rect">
                  <a:avLst/>
                </a:prstGeom>
                <a:blipFill>
                  <a:blip r:embed="rId8"/>
                  <a:stretch>
                    <a:fillRect r="-1648" b="-5405"/>
                  </a:stretch>
                </a:blipFill>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2242D019-7106-A182-266E-283F7F54BEFC}"/>
                </a:ext>
              </a:extLst>
            </p:cNvPr>
            <p:cNvCxnSpPr>
              <a:cxnSpLocks/>
            </p:cNvCxnSpPr>
            <p:nvPr/>
          </p:nvCxnSpPr>
          <p:spPr>
            <a:xfrm>
              <a:off x="4947080" y="2086568"/>
              <a:ext cx="70417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09774E-327D-D280-E3A9-DBE0485FB2E6}"/>
                </a:ext>
              </a:extLst>
            </p:cNvPr>
            <p:cNvSpPr txBox="1"/>
            <p:nvPr/>
          </p:nvSpPr>
          <p:spPr>
            <a:xfrm>
              <a:off x="5127472" y="1622700"/>
              <a:ext cx="1312252" cy="389143"/>
            </a:xfrm>
            <a:prstGeom prst="rect">
              <a:avLst/>
            </a:prstGeom>
            <a:noFill/>
          </p:spPr>
          <p:txBody>
            <a:bodyPr wrap="none" rtlCol="0">
              <a:spAutoFit/>
            </a:bodyPr>
            <a:lstStyle/>
            <a:p>
              <a:r>
                <a:rPr lang="en-GB" sz="1600" noProof="0" dirty="0"/>
                <a:t>Magnitude</a:t>
              </a:r>
            </a:p>
          </p:txBody>
        </p:sp>
        <p:sp>
          <p:nvSpPr>
            <p:cNvPr id="21" name="TextBox 20">
              <a:extLst>
                <a:ext uri="{FF2B5EF4-FFF2-40B4-BE49-F238E27FC236}">
                  <a16:creationId xmlns:a16="http://schemas.microsoft.com/office/drawing/2014/main" id="{F7B7E8D6-11CA-E97A-6241-74F0E77734F6}"/>
                </a:ext>
              </a:extLst>
            </p:cNvPr>
            <p:cNvSpPr txBox="1"/>
            <p:nvPr/>
          </p:nvSpPr>
          <p:spPr>
            <a:xfrm>
              <a:off x="5381671" y="2271212"/>
              <a:ext cx="604719" cy="389143"/>
            </a:xfrm>
            <a:prstGeom prst="rect">
              <a:avLst/>
            </a:prstGeom>
            <a:noFill/>
          </p:spPr>
          <p:txBody>
            <a:bodyPr wrap="none" rtlCol="0">
              <a:spAutoFit/>
            </a:bodyPr>
            <a:lstStyle/>
            <a:p>
              <a:r>
                <a:rPr lang="en-GB" sz="1600" noProof="0" dirty="0"/>
                <a:t>Bits</a:t>
              </a:r>
            </a:p>
          </p:txBody>
        </p:sp>
      </p:grpSp>
      <p:cxnSp>
        <p:nvCxnSpPr>
          <p:cNvPr id="30" name="Straight Arrow Connector 29">
            <a:extLst>
              <a:ext uri="{FF2B5EF4-FFF2-40B4-BE49-F238E27FC236}">
                <a16:creationId xmlns:a16="http://schemas.microsoft.com/office/drawing/2014/main" id="{46307331-D2D4-B19F-15B2-2B26B1B8DC93}"/>
              </a:ext>
            </a:extLst>
          </p:cNvPr>
          <p:cNvCxnSpPr>
            <a:cxnSpLocks/>
            <a:endCxn id="31" idx="1"/>
          </p:cNvCxnSpPr>
          <p:nvPr/>
        </p:nvCxnSpPr>
        <p:spPr>
          <a:xfrm>
            <a:off x="8351166" y="561612"/>
            <a:ext cx="51729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30BFB71-C32C-BD42-DE6C-0DAE26D390A9}"/>
                  </a:ext>
                </a:extLst>
              </p:cNvPr>
              <p:cNvSpPr txBox="1"/>
              <p:nvPr/>
            </p:nvSpPr>
            <p:spPr>
              <a:xfrm>
                <a:off x="8868465" y="222192"/>
                <a:ext cx="2752036" cy="678840"/>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D30BFB71-C32C-BD42-DE6C-0DAE26D390A9}"/>
                  </a:ext>
                </a:extLst>
              </p:cNvPr>
              <p:cNvSpPr txBox="1">
                <a:spLocks noRot="1" noChangeAspect="1" noMove="1" noResize="1" noEditPoints="1" noAdjustHandles="1" noChangeArrowheads="1" noChangeShapeType="1" noTextEdit="1"/>
              </p:cNvSpPr>
              <p:nvPr/>
            </p:nvSpPr>
            <p:spPr>
              <a:xfrm>
                <a:off x="8868465" y="222192"/>
                <a:ext cx="2752036" cy="678840"/>
              </a:xfrm>
              <a:prstGeom prst="rect">
                <a:avLst/>
              </a:prstGeom>
              <a:blipFill>
                <a:blip r:embed="rId9"/>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2B72195-040A-6CA6-5A00-5442AAF83DF0}"/>
                  </a:ext>
                </a:extLst>
              </p:cNvPr>
              <p:cNvSpPr txBox="1"/>
              <p:nvPr/>
            </p:nvSpPr>
            <p:spPr>
              <a:xfrm>
                <a:off x="1036786" y="1794882"/>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32B72195-040A-6CA6-5A00-5442AAF83DF0}"/>
                  </a:ext>
                </a:extLst>
              </p:cNvPr>
              <p:cNvSpPr txBox="1">
                <a:spLocks noRot="1" noChangeAspect="1" noMove="1" noResize="1" noEditPoints="1" noAdjustHandles="1" noChangeArrowheads="1" noChangeShapeType="1" noTextEdit="1"/>
              </p:cNvSpPr>
              <p:nvPr/>
            </p:nvSpPr>
            <p:spPr>
              <a:xfrm>
                <a:off x="1036786" y="1794882"/>
                <a:ext cx="451598" cy="369332"/>
              </a:xfrm>
              <a:prstGeom prst="rect">
                <a:avLst/>
              </a:prstGeom>
              <a:blipFill>
                <a:blip r:embed="rId1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FF2FB86-150F-33AD-C6D9-62F859D2E318}"/>
                  </a:ext>
                </a:extLst>
              </p:cNvPr>
              <p:cNvSpPr txBox="1"/>
              <p:nvPr/>
            </p:nvSpPr>
            <p:spPr>
              <a:xfrm>
                <a:off x="1913698" y="1441478"/>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9FF2FB86-150F-33AD-C6D9-62F859D2E318}"/>
                  </a:ext>
                </a:extLst>
              </p:cNvPr>
              <p:cNvSpPr txBox="1">
                <a:spLocks noRot="1" noChangeAspect="1" noMove="1" noResize="1" noEditPoints="1" noAdjustHandles="1" noChangeArrowheads="1" noChangeShapeType="1" noTextEdit="1"/>
              </p:cNvSpPr>
              <p:nvPr/>
            </p:nvSpPr>
            <p:spPr>
              <a:xfrm>
                <a:off x="1913698" y="1441478"/>
                <a:ext cx="376962" cy="369332"/>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4D39F0C-D571-E109-F2BB-9E39A485E5DC}"/>
                  </a:ext>
                </a:extLst>
              </p:cNvPr>
              <p:cNvSpPr txBox="1"/>
              <p:nvPr/>
            </p:nvSpPr>
            <p:spPr>
              <a:xfrm>
                <a:off x="1528379" y="2268472"/>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64D39F0C-D571-E109-F2BB-9E39A485E5DC}"/>
                  </a:ext>
                </a:extLst>
              </p:cNvPr>
              <p:cNvSpPr txBox="1">
                <a:spLocks noRot="1" noChangeAspect="1" noMove="1" noResize="1" noEditPoints="1" noAdjustHandles="1" noChangeArrowheads="1" noChangeShapeType="1" noTextEdit="1"/>
              </p:cNvSpPr>
              <p:nvPr/>
            </p:nvSpPr>
            <p:spPr>
              <a:xfrm>
                <a:off x="1528379" y="2268472"/>
                <a:ext cx="518988" cy="391261"/>
              </a:xfrm>
              <a:prstGeom prst="rect">
                <a:avLst/>
              </a:prstGeom>
              <a:blipFill>
                <a:blip r:embed="rId12"/>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1E9097A7-2CDF-44B5-54ED-694FEA5E40D6}"/>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0C8324A2-89E0-BBCD-E001-EF46456ADD84}"/>
              </a:ext>
            </a:extLst>
          </p:cNvPr>
          <p:cNvCxnSpPr>
            <a:cxnSpLocks/>
          </p:cNvCxnSpPr>
          <p:nvPr/>
        </p:nvCxnSpPr>
        <p:spPr>
          <a:xfrm>
            <a:off x="424831" y="4997648"/>
            <a:ext cx="295121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C776C2A-389C-98BF-2133-0F8679CA7B3B}"/>
                  </a:ext>
                </a:extLst>
              </p:cNvPr>
              <p:cNvSpPr txBox="1"/>
              <p:nvPr/>
            </p:nvSpPr>
            <p:spPr>
              <a:xfrm>
                <a:off x="3163873" y="5096779"/>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3C776C2A-389C-98BF-2133-0F8679CA7B3B}"/>
                  </a:ext>
                </a:extLst>
              </p:cNvPr>
              <p:cNvSpPr txBox="1">
                <a:spLocks noRot="1" noChangeAspect="1" noMove="1" noResize="1" noEditPoints="1" noAdjustHandles="1" noChangeArrowheads="1" noChangeShapeType="1" noTextEdit="1"/>
              </p:cNvSpPr>
              <p:nvPr/>
            </p:nvSpPr>
            <p:spPr>
              <a:xfrm>
                <a:off x="3163873" y="5096779"/>
                <a:ext cx="161133" cy="276999"/>
              </a:xfrm>
              <a:prstGeom prst="rect">
                <a:avLst/>
              </a:prstGeom>
              <a:blipFill>
                <a:blip r:embed="rId13"/>
                <a:stretch>
                  <a:fillRect l="-26923" r="-26923" b="-6522"/>
                </a:stretch>
              </a:blipFill>
            </p:spPr>
            <p:txBody>
              <a:bodyPr/>
              <a:lstStyle/>
              <a:p>
                <a:r>
                  <a:rPr lang="LID4096">
                    <a:noFill/>
                  </a:rPr>
                  <a:t> </a:t>
                </a:r>
              </a:p>
            </p:txBody>
          </p:sp>
        </mc:Fallback>
      </mc:AlternateContent>
      <p:sp>
        <p:nvSpPr>
          <p:cNvPr id="120" name="Rectangle: Rounded Corners 119">
            <a:extLst>
              <a:ext uri="{FF2B5EF4-FFF2-40B4-BE49-F238E27FC236}">
                <a16:creationId xmlns:a16="http://schemas.microsoft.com/office/drawing/2014/main" id="{DBF0DDBE-3508-D7F3-664A-FF099BEEE875}"/>
              </a:ext>
            </a:extLst>
          </p:cNvPr>
          <p:cNvSpPr/>
          <p:nvPr/>
        </p:nvSpPr>
        <p:spPr>
          <a:xfrm>
            <a:off x="443598" y="453667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5CD20B00-897F-72CF-0AE9-11B702A2A2F7}"/>
                  </a:ext>
                </a:extLst>
              </p:cNvPr>
              <p:cNvSpPr txBox="1"/>
              <p:nvPr/>
            </p:nvSpPr>
            <p:spPr>
              <a:xfrm>
                <a:off x="402958" y="453938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21" name="TextBox 120">
                <a:extLst>
                  <a:ext uri="{FF2B5EF4-FFF2-40B4-BE49-F238E27FC236}">
                    <a16:creationId xmlns:a16="http://schemas.microsoft.com/office/drawing/2014/main" id="{5CD20B00-897F-72CF-0AE9-11B702A2A2F7}"/>
                  </a:ext>
                </a:extLst>
              </p:cNvPr>
              <p:cNvSpPr txBox="1">
                <a:spLocks noRot="1" noChangeAspect="1" noMove="1" noResize="1" noEditPoints="1" noAdjustHandles="1" noChangeArrowheads="1" noChangeShapeType="1" noTextEdit="1"/>
              </p:cNvSpPr>
              <p:nvPr/>
            </p:nvSpPr>
            <p:spPr>
              <a:xfrm>
                <a:off x="402958" y="4539386"/>
                <a:ext cx="793026" cy="369332"/>
              </a:xfrm>
              <a:prstGeom prst="rect">
                <a:avLst/>
              </a:prstGeom>
              <a:blipFill>
                <a:blip r:embed="rId14"/>
                <a:stretch>
                  <a:fillRect r="-6923" b="-15000"/>
                </a:stretch>
              </a:blipFill>
            </p:spPr>
            <p:txBody>
              <a:bodyPr/>
              <a:lstStyle/>
              <a:p>
                <a:r>
                  <a:rPr lang="LID4096">
                    <a:noFill/>
                  </a:rPr>
                  <a:t> </a:t>
                </a:r>
              </a:p>
            </p:txBody>
          </p:sp>
        </mc:Fallback>
      </mc:AlternateContent>
      <p:sp>
        <p:nvSpPr>
          <p:cNvPr id="122" name="Rectangle: Rounded Corners 121">
            <a:extLst>
              <a:ext uri="{FF2B5EF4-FFF2-40B4-BE49-F238E27FC236}">
                <a16:creationId xmlns:a16="http://schemas.microsoft.com/office/drawing/2014/main" id="{852C34DD-4F8D-C6D1-B9C5-7B3A6C8CAB3E}"/>
              </a:ext>
            </a:extLst>
          </p:cNvPr>
          <p:cNvSpPr/>
          <p:nvPr/>
        </p:nvSpPr>
        <p:spPr>
          <a:xfrm>
            <a:off x="1250311" y="453820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BAC94EBC-4E68-5996-9994-C3F70AD1F81E}"/>
                  </a:ext>
                </a:extLst>
              </p:cNvPr>
              <p:cNvSpPr txBox="1"/>
              <p:nvPr/>
            </p:nvSpPr>
            <p:spPr>
              <a:xfrm>
                <a:off x="1209671" y="454091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23" name="TextBox 122">
                <a:extLst>
                  <a:ext uri="{FF2B5EF4-FFF2-40B4-BE49-F238E27FC236}">
                    <a16:creationId xmlns:a16="http://schemas.microsoft.com/office/drawing/2014/main" id="{BAC94EBC-4E68-5996-9994-C3F70AD1F81E}"/>
                  </a:ext>
                </a:extLst>
              </p:cNvPr>
              <p:cNvSpPr txBox="1">
                <a:spLocks noRot="1" noChangeAspect="1" noMove="1" noResize="1" noEditPoints="1" noAdjustHandles="1" noChangeArrowheads="1" noChangeShapeType="1" noTextEdit="1"/>
              </p:cNvSpPr>
              <p:nvPr/>
            </p:nvSpPr>
            <p:spPr>
              <a:xfrm>
                <a:off x="1209671" y="4540912"/>
                <a:ext cx="793026" cy="369332"/>
              </a:xfrm>
              <a:prstGeom prst="rect">
                <a:avLst/>
              </a:prstGeom>
              <a:blipFill>
                <a:blip r:embed="rId15"/>
                <a:stretch>
                  <a:fillRect r="-6107"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5AAE70CF-9A5C-5BAA-1008-0DC7D879F940}"/>
                  </a:ext>
                </a:extLst>
              </p:cNvPr>
              <p:cNvSpPr txBox="1"/>
              <p:nvPr/>
            </p:nvSpPr>
            <p:spPr>
              <a:xfrm>
                <a:off x="2009424" y="452918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5AAE70CF-9A5C-5BAA-1008-0DC7D879F940}"/>
                  </a:ext>
                </a:extLst>
              </p:cNvPr>
              <p:cNvSpPr txBox="1">
                <a:spLocks noRot="1" noChangeAspect="1" noMove="1" noResize="1" noEditPoints="1" noAdjustHandles="1" noChangeArrowheads="1" noChangeShapeType="1" noTextEdit="1"/>
              </p:cNvSpPr>
              <p:nvPr/>
            </p:nvSpPr>
            <p:spPr>
              <a:xfrm>
                <a:off x="2009424" y="4529186"/>
                <a:ext cx="381730" cy="369332"/>
              </a:xfrm>
              <a:prstGeom prst="rect">
                <a:avLst/>
              </a:prstGeom>
              <a:blipFill>
                <a:blip r:embed="rId16"/>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277041E7-BF94-C7F5-6390-90062A3C01D7}"/>
              </a:ext>
            </a:extLst>
          </p:cNvPr>
          <p:cNvSpPr/>
          <p:nvPr/>
        </p:nvSpPr>
        <p:spPr>
          <a:xfrm>
            <a:off x="2438521" y="4488111"/>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3297F245-BDEF-FBB4-290E-4ECA0F471D46}"/>
                  </a:ext>
                </a:extLst>
              </p:cNvPr>
              <p:cNvSpPr txBox="1"/>
              <p:nvPr/>
            </p:nvSpPr>
            <p:spPr>
              <a:xfrm>
                <a:off x="2397881" y="4490819"/>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3297F245-BDEF-FBB4-290E-4ECA0F471D46}"/>
                  </a:ext>
                </a:extLst>
              </p:cNvPr>
              <p:cNvSpPr txBox="1">
                <a:spLocks noRot="1" noChangeAspect="1" noMove="1" noResize="1" noEditPoints="1" noAdjustHandles="1" noChangeArrowheads="1" noChangeShapeType="1" noTextEdit="1"/>
              </p:cNvSpPr>
              <p:nvPr/>
            </p:nvSpPr>
            <p:spPr>
              <a:xfrm>
                <a:off x="2397881" y="4490819"/>
                <a:ext cx="793026" cy="369332"/>
              </a:xfrm>
              <a:prstGeom prst="rect">
                <a:avLst/>
              </a:prstGeom>
              <a:blipFill>
                <a:blip r:embed="rId17"/>
                <a:stretch>
                  <a:fillRect r="-6923" b="-15000"/>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A2EA159D-857A-CED3-43D8-572E850C9901}"/>
              </a:ext>
            </a:extLst>
          </p:cNvPr>
          <p:cNvCxnSpPr>
            <a:cxnSpLocks/>
          </p:cNvCxnSpPr>
          <p:nvPr/>
        </p:nvCxnSpPr>
        <p:spPr>
          <a:xfrm>
            <a:off x="443598" y="4291386"/>
            <a:ext cx="1990025"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234E077-82F2-285C-3F66-C6487EAD5311}"/>
                  </a:ext>
                </a:extLst>
              </p:cNvPr>
              <p:cNvSpPr txBox="1"/>
              <p:nvPr/>
            </p:nvSpPr>
            <p:spPr>
              <a:xfrm>
                <a:off x="589481" y="3816190"/>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C234E077-82F2-285C-3F66-C6487EAD5311}"/>
                  </a:ext>
                </a:extLst>
              </p:cNvPr>
              <p:cNvSpPr txBox="1">
                <a:spLocks noRot="1" noChangeAspect="1" noMove="1" noResize="1" noEditPoints="1" noAdjustHandles="1" noChangeArrowheads="1" noChangeShapeType="1" noTextEdit="1"/>
              </p:cNvSpPr>
              <p:nvPr/>
            </p:nvSpPr>
            <p:spPr>
              <a:xfrm>
                <a:off x="589481" y="3816190"/>
                <a:ext cx="1644086" cy="394019"/>
              </a:xfrm>
              <a:prstGeom prst="rect">
                <a:avLst/>
              </a:prstGeom>
              <a:blipFill>
                <a:blip r:embed="rId18"/>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7D0523C1-D14A-E9CE-D41A-15F3C6B4C054}"/>
              </a:ext>
            </a:extLst>
          </p:cNvPr>
          <p:cNvSpPr txBox="1"/>
          <p:nvPr/>
        </p:nvSpPr>
        <p:spPr>
          <a:xfrm>
            <a:off x="11217826" y="375476"/>
            <a:ext cx="402674" cy="307777"/>
          </a:xfrm>
          <a:prstGeom prst="rect">
            <a:avLst/>
          </a:prstGeom>
          <a:noFill/>
        </p:spPr>
        <p:txBody>
          <a:bodyPr wrap="none" rtlCol="0">
            <a:spAutoFit/>
          </a:bodyPr>
          <a:lstStyle/>
          <a:p>
            <a:r>
              <a:rPr lang="en-GB" sz="1400" noProof="0" dirty="0"/>
              <a:t>(1)</a:t>
            </a:r>
          </a:p>
        </p:txBody>
      </p:sp>
      <p:sp>
        <p:nvSpPr>
          <p:cNvPr id="41" name="TextBox 40">
            <a:extLst>
              <a:ext uri="{FF2B5EF4-FFF2-40B4-BE49-F238E27FC236}">
                <a16:creationId xmlns:a16="http://schemas.microsoft.com/office/drawing/2014/main" id="{EDDF5EA0-782C-58B1-B7EB-086E0994556E}"/>
              </a:ext>
            </a:extLst>
          </p:cNvPr>
          <p:cNvSpPr txBox="1"/>
          <p:nvPr/>
        </p:nvSpPr>
        <p:spPr>
          <a:xfrm>
            <a:off x="11214679" y="1294445"/>
            <a:ext cx="402674" cy="307777"/>
          </a:xfrm>
          <a:prstGeom prst="rect">
            <a:avLst/>
          </a:prstGeom>
          <a:noFill/>
        </p:spPr>
        <p:txBody>
          <a:bodyPr wrap="none" rtlCol="0">
            <a:spAutoFit/>
          </a:bodyPr>
          <a:lstStyle/>
          <a:p>
            <a:r>
              <a:rPr lang="en-GB" sz="1400" noProof="0" dirty="0"/>
              <a:t>(2)</a:t>
            </a:r>
          </a:p>
        </p:txBody>
      </p:sp>
      <p:sp>
        <p:nvSpPr>
          <p:cNvPr id="42" name="TextBox 41">
            <a:extLst>
              <a:ext uri="{FF2B5EF4-FFF2-40B4-BE49-F238E27FC236}">
                <a16:creationId xmlns:a16="http://schemas.microsoft.com/office/drawing/2014/main" id="{FD5F75AF-C4C5-CED6-9B5C-F8727CFD2802}"/>
              </a:ext>
            </a:extLst>
          </p:cNvPr>
          <p:cNvSpPr txBox="1"/>
          <p:nvPr/>
        </p:nvSpPr>
        <p:spPr>
          <a:xfrm>
            <a:off x="10085146" y="2828974"/>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82A2EF0-9718-A100-7648-970CB1F341FA}"/>
                  </a:ext>
                </a:extLst>
              </p:cNvPr>
              <p:cNvSpPr txBox="1"/>
              <p:nvPr/>
            </p:nvSpPr>
            <p:spPr>
              <a:xfrm>
                <a:off x="5626384" y="6273859"/>
                <a:ext cx="4025466" cy="4142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𝑛</m:t>
                      </m:r>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d>
                            <m:dPr>
                              <m:ctrlPr>
                                <a:rPr lang="en-GB"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Relative</m:t>
                                  </m:r>
                                  <m:r>
                                    <a:rPr lang="en-GB" noProof="0" smtClean="0">
                                      <a:latin typeface="Cambria Math" panose="02040503050406030204" pitchFamily="18" charset="0"/>
                                    </a:rPr>
                                    <m:t> </m:t>
                                  </m:r>
                                  <m:r>
                                    <m:rPr>
                                      <m:sty m:val="p"/>
                                    </m:rPr>
                                    <a:rPr lang="en-GB" noProof="0" smtClean="0">
                                      <a:latin typeface="Cambria Math" panose="02040503050406030204" pitchFamily="18" charset="0"/>
                                    </a:rPr>
                                    <m:t>Error</m:t>
                                  </m:r>
                                </m:e>
                                <m:sub>
                                  <m:sSub>
                                    <m:sSubPr>
                                      <m:ctrlPr>
                                        <a:rPr lang="en-GB" i="1" noProof="0">
                                          <a:latin typeface="Cambria Math" panose="02040503050406030204" pitchFamily="18" charset="0"/>
                                        </a:rPr>
                                      </m:ctrlPr>
                                    </m:sSubPr>
                                    <m:e>
                                      <m:r>
                                        <a:rPr lang="en-GB" i="1" noProof="0">
                                          <a:latin typeface="Cambria Math" panose="02040503050406030204" pitchFamily="18" charset="0"/>
                                        </a:rPr>
                                        <m:t>𝜓</m:t>
                                      </m:r>
                                    </m:e>
                                    <m:sub>
                                      <m:r>
                                        <a:rPr lang="en-GB" i="1" noProof="0" smtClean="0">
                                          <a:latin typeface="Cambria Math" panose="02040503050406030204" pitchFamily="18" charset="0"/>
                                        </a:rPr>
                                        <m:t>𝑥</m:t>
                                      </m:r>
                                    </m:sub>
                                  </m:sSub>
                                </m:sub>
                              </m:sSub>
                            </m:e>
                          </m:d>
                        </m:e>
                      </m:d>
                    </m:oMath>
                  </m:oMathPara>
                </a14:m>
                <a:endParaRPr lang="en-GB" noProof="0" dirty="0"/>
              </a:p>
            </p:txBody>
          </p:sp>
        </mc:Choice>
        <mc:Fallback xmlns="">
          <p:sp>
            <p:nvSpPr>
              <p:cNvPr id="45" name="TextBox 44">
                <a:extLst>
                  <a:ext uri="{FF2B5EF4-FFF2-40B4-BE49-F238E27FC236}">
                    <a16:creationId xmlns:a16="http://schemas.microsoft.com/office/drawing/2014/main" id="{482A2EF0-9718-A100-7648-970CB1F341FA}"/>
                  </a:ext>
                </a:extLst>
              </p:cNvPr>
              <p:cNvSpPr txBox="1">
                <a:spLocks noRot="1" noChangeAspect="1" noMove="1" noResize="1" noEditPoints="1" noAdjustHandles="1" noChangeArrowheads="1" noChangeShapeType="1" noTextEdit="1"/>
              </p:cNvSpPr>
              <p:nvPr/>
            </p:nvSpPr>
            <p:spPr>
              <a:xfrm>
                <a:off x="5626384" y="6273859"/>
                <a:ext cx="4025466" cy="414281"/>
              </a:xfrm>
              <a:prstGeom prst="rect">
                <a:avLst/>
              </a:prstGeom>
              <a:blipFill>
                <a:blip r:embed="rId19"/>
                <a:stretch>
                  <a:fillRect b="-882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A97CC8EC-25C0-878A-3D1C-0A601B1598D0}"/>
                  </a:ext>
                </a:extLst>
              </p:cNvPr>
              <p:cNvSpPr txBox="1"/>
              <p:nvPr/>
            </p:nvSpPr>
            <p:spPr>
              <a:xfrm>
                <a:off x="311921" y="233634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A97CC8EC-25C0-878A-3D1C-0A601B1598D0}"/>
                  </a:ext>
                </a:extLst>
              </p:cNvPr>
              <p:cNvSpPr txBox="1">
                <a:spLocks noRot="1" noChangeAspect="1" noMove="1" noResize="1" noEditPoints="1" noAdjustHandles="1" noChangeArrowheads="1" noChangeShapeType="1" noTextEdit="1"/>
              </p:cNvSpPr>
              <p:nvPr/>
            </p:nvSpPr>
            <p:spPr>
              <a:xfrm>
                <a:off x="311921" y="2336340"/>
                <a:ext cx="518988" cy="391261"/>
              </a:xfrm>
              <a:prstGeom prst="rect">
                <a:avLst/>
              </a:prstGeom>
              <a:blipFill>
                <a:blip r:embed="rId20"/>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17184E81-7FAC-8DBE-A234-FE2F7BF6ECEF}"/>
              </a:ext>
            </a:extLst>
          </p:cNvPr>
          <p:cNvSpPr txBox="1"/>
          <p:nvPr/>
        </p:nvSpPr>
        <p:spPr>
          <a:xfrm>
            <a:off x="881673" y="1029260"/>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5B552A3E-74B5-E594-751E-5879BC765022}"/>
              </a:ext>
            </a:extLst>
          </p:cNvPr>
          <p:cNvCxnSpPr>
            <a:cxnSpLocks/>
          </p:cNvCxnSpPr>
          <p:nvPr/>
        </p:nvCxnSpPr>
        <p:spPr>
          <a:xfrm>
            <a:off x="1832451" y="1586562"/>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D5CD2F7-DCF8-2639-ADE9-7956E67E9B18}"/>
              </a:ext>
            </a:extLst>
          </p:cNvPr>
          <p:cNvCxnSpPr>
            <a:cxnSpLocks/>
            <a:stCxn id="40" idx="2"/>
            <a:endCxn id="45" idx="0"/>
          </p:cNvCxnSpPr>
          <p:nvPr/>
        </p:nvCxnSpPr>
        <p:spPr>
          <a:xfrm flipH="1">
            <a:off x="7639117" y="5610531"/>
            <a:ext cx="20089" cy="663328"/>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4D68E90C-C510-3CCA-B038-01C855128CF0}"/>
              </a:ext>
            </a:extLst>
          </p:cNvPr>
          <p:cNvSpPr txBox="1"/>
          <p:nvPr/>
        </p:nvSpPr>
        <p:spPr>
          <a:xfrm>
            <a:off x="9596374" y="6275267"/>
            <a:ext cx="402674" cy="307777"/>
          </a:xfrm>
          <a:prstGeom prst="rect">
            <a:avLst/>
          </a:prstGeom>
          <a:noFill/>
        </p:spPr>
        <p:txBody>
          <a:bodyPr wrap="none" rtlCol="0">
            <a:spAutoFit/>
          </a:bodyPr>
          <a:lstStyle/>
          <a:p>
            <a:r>
              <a:rPr lang="en-GB" sz="1400" noProof="0" dirty="0"/>
              <a:t>(6)</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8D323CC-83D4-45F6-FAB8-C199C7C90C4C}"/>
                  </a:ext>
                </a:extLst>
              </p:cNvPr>
              <p:cNvSpPr txBox="1"/>
              <p:nvPr/>
            </p:nvSpPr>
            <p:spPr>
              <a:xfrm>
                <a:off x="5319363" y="3468573"/>
                <a:ext cx="4679685"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noProof="0" smtClean="0">
                              <a:latin typeface="Cambria Math" panose="02040503050406030204" pitchFamily="18" charset="0"/>
                            </a:rPr>
                          </m:ctrlPr>
                        </m:sSubPr>
                        <m:e>
                          <m:r>
                            <m:rPr>
                              <m:sty m:val="p"/>
                            </m:rPr>
                            <a:rPr lang="en-GB" noProof="0" smtClean="0">
                              <a:latin typeface="Cambria Math" panose="02040503050406030204" pitchFamily="18" charset="0"/>
                            </a:rPr>
                            <m:t>MSE</m:t>
                          </m:r>
                        </m:e>
                        <m:sub>
                          <m:sSub>
                            <m:sSubPr>
                              <m:ctrlPr>
                                <a:rPr lang="en-GB" i="1" noProof="0">
                                  <a:latin typeface="Cambria Math" panose="02040503050406030204" pitchFamily="18" charset="0"/>
                                </a:rPr>
                              </m:ctrlPr>
                            </m:sSubPr>
                            <m:e>
                              <m:r>
                                <a:rPr lang="en-GB" i="1" noProof="0">
                                  <a:latin typeface="Cambria Math" panose="02040503050406030204" pitchFamily="18" charset="0"/>
                                </a:rPr>
                                <m:t>𝜓</m:t>
                              </m:r>
                            </m:e>
                            <m:sub>
                              <m:r>
                                <a:rPr lang="en-GB" i="1" noProof="0" smtClean="0">
                                  <a:latin typeface="Cambria Math" panose="02040503050406030204" pitchFamily="18" charset="0"/>
                                </a:rPr>
                                <m:t>𝑥</m:t>
                              </m:r>
                            </m:sub>
                          </m:sSub>
                        </m:sub>
                      </m:sSub>
                      <m:r>
                        <a:rPr lang="en-GB" sz="1800" b="0" i="1" noProof="0" smtClean="0">
                          <a:latin typeface="Cambria Math" panose="02040503050406030204" pitchFamily="18" charset="0"/>
                          <a:ea typeface="Cambria Math" panose="02040503050406030204" pitchFamily="18" charset="0"/>
                        </a:rPr>
                        <m:t>≤</m:t>
                      </m:r>
                      <m:nary>
                        <m:naryPr>
                          <m:chr m:val="∑"/>
                          <m:ctrlPr>
                            <a:rPr lang="en-GB" sz="1800" b="0" i="1" noProof="0" smtClean="0">
                              <a:latin typeface="Cambria Math" panose="02040503050406030204" pitchFamily="18" charset="0"/>
                              <a:ea typeface="Cambria Math" panose="02040503050406030204" pitchFamily="18" charset="0"/>
                            </a:rPr>
                          </m:ctrlPr>
                        </m:naryPr>
                        <m:sub>
                          <m:r>
                            <m:rPr>
                              <m:brk m:alnAt="23"/>
                            </m:rPr>
                            <a:rPr lang="en-GB" sz="1800" b="0" i="1" noProof="0" smtClean="0">
                              <a:latin typeface="Cambria Math" panose="02040503050406030204" pitchFamily="18" charset="0"/>
                              <a:ea typeface="Cambria Math" panose="02040503050406030204" pitchFamily="18" charset="0"/>
                            </a:rPr>
                            <m:t>𝑛</m:t>
                          </m:r>
                          <m:r>
                            <a:rPr lang="en-GB" sz="1800" b="0" i="1" noProof="0" smtClean="0">
                              <a:latin typeface="Cambria Math" panose="02040503050406030204" pitchFamily="18" charset="0"/>
                              <a:ea typeface="Cambria Math" panose="02040503050406030204" pitchFamily="18" charset="0"/>
                            </a:rPr>
                            <m:t>=1</m:t>
                          </m:r>
                        </m:sub>
                        <m:sup>
                          <m:r>
                            <a:rPr lang="en-GB" sz="1800" b="0" i="1" noProof="0" smtClean="0">
                              <a:latin typeface="Cambria Math" panose="02040503050406030204" pitchFamily="18" charset="0"/>
                              <a:ea typeface="Cambria Math" panose="02040503050406030204" pitchFamily="18" charset="0"/>
                            </a:rPr>
                            <m:t>𝑁</m:t>
                          </m:r>
                        </m:sup>
                        <m:e>
                          <m:nary>
                            <m:naryPr>
                              <m:chr m:val="∑"/>
                              <m:ctrlPr>
                                <a:rPr lang="en-GB" sz="1800" b="0" i="1" noProof="0" smtClean="0">
                                  <a:latin typeface="Cambria Math" panose="02040503050406030204" pitchFamily="18" charset="0"/>
                                  <a:ea typeface="Cambria Math" panose="02040503050406030204" pitchFamily="18" charset="0"/>
                                </a:rPr>
                              </m:ctrlPr>
                            </m:naryPr>
                            <m:sub>
                              <m:r>
                                <m:rPr>
                                  <m:brk m:alnAt="23"/>
                                </m:rPr>
                                <a:rPr lang="en-GB" sz="1800" b="0" i="1" noProof="0" smtClean="0">
                                  <a:latin typeface="Cambria Math" panose="02040503050406030204" pitchFamily="18" charset="0"/>
                                  <a:ea typeface="Cambria Math" panose="02040503050406030204" pitchFamily="18" charset="0"/>
                                </a:rPr>
                                <m:t>𝑡</m:t>
                              </m:r>
                              <m:r>
                                <a:rPr lang="en-GB" sz="1800" b="0" i="1" noProof="0" smtClean="0">
                                  <a:latin typeface="Cambria Math" panose="02040503050406030204" pitchFamily="18" charset="0"/>
                                  <a:ea typeface="Cambria Math" panose="02040503050406030204" pitchFamily="18" charset="0"/>
                                </a:rPr>
                                <m:t>=1</m:t>
                              </m:r>
                            </m:sub>
                            <m:sup>
                              <m:r>
                                <a:rPr lang="en-GB" sz="1800" b="0" i="1" noProof="0" smtClean="0">
                                  <a:latin typeface="Cambria Math" panose="02040503050406030204" pitchFamily="18" charset="0"/>
                                  <a:ea typeface="Cambria Math" panose="02040503050406030204" pitchFamily="18" charset="0"/>
                                </a:rPr>
                                <m:t>𝑇</m:t>
                              </m:r>
                            </m:sup>
                            <m:e>
                              <m:sSup>
                                <m:sSupPr>
                                  <m:ctrlPr>
                                    <a:rPr lang="en-GB" sz="1800" b="0" i="1" noProof="0" smtClean="0">
                                      <a:latin typeface="Cambria Math" panose="02040503050406030204" pitchFamily="18" charset="0"/>
                                      <a:ea typeface="Cambria Math" panose="02040503050406030204" pitchFamily="18" charset="0"/>
                                    </a:rPr>
                                  </m:ctrlPr>
                                </m:sSupPr>
                                <m:e>
                                  <m:d>
                                    <m:dPr>
                                      <m:ctrlPr>
                                        <a:rPr lang="en-GB" sz="1800" b="0" i="1" noProof="0" smtClean="0">
                                          <a:latin typeface="Cambria Math" panose="02040503050406030204" pitchFamily="18" charset="0"/>
                                          <a:ea typeface="Cambria Math" panose="02040503050406030204" pitchFamily="18" charset="0"/>
                                        </a:rPr>
                                      </m:ctrlPr>
                                    </m:dPr>
                                    <m:e>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sz="1800" b="0" i="1" noProof="0" smtClean="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sub>
                                      </m:sSub>
                                    </m:e>
                                  </m:d>
                                </m:e>
                                <m:sup>
                                  <m:r>
                                    <a:rPr lang="en-GB" sz="1800" b="0" i="1" noProof="0" smtClean="0">
                                      <a:latin typeface="Cambria Math" panose="02040503050406030204" pitchFamily="18" charset="0"/>
                                      <a:ea typeface="Cambria Math" panose="02040503050406030204" pitchFamily="18" charset="0"/>
                                    </a:rPr>
                                    <m:t>2</m:t>
                                  </m:r>
                                </m:sup>
                              </m:sSup>
                              <m:r>
                                <a:rPr lang="en-GB" sz="1800" b="0" i="1" noProof="0" smtClean="0">
                                  <a:latin typeface="Cambria Math" panose="02040503050406030204" pitchFamily="18" charset="0"/>
                                  <a:ea typeface="Cambria Math" panose="02040503050406030204" pitchFamily="18" charset="0"/>
                                </a:rPr>
                                <m:t>×</m:t>
                              </m:r>
                              <m:r>
                                <a:rPr lang="en-GB" sz="1800" b="0" i="1" noProof="0" smtClean="0">
                                  <a:latin typeface="Cambria Math" panose="02040503050406030204" pitchFamily="18" charset="0"/>
                                  <a:ea typeface="Cambria Math" panose="02040503050406030204" pitchFamily="18" charset="0"/>
                                </a:rPr>
                                <m:t>𝑄</m:t>
                              </m:r>
                              <m:r>
                                <a:rPr lang="en-GB" sz="1800" b="0" i="1" noProof="0" smtClean="0">
                                  <a:latin typeface="Cambria Math" panose="02040503050406030204" pitchFamily="18" charset="0"/>
                                  <a:ea typeface="Cambria Math" panose="02040503050406030204" pitchFamily="18" charset="0"/>
                                </a:rPr>
                                <m:t>(</m:t>
                              </m:r>
                              <m:sSub>
                                <m:sSubPr>
                                  <m:ctrlPr>
                                    <a:rPr lang="en-GB" sz="1800" b="0" i="1" noProof="0" smtClean="0">
                                      <a:latin typeface="Cambria Math" panose="02040503050406030204" pitchFamily="18" charset="0"/>
                                      <a:ea typeface="Cambria Math" panose="02040503050406030204" pitchFamily="18" charset="0"/>
                                    </a:rPr>
                                  </m:ctrlPr>
                                </m:sSubPr>
                                <m:e>
                                  <m:r>
                                    <a:rPr lang="en-GB" sz="1800" b="0" i="1" noProof="0" smtClean="0">
                                      <a:latin typeface="Cambria Math" panose="02040503050406030204" pitchFamily="18" charset="0"/>
                                      <a:ea typeface="Cambria Math" panose="02040503050406030204" pitchFamily="18" charset="0"/>
                                    </a:rPr>
                                    <m:t>𝑏</m:t>
                                  </m:r>
                                </m:e>
                                <m:sub>
                                  <m:r>
                                    <a:rPr lang="en-GB" sz="1800" b="0" i="1" noProof="0" smtClean="0">
                                      <a:latin typeface="Cambria Math" panose="02040503050406030204" pitchFamily="18" charset="0"/>
                                      <a:ea typeface="Cambria Math" panose="02040503050406030204" pitchFamily="18" charset="0"/>
                                    </a:rPr>
                                    <m:t>𝑛</m:t>
                                  </m:r>
                                  <m:r>
                                    <a:rPr lang="en-GB" sz="1800" b="0" i="1" noProof="0" smtClean="0">
                                      <a:latin typeface="Cambria Math" panose="02040503050406030204" pitchFamily="18" charset="0"/>
                                      <a:ea typeface="Cambria Math" panose="02040503050406030204" pitchFamily="18" charset="0"/>
                                    </a:rPr>
                                    <m:t>,</m:t>
                                  </m:r>
                                  <m:r>
                                    <a:rPr lang="en-GB" sz="1800" b="0" i="1" noProof="0" smtClean="0">
                                      <a:latin typeface="Cambria Math" panose="02040503050406030204" pitchFamily="18" charset="0"/>
                                      <a:ea typeface="Cambria Math" panose="02040503050406030204" pitchFamily="18" charset="0"/>
                                    </a:rPr>
                                    <m:t>𝑡</m:t>
                                  </m:r>
                                </m:sub>
                              </m:sSub>
                              <m:r>
                                <a:rPr lang="en-GB" sz="1800"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h</m:t>
                                  </m:r>
                                </m:e>
                                <m:sub>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𝑡</m:t>
                                  </m:r>
                                </m:sub>
                              </m:sSub>
                              <m:r>
                                <a:rPr lang="en-GB" sz="1800" b="0" i="1" noProof="0" smtClean="0">
                                  <a:latin typeface="Cambria Math" panose="02040503050406030204" pitchFamily="18" charset="0"/>
                                  <a:ea typeface="Cambria Math" panose="02040503050406030204" pitchFamily="18" charset="0"/>
                                </a:rPr>
                                <m:t>)</m:t>
                              </m:r>
                            </m:e>
                          </m:nary>
                        </m:e>
                      </m:nary>
                    </m:oMath>
                  </m:oMathPara>
                </a14:m>
                <a:endParaRPr lang="en-GB" noProof="0" dirty="0"/>
              </a:p>
            </p:txBody>
          </p:sp>
        </mc:Choice>
        <mc:Fallback xmlns="">
          <p:sp>
            <p:nvSpPr>
              <p:cNvPr id="8" name="TextBox 7">
                <a:extLst>
                  <a:ext uri="{FF2B5EF4-FFF2-40B4-BE49-F238E27FC236}">
                    <a16:creationId xmlns:a16="http://schemas.microsoft.com/office/drawing/2014/main" id="{38D323CC-83D4-45F6-FAB8-C199C7C90C4C}"/>
                  </a:ext>
                </a:extLst>
              </p:cNvPr>
              <p:cNvSpPr txBox="1">
                <a:spLocks noRot="1" noChangeAspect="1" noMove="1" noResize="1" noEditPoints="1" noAdjustHandles="1" noChangeArrowheads="1" noChangeShapeType="1" noTextEdit="1"/>
              </p:cNvSpPr>
              <p:nvPr/>
            </p:nvSpPr>
            <p:spPr>
              <a:xfrm>
                <a:off x="5319363" y="3468573"/>
                <a:ext cx="4679685" cy="871201"/>
              </a:xfrm>
              <a:prstGeom prst="rect">
                <a:avLst/>
              </a:prstGeom>
              <a:blipFill>
                <a:blip r:embed="rId21"/>
                <a:stretch>
                  <a:fillRect/>
                </a:stretch>
              </a:blipFill>
            </p:spPr>
            <p:txBody>
              <a:bodyPr/>
              <a:lstStyle/>
              <a:p>
                <a:r>
                  <a:rPr lang="LID4096">
                    <a:noFill/>
                  </a:rPr>
                  <a:t> </a:t>
                </a:r>
              </a:p>
            </p:txBody>
          </p:sp>
        </mc:Fallback>
      </mc:AlternateContent>
      <p:cxnSp>
        <p:nvCxnSpPr>
          <p:cNvPr id="26" name="Straight Arrow Connector 25">
            <a:extLst>
              <a:ext uri="{FF2B5EF4-FFF2-40B4-BE49-F238E27FC236}">
                <a16:creationId xmlns:a16="http://schemas.microsoft.com/office/drawing/2014/main" id="{19C17E55-09C3-ECD5-0FFA-0A062020A355}"/>
              </a:ext>
            </a:extLst>
          </p:cNvPr>
          <p:cNvCxnSpPr>
            <a:cxnSpLocks/>
            <a:stCxn id="8" idx="2"/>
            <a:endCxn id="40" idx="0"/>
          </p:cNvCxnSpPr>
          <p:nvPr/>
        </p:nvCxnSpPr>
        <p:spPr>
          <a:xfrm>
            <a:off x="7659206" y="4339774"/>
            <a:ext cx="0" cy="39955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D28C058-6027-32B0-D6E1-A8643BB7297A}"/>
              </a:ext>
            </a:extLst>
          </p:cNvPr>
          <p:cNvSpPr txBox="1"/>
          <p:nvPr/>
        </p:nvSpPr>
        <p:spPr>
          <a:xfrm>
            <a:off x="9999048" y="3705422"/>
            <a:ext cx="402674" cy="307777"/>
          </a:xfrm>
          <a:prstGeom prst="rect">
            <a:avLst/>
          </a:prstGeom>
          <a:noFill/>
        </p:spPr>
        <p:txBody>
          <a:bodyPr wrap="none" rtlCol="0">
            <a:spAutoFit/>
          </a:bodyPr>
          <a:lstStyle/>
          <a:p>
            <a:r>
              <a:rPr lang="en-GB" sz="1400" noProof="0" dirty="0"/>
              <a:t>(4)</a:t>
            </a:r>
          </a:p>
        </p:txBody>
      </p:sp>
      <p:sp>
        <p:nvSpPr>
          <p:cNvPr id="34" name="TextBox 33">
            <a:extLst>
              <a:ext uri="{FF2B5EF4-FFF2-40B4-BE49-F238E27FC236}">
                <a16:creationId xmlns:a16="http://schemas.microsoft.com/office/drawing/2014/main" id="{B232E8CC-A6F5-6C9B-ACDE-BBA3EF9AF462}"/>
              </a:ext>
            </a:extLst>
          </p:cNvPr>
          <p:cNvSpPr txBox="1"/>
          <p:nvPr/>
        </p:nvSpPr>
        <p:spPr>
          <a:xfrm>
            <a:off x="10763010" y="4966600"/>
            <a:ext cx="402674" cy="307777"/>
          </a:xfrm>
          <a:prstGeom prst="rect">
            <a:avLst/>
          </a:prstGeom>
          <a:noFill/>
        </p:spPr>
        <p:txBody>
          <a:bodyPr wrap="none" rtlCol="0">
            <a:spAutoFit/>
          </a:bodyPr>
          <a:lstStyle/>
          <a:p>
            <a:r>
              <a:rPr lang="en-GB" sz="1400" noProof="0" dirty="0"/>
              <a:t>(5)</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443212-E174-033D-C054-EA8310FDA08C}"/>
                  </a:ext>
                </a:extLst>
              </p:cNvPr>
              <p:cNvSpPr txBox="1"/>
              <p:nvPr/>
            </p:nvSpPr>
            <p:spPr>
              <a:xfrm>
                <a:off x="4494425" y="4739330"/>
                <a:ext cx="6329562"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noProof="0" smtClean="0">
                              <a:latin typeface="Cambria Math" panose="02040503050406030204" pitchFamily="18" charset="0"/>
                            </a:rPr>
                          </m:ctrlPr>
                        </m:sSubPr>
                        <m:e>
                          <m:r>
                            <m:rPr>
                              <m:sty m:val="p"/>
                            </m:rPr>
                            <a:rPr lang="en-GB" noProof="0" smtClean="0">
                              <a:latin typeface="Cambria Math" panose="02040503050406030204" pitchFamily="18" charset="0"/>
                            </a:rPr>
                            <m:t>Relative</m:t>
                          </m:r>
                          <m:r>
                            <a:rPr lang="en-GB" noProof="0" smtClean="0">
                              <a:latin typeface="Cambria Math" panose="02040503050406030204" pitchFamily="18" charset="0"/>
                            </a:rPr>
                            <m:t> </m:t>
                          </m:r>
                          <m:r>
                            <m:rPr>
                              <m:sty m:val="p"/>
                            </m:rPr>
                            <a:rPr lang="en-GB" noProof="0" smtClean="0">
                              <a:latin typeface="Cambria Math" panose="02040503050406030204" pitchFamily="18" charset="0"/>
                            </a:rPr>
                            <m:t>Error</m:t>
                          </m:r>
                        </m:e>
                        <m:sub>
                          <m:sSub>
                            <m:sSubPr>
                              <m:ctrlPr>
                                <a:rPr lang="en-GB" i="1" noProof="0">
                                  <a:latin typeface="Cambria Math" panose="02040503050406030204" pitchFamily="18" charset="0"/>
                                </a:rPr>
                              </m:ctrlPr>
                            </m:sSubPr>
                            <m:e>
                              <m:r>
                                <a:rPr lang="en-GB" i="1" noProof="0">
                                  <a:latin typeface="Cambria Math" panose="02040503050406030204" pitchFamily="18" charset="0"/>
                                </a:rPr>
                                <m:t>𝜓</m:t>
                              </m:r>
                            </m:e>
                            <m:sub>
                              <m:r>
                                <a:rPr lang="en-GB" i="1" noProof="0" smtClean="0">
                                  <a:latin typeface="Cambria Math" panose="02040503050406030204" pitchFamily="18" charset="0"/>
                                </a:rPr>
                                <m:t>𝑥</m:t>
                              </m:r>
                            </m:sub>
                          </m:sSub>
                        </m:sub>
                      </m:sSub>
                      <m:r>
                        <a:rPr lang="en-GB" sz="1800" b="0" i="1" noProof="0" smtClean="0">
                          <a:latin typeface="Cambria Math" panose="02040503050406030204" pitchFamily="18" charset="0"/>
                          <a:ea typeface="Cambria Math" panose="02040503050406030204" pitchFamily="18" charset="0"/>
                        </a:rPr>
                        <m:t>≤</m:t>
                      </m:r>
                      <m:f>
                        <m:fPr>
                          <m:ctrlPr>
                            <a:rPr lang="en-GB" sz="1800" b="0" i="1" noProof="0" smtClean="0">
                              <a:latin typeface="Cambria Math" panose="02040503050406030204" pitchFamily="18" charset="0"/>
                              <a:ea typeface="Cambria Math" panose="02040503050406030204" pitchFamily="18" charset="0"/>
                            </a:rPr>
                          </m:ctrlPr>
                        </m:fPr>
                        <m:num>
                          <m:r>
                            <a:rPr lang="en-GB" sz="1800" b="0" i="1" noProof="0" smtClean="0">
                              <a:latin typeface="Cambria Math" panose="02040503050406030204" pitchFamily="18" charset="0"/>
                              <a:ea typeface="Cambria Math" panose="02040503050406030204" pitchFamily="18" charset="0"/>
                            </a:rPr>
                            <m:t>1</m:t>
                          </m:r>
                        </m:num>
                        <m:den>
                          <m:r>
                            <a:rPr lang="en-GB" sz="1800" b="0" i="1" noProof="0" smtClean="0">
                              <a:latin typeface="Cambria Math" panose="02040503050406030204" pitchFamily="18" charset="0"/>
                              <a:ea typeface="Cambria Math" panose="02040503050406030204" pitchFamily="18" charset="0"/>
                            </a:rPr>
                            <m:t>𝑋</m:t>
                          </m:r>
                        </m:den>
                      </m:f>
                      <m:nary>
                        <m:naryPr>
                          <m:chr m:val="∑"/>
                          <m:ctrlPr>
                            <a:rPr lang="en-GB" sz="1800" b="0" i="1" noProof="0" smtClean="0">
                              <a:latin typeface="Cambria Math" panose="02040503050406030204" pitchFamily="18" charset="0"/>
                              <a:ea typeface="Cambria Math" panose="02040503050406030204" pitchFamily="18" charset="0"/>
                            </a:rPr>
                          </m:ctrlPr>
                        </m:naryPr>
                        <m:sub>
                          <m:r>
                            <m:rPr>
                              <m:brk m:alnAt="23"/>
                            </m:rPr>
                            <a:rPr lang="en-GB" sz="1800" b="0" i="1" noProof="0" smtClean="0">
                              <a:latin typeface="Cambria Math" panose="02040503050406030204" pitchFamily="18" charset="0"/>
                              <a:ea typeface="Cambria Math" panose="02040503050406030204" pitchFamily="18" charset="0"/>
                            </a:rPr>
                            <m:t>𝑥</m:t>
                          </m:r>
                          <m:r>
                            <a:rPr lang="en-GB" sz="1800" b="0" i="1" noProof="0" smtClean="0">
                              <a:latin typeface="Cambria Math" panose="02040503050406030204" pitchFamily="18" charset="0"/>
                              <a:ea typeface="Cambria Math" panose="02040503050406030204" pitchFamily="18" charset="0"/>
                            </a:rPr>
                            <m:t>=1</m:t>
                          </m:r>
                        </m:sub>
                        <m:sup>
                          <m:r>
                            <a:rPr lang="en-GB" sz="1800" b="0" i="1" noProof="0" smtClean="0">
                              <a:latin typeface="Cambria Math" panose="02040503050406030204" pitchFamily="18" charset="0"/>
                              <a:ea typeface="Cambria Math" panose="02040503050406030204" pitchFamily="18" charset="0"/>
                            </a:rPr>
                            <m:t>𝑋</m:t>
                          </m:r>
                        </m:sup>
                        <m:e>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𝑁</m:t>
                              </m:r>
                            </m:sup>
                            <m:e>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𝑡</m:t>
                                  </m:r>
                                  <m: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𝑇</m:t>
                                  </m:r>
                                </m:sup>
                                <m:e>
                                  <m:f>
                                    <m:fPr>
                                      <m:ctrlPr>
                                        <a:rPr lang="en-GB" i="1" noProof="0" smtClean="0">
                                          <a:latin typeface="Cambria Math" panose="02040503050406030204" pitchFamily="18" charset="0"/>
                                          <a:ea typeface="Cambria Math" panose="02040503050406030204" pitchFamily="18" charset="0"/>
                                        </a:rPr>
                                      </m:ctrlPr>
                                    </m:fPr>
                                    <m:num>
                                      <m:d>
                                        <m:dPr>
                                          <m:begChr m:val="|"/>
                                          <m:endChr m:val="|"/>
                                          <m:ctrlPr>
                                            <a:rPr lang="en-GB" i="1" noProof="0" smtClean="0">
                                              <a:latin typeface="Cambria Math" panose="02040503050406030204" pitchFamily="18" charset="0"/>
                                              <a:ea typeface="Cambria Math" panose="02040503050406030204" pitchFamily="18" charset="0"/>
                                            </a:rPr>
                                          </m:ctrlPr>
                                        </m:dPr>
                                        <m:e>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sub>
                                          </m:sSub>
                                        </m:e>
                                      </m:d>
                                    </m:num>
                                    <m:den>
                                      <m:d>
                                        <m:dPr>
                                          <m:begChr m:val="|"/>
                                          <m:endChr m:val="|"/>
                                          <m:ctrlPr>
                                            <a:rPr lang="en-GB" i="1" noProof="0" smtClean="0">
                                              <a:latin typeface="Cambria Math" panose="02040503050406030204" pitchFamily="18" charset="0"/>
                                              <a:ea typeface="Cambria Math" panose="02040503050406030204" pitchFamily="18" charset="0"/>
                                            </a:rPr>
                                          </m:ctrlPr>
                                        </m:dPr>
                                        <m:e>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i="1" noProof="0">
                                                      <a:latin typeface="Cambria Math" panose="02040503050406030204" pitchFamily="18" charset="0"/>
                                                    </a:rPr>
                                                    <m:t>𝜓</m:t>
                                                  </m:r>
                                                </m:e>
                                              </m:acc>
                                            </m:e>
                                            <m:sub>
                                              <m:r>
                                                <a:rPr lang="en-GB" i="1" noProof="0" smtClean="0">
                                                  <a:latin typeface="Cambria Math" panose="02040503050406030204" pitchFamily="18" charset="0"/>
                                                </a:rPr>
                                                <m:t>𝑥</m:t>
                                              </m:r>
                                            </m:sub>
                                          </m:sSub>
                                        </m:e>
                                      </m:d>
                                    </m:den>
                                  </m:f>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𝑄</m:t>
                                  </m:r>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𝑏</m:t>
                                      </m:r>
                                    </m:e>
                                    <m:sub>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𝑡</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h</m:t>
                                      </m:r>
                                    </m:e>
                                    <m:sub>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𝑡</m:t>
                                      </m:r>
                                    </m:sub>
                                  </m:sSub>
                                  <m:r>
                                    <a:rPr lang="en-GB" i="1" noProof="0" smtClean="0">
                                      <a:latin typeface="Cambria Math" panose="02040503050406030204" pitchFamily="18" charset="0"/>
                                      <a:ea typeface="Cambria Math" panose="02040503050406030204" pitchFamily="18" charset="0"/>
                                    </a:rPr>
                                    <m:t>)</m:t>
                                  </m:r>
                                </m:e>
                              </m:nary>
                            </m:e>
                          </m:nary>
                        </m:e>
                      </m:nary>
                    </m:oMath>
                  </m:oMathPara>
                </a14:m>
                <a:endParaRPr lang="en-GB" noProof="0" dirty="0"/>
              </a:p>
            </p:txBody>
          </p:sp>
        </mc:Choice>
        <mc:Fallback xmlns="">
          <p:sp>
            <p:nvSpPr>
              <p:cNvPr id="40" name="TextBox 39">
                <a:extLst>
                  <a:ext uri="{FF2B5EF4-FFF2-40B4-BE49-F238E27FC236}">
                    <a16:creationId xmlns:a16="http://schemas.microsoft.com/office/drawing/2014/main" id="{3E443212-E174-033D-C054-EA8310FDA08C}"/>
                  </a:ext>
                </a:extLst>
              </p:cNvPr>
              <p:cNvSpPr txBox="1">
                <a:spLocks noRot="1" noChangeAspect="1" noMove="1" noResize="1" noEditPoints="1" noAdjustHandles="1" noChangeArrowheads="1" noChangeShapeType="1" noTextEdit="1"/>
              </p:cNvSpPr>
              <p:nvPr/>
            </p:nvSpPr>
            <p:spPr>
              <a:xfrm>
                <a:off x="4494425" y="4739330"/>
                <a:ext cx="6329562" cy="871201"/>
              </a:xfrm>
              <a:prstGeom prst="rect">
                <a:avLst/>
              </a:prstGeom>
              <a:blipFill>
                <a:blip r:embed="rId22"/>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1617405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1"/>
                                        </p:tgtEl>
                                        <p:attrNameLst>
                                          <p:attrName>style.visibility</p:attrName>
                                        </p:attrNameLst>
                                      </p:cBhvr>
                                      <p:to>
                                        <p:strVal val="visible"/>
                                      </p:to>
                                    </p:set>
                                    <p:animEffect transition="in" filter="fade">
                                      <p:cBhvr>
                                        <p:cTn id="19" dur="500"/>
                                        <p:tgtEl>
                                          <p:spTgt spid="241"/>
                                        </p:tgtEl>
                                      </p:cBhvr>
                                    </p:animEffect>
                                  </p:childTnLst>
                                </p:cTn>
                              </p:par>
                              <p:par>
                                <p:cTn id="20" presetID="10" presetClass="entr" presetSubtype="0" fill="hold" nodeType="withEffect">
                                  <p:stCondLst>
                                    <p:cond delay="0"/>
                                  </p:stCondLst>
                                  <p:childTnLst>
                                    <p:set>
                                      <p:cBhvr>
                                        <p:cTn id="21" dur="1" fill="hold">
                                          <p:stCondLst>
                                            <p:cond delay="0"/>
                                          </p:stCondLst>
                                        </p:cTn>
                                        <p:tgtEl>
                                          <p:spTgt spid="237"/>
                                        </p:tgtEl>
                                        <p:attrNameLst>
                                          <p:attrName>style.visibility</p:attrName>
                                        </p:attrNameLst>
                                      </p:cBhvr>
                                      <p:to>
                                        <p:strVal val="visible"/>
                                      </p:to>
                                    </p:set>
                                    <p:animEffect transition="in" filter="fade">
                                      <p:cBhvr>
                                        <p:cTn id="22"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41" grpId="0"/>
      <p:bldP spid="34" grpId="0"/>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B8612-B307-01DB-AC98-E0C14C1C2136}"/>
            </a:ext>
          </a:extLst>
        </p:cNvPr>
        <p:cNvGrpSpPr/>
        <p:nvPr/>
      </p:nvGrpSpPr>
      <p:grpSpPr>
        <a:xfrm>
          <a:off x="0" y="0"/>
          <a:ext cx="0" cy="0"/>
          <a:chOff x="0" y="0"/>
          <a:chExt cx="0" cy="0"/>
        </a:xfrm>
      </p:grpSpPr>
      <p:graphicFrame>
        <p:nvGraphicFramePr>
          <p:cNvPr id="238" name="Table 237">
            <a:extLst>
              <a:ext uri="{FF2B5EF4-FFF2-40B4-BE49-F238E27FC236}">
                <a16:creationId xmlns:a16="http://schemas.microsoft.com/office/drawing/2014/main" id="{E242BFCA-D7DE-85A5-29FA-34C86AFFAF14}"/>
              </a:ext>
            </a:extLst>
          </p:cNvPr>
          <p:cNvGraphicFramePr>
            <a:graphicFrameLocks noGrp="1"/>
          </p:cNvGraphicFramePr>
          <p:nvPr>
            <p:extLst>
              <p:ext uri="{D42A27DB-BD31-4B8C-83A1-F6EECF244321}">
                <p14:modId xmlns:p14="http://schemas.microsoft.com/office/powerpoint/2010/main" val="1272677618"/>
              </p:ext>
            </p:extLst>
          </p:nvPr>
        </p:nvGraphicFramePr>
        <p:xfrm>
          <a:off x="7719583" y="40858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39" name="Table 238">
            <a:extLst>
              <a:ext uri="{FF2B5EF4-FFF2-40B4-BE49-F238E27FC236}">
                <a16:creationId xmlns:a16="http://schemas.microsoft.com/office/drawing/2014/main" id="{91F15811-23EF-AFFE-C282-136F8045DED7}"/>
              </a:ext>
            </a:extLst>
          </p:cNvPr>
          <p:cNvGraphicFramePr>
            <a:graphicFrameLocks noGrp="1"/>
          </p:cNvGraphicFramePr>
          <p:nvPr>
            <p:extLst>
              <p:ext uri="{D42A27DB-BD31-4B8C-83A1-F6EECF244321}">
                <p14:modId xmlns:p14="http://schemas.microsoft.com/office/powerpoint/2010/main" val="1648594614"/>
              </p:ext>
            </p:extLst>
          </p:nvPr>
        </p:nvGraphicFramePr>
        <p:xfrm>
          <a:off x="7986283" y="69814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40" name="Table 239">
            <a:extLst>
              <a:ext uri="{FF2B5EF4-FFF2-40B4-BE49-F238E27FC236}">
                <a16:creationId xmlns:a16="http://schemas.microsoft.com/office/drawing/2014/main" id="{8182D14A-D578-3EE0-3296-8D69BA5ADE8D}"/>
              </a:ext>
            </a:extLst>
          </p:cNvPr>
          <p:cNvGraphicFramePr>
            <a:graphicFrameLocks noGrp="1"/>
          </p:cNvGraphicFramePr>
          <p:nvPr>
            <p:extLst>
              <p:ext uri="{D42A27DB-BD31-4B8C-83A1-F6EECF244321}">
                <p14:modId xmlns:p14="http://schemas.microsoft.com/office/powerpoint/2010/main" val="3627137258"/>
              </p:ext>
            </p:extLst>
          </p:nvPr>
        </p:nvGraphicFramePr>
        <p:xfrm>
          <a:off x="8580164" y="1294361"/>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112" name="Group 111">
            <a:extLst>
              <a:ext uri="{FF2B5EF4-FFF2-40B4-BE49-F238E27FC236}">
                <a16:creationId xmlns:a16="http://schemas.microsoft.com/office/drawing/2014/main" id="{9D847C0A-37BE-8697-4E29-81E34EF14E63}"/>
              </a:ext>
            </a:extLst>
          </p:cNvPr>
          <p:cNvGrpSpPr/>
          <p:nvPr/>
        </p:nvGrpSpPr>
        <p:grpSpPr>
          <a:xfrm>
            <a:off x="6096000" y="407466"/>
            <a:ext cx="1378238" cy="1430728"/>
            <a:chOff x="1851871" y="1287138"/>
            <a:chExt cx="1378238" cy="1430728"/>
          </a:xfrm>
        </p:grpSpPr>
        <p:grpSp>
          <p:nvGrpSpPr>
            <p:cNvPr id="51" name="Group 50">
              <a:extLst>
                <a:ext uri="{FF2B5EF4-FFF2-40B4-BE49-F238E27FC236}">
                  <a16:creationId xmlns:a16="http://schemas.microsoft.com/office/drawing/2014/main" id="{CF841D94-A53A-673F-02FA-D77EB85BFCF7}"/>
                </a:ext>
              </a:extLst>
            </p:cNvPr>
            <p:cNvGrpSpPr/>
            <p:nvPr/>
          </p:nvGrpSpPr>
          <p:grpSpPr>
            <a:xfrm>
              <a:off x="1871922" y="1287138"/>
              <a:ext cx="108640" cy="146399"/>
              <a:chOff x="1844231" y="869163"/>
              <a:chExt cx="108640" cy="146399"/>
            </a:xfrm>
          </p:grpSpPr>
          <p:cxnSp>
            <p:nvCxnSpPr>
              <p:cNvPr id="46" name="Straight Connector 45">
                <a:extLst>
                  <a:ext uri="{FF2B5EF4-FFF2-40B4-BE49-F238E27FC236}">
                    <a16:creationId xmlns:a16="http://schemas.microsoft.com/office/drawing/2014/main" id="{C79CEF6C-AA04-D4A1-F54D-8975F886582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AF2FB05-F80F-E87A-86E7-E2EABE5CD61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0B0E49A-7F21-E40D-8B28-E0701127EEC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C5C8A098-46C4-9582-AB60-3410DAC3DB91}"/>
                </a:ext>
              </a:extLst>
            </p:cNvPr>
            <p:cNvGrpSpPr/>
            <p:nvPr/>
          </p:nvGrpSpPr>
          <p:grpSpPr>
            <a:xfrm>
              <a:off x="1851871" y="1716303"/>
              <a:ext cx="108640" cy="146399"/>
              <a:chOff x="1844231" y="869163"/>
              <a:chExt cx="108640" cy="146399"/>
            </a:xfrm>
          </p:grpSpPr>
          <p:cxnSp>
            <p:nvCxnSpPr>
              <p:cNvPr id="53" name="Straight Connector 52">
                <a:extLst>
                  <a:ext uri="{FF2B5EF4-FFF2-40B4-BE49-F238E27FC236}">
                    <a16:creationId xmlns:a16="http://schemas.microsoft.com/office/drawing/2014/main" id="{6D5DD7E1-942A-4625-3D4C-071E1BA0EE2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F2B6599-A03C-639F-021F-F8F4239D941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51E2ABF-AFDC-9F1B-E7C1-109061AD13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DDC9708-9530-4F6D-BB0C-0B766DD3790D}"/>
                </a:ext>
              </a:extLst>
            </p:cNvPr>
            <p:cNvGrpSpPr/>
            <p:nvPr/>
          </p:nvGrpSpPr>
          <p:grpSpPr>
            <a:xfrm>
              <a:off x="1858742" y="2138974"/>
              <a:ext cx="108640" cy="146399"/>
              <a:chOff x="1844231" y="869163"/>
              <a:chExt cx="108640" cy="146399"/>
            </a:xfrm>
          </p:grpSpPr>
          <p:cxnSp>
            <p:nvCxnSpPr>
              <p:cNvPr id="57" name="Straight Connector 56">
                <a:extLst>
                  <a:ext uri="{FF2B5EF4-FFF2-40B4-BE49-F238E27FC236}">
                    <a16:creationId xmlns:a16="http://schemas.microsoft.com/office/drawing/2014/main" id="{AB9B5372-9606-A56E-F910-2E1701921CE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F45B74C-E777-4B64-10AA-61F3788823D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68E6397-AD31-F3E9-4D83-FCC4E039E52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1BC3144C-E03C-2AE9-8C38-6CB0C65CA515}"/>
                </a:ext>
              </a:extLst>
            </p:cNvPr>
            <p:cNvGrpSpPr/>
            <p:nvPr/>
          </p:nvGrpSpPr>
          <p:grpSpPr>
            <a:xfrm>
              <a:off x="1858742" y="2571204"/>
              <a:ext cx="108640" cy="146399"/>
              <a:chOff x="1844231" y="869163"/>
              <a:chExt cx="108640" cy="146399"/>
            </a:xfrm>
          </p:grpSpPr>
          <p:cxnSp>
            <p:nvCxnSpPr>
              <p:cNvPr id="61" name="Straight Connector 60">
                <a:extLst>
                  <a:ext uri="{FF2B5EF4-FFF2-40B4-BE49-F238E27FC236}">
                    <a16:creationId xmlns:a16="http://schemas.microsoft.com/office/drawing/2014/main" id="{A2369A7C-F27A-79DD-4EA9-5C6D669360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5362CD-A269-8C54-E888-317309A657D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0AF4E0A-D965-922E-5835-2AA95078A7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2626B69-9C48-686B-2453-F5A080778693}"/>
                </a:ext>
              </a:extLst>
            </p:cNvPr>
            <p:cNvGrpSpPr/>
            <p:nvPr/>
          </p:nvGrpSpPr>
          <p:grpSpPr>
            <a:xfrm>
              <a:off x="2279675" y="1290378"/>
              <a:ext cx="108640" cy="146399"/>
              <a:chOff x="1844231" y="869163"/>
              <a:chExt cx="108640" cy="146399"/>
            </a:xfrm>
          </p:grpSpPr>
          <p:cxnSp>
            <p:nvCxnSpPr>
              <p:cNvPr id="65" name="Straight Connector 64">
                <a:extLst>
                  <a:ext uri="{FF2B5EF4-FFF2-40B4-BE49-F238E27FC236}">
                    <a16:creationId xmlns:a16="http://schemas.microsoft.com/office/drawing/2014/main" id="{9879D3CD-0A3F-84AF-40FA-2E5E6CAAA93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5AA62F-8102-70DB-A1CC-DA6B68418E3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AB093EF-CFC5-B3D5-774D-188E7904EA2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551C7A1D-CC56-45EA-9AC7-C9A754435318}"/>
                </a:ext>
              </a:extLst>
            </p:cNvPr>
            <p:cNvGrpSpPr/>
            <p:nvPr/>
          </p:nvGrpSpPr>
          <p:grpSpPr>
            <a:xfrm>
              <a:off x="2274432" y="1710028"/>
              <a:ext cx="108640" cy="146399"/>
              <a:chOff x="1844231" y="869163"/>
              <a:chExt cx="108640" cy="146399"/>
            </a:xfrm>
          </p:grpSpPr>
          <p:cxnSp>
            <p:nvCxnSpPr>
              <p:cNvPr id="69" name="Straight Connector 68">
                <a:extLst>
                  <a:ext uri="{FF2B5EF4-FFF2-40B4-BE49-F238E27FC236}">
                    <a16:creationId xmlns:a16="http://schemas.microsoft.com/office/drawing/2014/main" id="{155985B7-F5F7-3487-58DB-92D0A4A813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01A20D9-B5B9-0081-7B8D-10D62C53F4D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CF0A4EE-E80E-302A-CF43-27DDBCAEF99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0D694E6E-1140-D712-CB5E-93B789231593}"/>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C23C826F-C040-A344-9C76-C04A46FC51E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3F443-FD3F-D9F7-01D4-330AC267F44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2402D03-B6AF-9B67-4874-EA288FDDEE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8182F908-2B17-F3DD-6D4B-D94ACFCE939E}"/>
                </a:ext>
              </a:extLst>
            </p:cNvPr>
            <p:cNvGrpSpPr/>
            <p:nvPr/>
          </p:nvGrpSpPr>
          <p:grpSpPr>
            <a:xfrm>
              <a:off x="2279055" y="2571467"/>
              <a:ext cx="108640" cy="146399"/>
              <a:chOff x="1844231" y="869163"/>
              <a:chExt cx="108640" cy="146399"/>
            </a:xfrm>
          </p:grpSpPr>
          <p:cxnSp>
            <p:nvCxnSpPr>
              <p:cNvPr id="77" name="Straight Connector 76">
                <a:extLst>
                  <a:ext uri="{FF2B5EF4-FFF2-40B4-BE49-F238E27FC236}">
                    <a16:creationId xmlns:a16="http://schemas.microsoft.com/office/drawing/2014/main" id="{0ADB51E0-C60C-9ACC-4DBA-0E0FEBEC43B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EBF679D-BAE2-886F-3661-65BA6118F65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59CE11D-0301-E14A-D64A-092901F5B4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DBFE6CB5-36AF-EDA5-6F05-E84AAF53AE70}"/>
                </a:ext>
              </a:extLst>
            </p:cNvPr>
            <p:cNvGrpSpPr/>
            <p:nvPr/>
          </p:nvGrpSpPr>
          <p:grpSpPr>
            <a:xfrm>
              <a:off x="2713716" y="1287138"/>
              <a:ext cx="108640" cy="146399"/>
              <a:chOff x="1844231" y="869163"/>
              <a:chExt cx="108640" cy="146399"/>
            </a:xfrm>
          </p:grpSpPr>
          <p:cxnSp>
            <p:nvCxnSpPr>
              <p:cNvPr id="81" name="Straight Connector 80">
                <a:extLst>
                  <a:ext uri="{FF2B5EF4-FFF2-40B4-BE49-F238E27FC236}">
                    <a16:creationId xmlns:a16="http://schemas.microsoft.com/office/drawing/2014/main" id="{23E8798F-4FB9-7C2D-AED2-B179A13EF85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2845B3F-77FA-6399-EB74-3166D88192B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61A9DA5-E296-85D6-9B87-DB3D47245E3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C763BF60-DBD5-670E-B630-43CEAC9692B1}"/>
                </a:ext>
              </a:extLst>
            </p:cNvPr>
            <p:cNvGrpSpPr/>
            <p:nvPr/>
          </p:nvGrpSpPr>
          <p:grpSpPr>
            <a:xfrm>
              <a:off x="2693665" y="1716303"/>
              <a:ext cx="108640" cy="146399"/>
              <a:chOff x="1844231" y="869163"/>
              <a:chExt cx="108640" cy="146399"/>
            </a:xfrm>
          </p:grpSpPr>
          <p:cxnSp>
            <p:nvCxnSpPr>
              <p:cNvPr id="85" name="Straight Connector 84">
                <a:extLst>
                  <a:ext uri="{FF2B5EF4-FFF2-40B4-BE49-F238E27FC236}">
                    <a16:creationId xmlns:a16="http://schemas.microsoft.com/office/drawing/2014/main" id="{1028C93F-F6AB-23B8-5DB6-22FC0189BD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3C74F32-1110-91BE-9366-E83388A20D4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6FF02E4-F4E2-96C6-8A24-48159FACE75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2333D754-D23B-BD12-6259-50E0A43B0BFF}"/>
                </a:ext>
              </a:extLst>
            </p:cNvPr>
            <p:cNvGrpSpPr/>
            <p:nvPr/>
          </p:nvGrpSpPr>
          <p:grpSpPr>
            <a:xfrm>
              <a:off x="2700536" y="2138974"/>
              <a:ext cx="108640" cy="146399"/>
              <a:chOff x="1844231" y="869163"/>
              <a:chExt cx="108640" cy="146399"/>
            </a:xfrm>
          </p:grpSpPr>
          <p:cxnSp>
            <p:nvCxnSpPr>
              <p:cNvPr id="89" name="Straight Connector 88">
                <a:extLst>
                  <a:ext uri="{FF2B5EF4-FFF2-40B4-BE49-F238E27FC236}">
                    <a16:creationId xmlns:a16="http://schemas.microsoft.com/office/drawing/2014/main" id="{6B02664B-103E-36C6-C970-631A8E62387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E3591E-0ECB-C1A4-1D09-87819F8840A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D1C2C76-2F47-349E-7376-BF1A6BA4D09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966931FE-426E-7090-6CAD-4B0DF675AEC2}"/>
                </a:ext>
              </a:extLst>
            </p:cNvPr>
            <p:cNvGrpSpPr/>
            <p:nvPr/>
          </p:nvGrpSpPr>
          <p:grpSpPr>
            <a:xfrm>
              <a:off x="2700536" y="2571204"/>
              <a:ext cx="108640" cy="146399"/>
              <a:chOff x="1844231" y="869163"/>
              <a:chExt cx="108640" cy="146399"/>
            </a:xfrm>
          </p:grpSpPr>
          <p:cxnSp>
            <p:nvCxnSpPr>
              <p:cNvPr id="93" name="Straight Connector 92">
                <a:extLst>
                  <a:ext uri="{FF2B5EF4-FFF2-40B4-BE49-F238E27FC236}">
                    <a16:creationId xmlns:a16="http://schemas.microsoft.com/office/drawing/2014/main" id="{7E39463B-F4A1-53C9-3014-F2E0FA0A6C7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85EA3B2-EB6A-F5FB-9B94-4ED3E84A53B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7A3572B-8401-2B80-BEAF-D0C09812833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3143E46D-5F5F-4F18-C352-B91AA6288BD8}"/>
                </a:ext>
              </a:extLst>
            </p:cNvPr>
            <p:cNvGrpSpPr/>
            <p:nvPr/>
          </p:nvGrpSpPr>
          <p:grpSpPr>
            <a:xfrm>
              <a:off x="3121469" y="1290378"/>
              <a:ext cx="108640" cy="146399"/>
              <a:chOff x="1844231" y="869163"/>
              <a:chExt cx="108640" cy="146399"/>
            </a:xfrm>
          </p:grpSpPr>
          <p:cxnSp>
            <p:nvCxnSpPr>
              <p:cNvPr id="97" name="Straight Connector 96">
                <a:extLst>
                  <a:ext uri="{FF2B5EF4-FFF2-40B4-BE49-F238E27FC236}">
                    <a16:creationId xmlns:a16="http://schemas.microsoft.com/office/drawing/2014/main" id="{65F525CA-4F72-423B-3D4B-B50B5C4192F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3E2C434-D817-9E5A-18A9-0E25E332352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801A2C5-D69D-8BE4-1939-4288C25E3D0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394731D9-3970-57C7-E6D2-0C5766A0CE58}"/>
                </a:ext>
              </a:extLst>
            </p:cNvPr>
            <p:cNvGrpSpPr/>
            <p:nvPr/>
          </p:nvGrpSpPr>
          <p:grpSpPr>
            <a:xfrm>
              <a:off x="3116226" y="1710028"/>
              <a:ext cx="108640" cy="146399"/>
              <a:chOff x="1844231" y="869163"/>
              <a:chExt cx="108640" cy="146399"/>
            </a:xfrm>
          </p:grpSpPr>
          <p:cxnSp>
            <p:nvCxnSpPr>
              <p:cNvPr id="101" name="Straight Connector 100">
                <a:extLst>
                  <a:ext uri="{FF2B5EF4-FFF2-40B4-BE49-F238E27FC236}">
                    <a16:creationId xmlns:a16="http://schemas.microsoft.com/office/drawing/2014/main" id="{5E6B8065-D1CC-6D7B-F333-0DBC90C6B0D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BC9F6E6-C08C-B1C4-6F49-239A766F231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0B91F46-D26D-AF2A-DA97-74DA03DA8F0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9E9882B5-CF9A-EAD4-357E-D7EE85FAB893}"/>
                </a:ext>
              </a:extLst>
            </p:cNvPr>
            <p:cNvGrpSpPr/>
            <p:nvPr/>
          </p:nvGrpSpPr>
          <p:grpSpPr>
            <a:xfrm>
              <a:off x="3114392" y="2132570"/>
              <a:ext cx="108640" cy="146399"/>
              <a:chOff x="1844231" y="869163"/>
              <a:chExt cx="108640" cy="146399"/>
            </a:xfrm>
          </p:grpSpPr>
          <p:cxnSp>
            <p:nvCxnSpPr>
              <p:cNvPr id="105" name="Straight Connector 104">
                <a:extLst>
                  <a:ext uri="{FF2B5EF4-FFF2-40B4-BE49-F238E27FC236}">
                    <a16:creationId xmlns:a16="http://schemas.microsoft.com/office/drawing/2014/main" id="{36D0343C-AA64-8666-FFBB-F2EE03E7B10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253F92F-AA05-2498-3749-6389C85D1F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11C8DAC-92D6-419E-BECA-A84E87925DD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01A00555-BD30-9C6A-BCB1-664C66C7B13C}"/>
                </a:ext>
              </a:extLst>
            </p:cNvPr>
            <p:cNvGrpSpPr/>
            <p:nvPr/>
          </p:nvGrpSpPr>
          <p:grpSpPr>
            <a:xfrm>
              <a:off x="3120849" y="2571467"/>
              <a:ext cx="108640" cy="146399"/>
              <a:chOff x="1844231" y="869163"/>
              <a:chExt cx="108640" cy="146399"/>
            </a:xfrm>
          </p:grpSpPr>
          <p:cxnSp>
            <p:nvCxnSpPr>
              <p:cNvPr id="109" name="Straight Connector 108">
                <a:extLst>
                  <a:ext uri="{FF2B5EF4-FFF2-40B4-BE49-F238E27FC236}">
                    <a16:creationId xmlns:a16="http://schemas.microsoft.com/office/drawing/2014/main" id="{7F3F595F-756A-A511-F52E-ADDE7618A04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1FD3315-F146-5102-B3C4-1E0B9E359FA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D6EA958-DEF0-F94D-E56C-784C009AA16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6" name="Oval 5">
            <a:extLst>
              <a:ext uri="{FF2B5EF4-FFF2-40B4-BE49-F238E27FC236}">
                <a16:creationId xmlns:a16="http://schemas.microsoft.com/office/drawing/2014/main" id="{B96C632A-5AC2-E2FB-20DD-FA79DB76AEFB}"/>
              </a:ext>
            </a:extLst>
          </p:cNvPr>
          <p:cNvSpPr/>
          <p:nvPr/>
        </p:nvSpPr>
        <p:spPr>
          <a:xfrm>
            <a:off x="9952542" y="259175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5977C03F-55B3-02AB-0118-02062BC45453}"/>
              </a:ext>
            </a:extLst>
          </p:cNvPr>
          <p:cNvSpPr/>
          <p:nvPr/>
        </p:nvSpPr>
        <p:spPr>
          <a:xfrm>
            <a:off x="11050401" y="209132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E8FA5737-C7C2-05F0-8625-75C23AEB5D5F}"/>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BEB60FA0-C6E5-0989-F544-C74CEFAF1D15}"/>
              </a:ext>
            </a:extLst>
          </p:cNvPr>
          <p:cNvPicPr/>
          <p:nvPr/>
        </p:nvPicPr>
        <p:blipFill>
          <a:blip r:embed="rId2"/>
          <a:stretch/>
        </p:blipFill>
        <p:spPr>
          <a:xfrm rot="1730551">
            <a:off x="10555467" y="2316315"/>
            <a:ext cx="346456" cy="278418"/>
          </a:xfrm>
          <a:prstGeom prst="rect">
            <a:avLst/>
          </a:prstGeom>
          <a:ln w="0">
            <a:noFill/>
          </a:ln>
        </p:spPr>
      </p:pic>
      <p:sp>
        <p:nvSpPr>
          <p:cNvPr id="3" name="TextBox 2">
            <a:extLst>
              <a:ext uri="{FF2B5EF4-FFF2-40B4-BE49-F238E27FC236}">
                <a16:creationId xmlns:a16="http://schemas.microsoft.com/office/drawing/2014/main" id="{F80D9A59-FC72-020D-A4CF-FB66E0E0FF5F}"/>
              </a:ext>
            </a:extLst>
          </p:cNvPr>
          <p:cNvSpPr txBox="1"/>
          <p:nvPr/>
        </p:nvSpPr>
        <p:spPr>
          <a:xfrm>
            <a:off x="7342664" y="354"/>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5" name="Graphic 4" descr="Walk with solid fill">
            <a:extLst>
              <a:ext uri="{FF2B5EF4-FFF2-40B4-BE49-F238E27FC236}">
                <a16:creationId xmlns:a16="http://schemas.microsoft.com/office/drawing/2014/main" id="{169B7E4F-F34A-23D1-A2FD-26C8E0F1AD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94153" y="2315976"/>
            <a:ext cx="454605" cy="45460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7870E5E-099E-6298-8431-CF42363039FE}"/>
                  </a:ext>
                </a:extLst>
              </p:cNvPr>
              <p:cNvSpPr txBox="1"/>
              <p:nvPr/>
            </p:nvSpPr>
            <p:spPr>
              <a:xfrm>
                <a:off x="4941335" y="2289603"/>
                <a:ext cx="25910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𝑮</m:t>
                      </m:r>
                      <m:r>
                        <a:rPr lang="en-GB" b="1"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2</m:t>
                      </m:r>
                      <m:r>
                        <a:rPr lang="en-GB" b="0" i="1" noProof="0" smtClean="0">
                          <a:latin typeface="Cambria Math" panose="02040503050406030204" pitchFamily="18" charset="0"/>
                          <a:ea typeface="Cambria Math" panose="02040503050406030204" pitchFamily="18" charset="0"/>
                        </a:rPr>
                        <m:t>𝐷</m:t>
                      </m:r>
                      <m:r>
                        <a:rPr lang="en-GB" b="0" i="1"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Fourier</m:t>
                      </m:r>
                      <m:r>
                        <a:rPr lang="en-GB" b="0" i="0" noProof="0" smtClean="0">
                          <a:latin typeface="Cambria Math" panose="02040503050406030204" pitchFamily="18" charset="0"/>
                          <a:ea typeface="Cambria Math" panose="02040503050406030204" pitchFamily="18" charset="0"/>
                        </a:rPr>
                        <m:t> </m:t>
                      </m:r>
                      <m:r>
                        <m:rPr>
                          <m:sty m:val="p"/>
                        </m:rPr>
                        <a:rPr lang="en-GB" b="0" i="0" noProof="0" smtClean="0">
                          <a:latin typeface="Cambria Math" panose="02040503050406030204" pitchFamily="18" charset="0"/>
                          <a:ea typeface="Cambria Math" panose="02040503050406030204" pitchFamily="18" charset="0"/>
                        </a:rPr>
                        <m:t>Kernel</m:t>
                      </m:r>
                    </m:oMath>
                  </m:oMathPara>
                </a14:m>
                <a:endParaRPr lang="en-GB" noProof="0" dirty="0"/>
              </a:p>
            </p:txBody>
          </p:sp>
        </mc:Choice>
        <mc:Fallback xmlns="">
          <p:sp>
            <p:nvSpPr>
              <p:cNvPr id="35" name="TextBox 34">
                <a:extLst>
                  <a:ext uri="{FF2B5EF4-FFF2-40B4-BE49-F238E27FC236}">
                    <a16:creationId xmlns:a16="http://schemas.microsoft.com/office/drawing/2014/main" id="{C7870E5E-099E-6298-8431-CF42363039FE}"/>
                  </a:ext>
                </a:extLst>
              </p:cNvPr>
              <p:cNvSpPr txBox="1">
                <a:spLocks noRot="1" noChangeAspect="1" noMove="1" noResize="1" noEditPoints="1" noAdjustHandles="1" noChangeArrowheads="1" noChangeShapeType="1" noTextEdit="1"/>
              </p:cNvSpPr>
              <p:nvPr/>
            </p:nvSpPr>
            <p:spPr>
              <a:xfrm>
                <a:off x="4941335" y="2289603"/>
                <a:ext cx="2591094" cy="369332"/>
              </a:xfrm>
              <a:prstGeom prst="rect">
                <a:avLst/>
              </a:prstGeom>
              <a:blipFill>
                <a:blip r:embed="rId5"/>
                <a:stretch>
                  <a:fillRect/>
                </a:stretch>
              </a:blipFill>
            </p:spPr>
            <p:txBody>
              <a:bodyPr/>
              <a:lstStyle/>
              <a:p>
                <a:r>
                  <a:rPr lang="LID4096">
                    <a:noFill/>
                  </a:rPr>
                  <a:t> </a:t>
                </a:r>
              </a:p>
            </p:txBody>
          </p:sp>
        </mc:Fallback>
      </mc:AlternateContent>
      <p:cxnSp>
        <p:nvCxnSpPr>
          <p:cNvPr id="37" name="Straight Arrow Connector 36">
            <a:extLst>
              <a:ext uri="{FF2B5EF4-FFF2-40B4-BE49-F238E27FC236}">
                <a16:creationId xmlns:a16="http://schemas.microsoft.com/office/drawing/2014/main" id="{D094404A-B035-14D4-E71F-66AEE5A9100B}"/>
              </a:ext>
            </a:extLst>
          </p:cNvPr>
          <p:cNvCxnSpPr>
            <a:cxnSpLocks/>
          </p:cNvCxnSpPr>
          <p:nvPr/>
        </p:nvCxnSpPr>
        <p:spPr>
          <a:xfrm>
            <a:off x="7621214" y="1987793"/>
            <a:ext cx="294323" cy="2425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E7FAB57E-E592-BB40-08A2-011DB673A153}"/>
              </a:ext>
            </a:extLst>
          </p:cNvPr>
          <p:cNvSpPr txBox="1"/>
          <p:nvPr/>
        </p:nvSpPr>
        <p:spPr>
          <a:xfrm>
            <a:off x="3457" y="6389012"/>
            <a:ext cx="11046944"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795EF7D3-DE41-1323-4CE4-6A9EC7CA2A69}"/>
                  </a:ext>
                </a:extLst>
              </p:cNvPr>
              <p:cNvSpPr txBox="1"/>
              <p:nvPr/>
            </p:nvSpPr>
            <p:spPr>
              <a:xfrm>
                <a:off x="-32953" y="4721012"/>
                <a:ext cx="4127771" cy="862287"/>
              </a:xfrm>
              <a:prstGeom prst="rect">
                <a:avLst/>
              </a:prstGeom>
              <a:noFill/>
            </p:spPr>
            <p:txBody>
              <a:bodyPr wrap="square">
                <a:spAutoFit/>
              </a:bodyPr>
              <a:lstStyle/>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f>
                          <m:fPr>
                            <m:ctrlPr>
                              <a:rPr lang="en-GB" b="0"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num>
                          <m:den>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𝑥</m:t>
                                </m:r>
                              </m:sub>
                            </m:sSub>
                          </m:den>
                        </m:f>
                      </m:e>
                    </m:d>
                  </m:oMath>
                </a14:m>
                <a:r>
                  <a:rPr lang="en-GB" noProof="0" dirty="0"/>
                  <a:t>, </a:t>
                </a:r>
                <a14:m>
                  <m:oMath xmlns:m="http://schemas.openxmlformats.org/officeDocument/2006/math">
                    <m:r>
                      <a:rPr lang="en-GB" i="1" noProof="0" smtClean="0">
                        <a:latin typeface="Cambria Math" panose="02040503050406030204" pitchFamily="18" charset="0"/>
                      </a:rPr>
                      <m:t>𝑥</m:t>
                    </m:r>
                  </m:oMath>
                </a14:m>
                <a:r>
                  <a:rPr lang="en-GB" noProof="0" dirty="0"/>
                  <a:t>-component of the spatial dimension</a:t>
                </a:r>
              </a:p>
            </p:txBody>
          </p:sp>
        </mc:Choice>
        <mc:Fallback xmlns="">
          <p:sp>
            <p:nvSpPr>
              <p:cNvPr id="199" name="TextBox 198">
                <a:extLst>
                  <a:ext uri="{FF2B5EF4-FFF2-40B4-BE49-F238E27FC236}">
                    <a16:creationId xmlns:a16="http://schemas.microsoft.com/office/drawing/2014/main" id="{795EF7D3-DE41-1323-4CE4-6A9EC7CA2A69}"/>
                  </a:ext>
                </a:extLst>
              </p:cNvPr>
              <p:cNvSpPr txBox="1">
                <a:spLocks noRot="1" noChangeAspect="1" noMove="1" noResize="1" noEditPoints="1" noAdjustHandles="1" noChangeArrowheads="1" noChangeShapeType="1" noTextEdit="1"/>
              </p:cNvSpPr>
              <p:nvPr/>
            </p:nvSpPr>
            <p:spPr>
              <a:xfrm>
                <a:off x="-32953" y="4721012"/>
                <a:ext cx="4127771" cy="862287"/>
              </a:xfrm>
              <a:prstGeom prst="rect">
                <a:avLst/>
              </a:prstGeom>
              <a:blipFill>
                <a:blip r:embed="rId6"/>
                <a:stretch>
                  <a:fillRect l="-1329" b="-105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5899CAC5-F3D5-2DF9-25A9-8BA24943F850}"/>
                  </a:ext>
                </a:extLst>
              </p:cNvPr>
              <p:cNvSpPr txBox="1"/>
              <p:nvPr/>
            </p:nvSpPr>
            <p:spPr>
              <a:xfrm>
                <a:off x="0" y="5672801"/>
                <a:ext cx="4481565" cy="668260"/>
              </a:xfrm>
              <a:prstGeom prst="rect">
                <a:avLst/>
              </a:prstGeom>
              <a:noFill/>
            </p:spPr>
            <p:txBody>
              <a:bodyPr wrap="square">
                <a:spAutoFit/>
              </a:bodyPr>
              <a:lstStyle/>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b="0"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𝑥</m:t>
                        </m:r>
                      </m:sub>
                    </m:sSub>
                  </m:oMath>
                </a14:m>
                <a:r>
                  <a:rPr lang="en-GB" noProof="0" dirty="0"/>
                  <a:t>, </a:t>
                </a:r>
                <a14:m>
                  <m:oMath xmlns:m="http://schemas.openxmlformats.org/officeDocument/2006/math">
                    <m:r>
                      <a:rPr lang="en-GB" b="0" i="1" noProof="0" smtClean="0">
                        <a:latin typeface="Cambria Math" panose="02040503050406030204" pitchFamily="18" charset="0"/>
                      </a:rPr>
                      <m:t>𝑦</m:t>
                    </m:r>
                  </m:oMath>
                </a14:m>
                <a:r>
                  <a:rPr lang="en-GB" noProof="0" dirty="0"/>
                  <a:t>-component of the spatial dimension</a:t>
                </a:r>
              </a:p>
            </p:txBody>
          </p:sp>
        </mc:Choice>
        <mc:Fallback xmlns="">
          <p:sp>
            <p:nvSpPr>
              <p:cNvPr id="200" name="TextBox 199">
                <a:extLst>
                  <a:ext uri="{FF2B5EF4-FFF2-40B4-BE49-F238E27FC236}">
                    <a16:creationId xmlns:a16="http://schemas.microsoft.com/office/drawing/2014/main" id="{5899CAC5-F3D5-2DF9-25A9-8BA24943F850}"/>
                  </a:ext>
                </a:extLst>
              </p:cNvPr>
              <p:cNvSpPr txBox="1">
                <a:spLocks noRot="1" noChangeAspect="1" noMove="1" noResize="1" noEditPoints="1" noAdjustHandles="1" noChangeArrowheads="1" noChangeShapeType="1" noTextEdit="1"/>
              </p:cNvSpPr>
              <p:nvPr/>
            </p:nvSpPr>
            <p:spPr>
              <a:xfrm>
                <a:off x="0" y="5672801"/>
                <a:ext cx="4481565" cy="668260"/>
              </a:xfrm>
              <a:prstGeom prst="rect">
                <a:avLst/>
              </a:prstGeom>
              <a:blipFill>
                <a:blip r:embed="rId7"/>
                <a:stretch>
                  <a:fillRect l="-1088" t="-5505" b="-1467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78577E8A-B715-3D82-DCBE-D5C84F2B779C}"/>
                  </a:ext>
                </a:extLst>
              </p:cNvPr>
              <p:cNvSpPr txBox="1"/>
              <p:nvPr/>
            </p:nvSpPr>
            <p:spPr>
              <a:xfrm>
                <a:off x="-10985" y="3645488"/>
                <a:ext cx="2448800" cy="1345753"/>
              </a:xfrm>
              <a:prstGeom prst="rect">
                <a:avLst/>
              </a:prstGeom>
              <a:noFill/>
            </p:spPr>
            <p:txBody>
              <a:bodyPr wrap="square">
                <a:spAutoFit/>
              </a:bodyPr>
              <a:lstStyle/>
              <a:p>
                <a14:m>
                  <m:oMath xmlns:m="http://schemas.openxmlformats.org/officeDocument/2006/math">
                    <m:r>
                      <a:rPr lang="en-GB" i="1" noProof="0" smtClean="0">
                        <a:latin typeface="Cambria Math" panose="02040503050406030204" pitchFamily="18" charset="0"/>
                        <a:ea typeface="Cambria Math" panose="02040503050406030204" pitchFamily="18" charset="0"/>
                      </a:rPr>
                      <m:t>𝑛</m:t>
                    </m:r>
                  </m:oMath>
                </a14:m>
                <a:r>
                  <a:rPr lang="en-GB" noProof="0" dirty="0">
                    <a:ea typeface="Cambria Math" panose="02040503050406030204" pitchFamily="18" charset="0"/>
                  </a:rPr>
                  <a:t>: spatial dimension</a:t>
                </a:r>
              </a:p>
              <a:p>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m:rPr>
                            <m:nor/>
                          </m:rPr>
                          <a:rPr lang="en-GB" noProof="0" smtClean="0">
                            <a:latin typeface="Cambria Math" panose="02040503050406030204" pitchFamily="18" charset="0"/>
                            <a:ea typeface="Cambria Math" panose="02040503050406030204" pitchFamily="18" charset="0"/>
                          </a:rPr>
                          <m:t>𝜓</m:t>
                        </m:r>
                      </m:sub>
                    </m:sSub>
                  </m:oMath>
                </a14:m>
                <a:r>
                  <a:rPr lang="en-GB" noProof="0" dirty="0">
                    <a:ea typeface="Cambria Math" panose="02040503050406030204" pitchFamily="18" charset="0"/>
                  </a:rPr>
                  <a:t>: </a:t>
                </a:r>
                <a:r>
                  <a:rPr lang="en-GB" sz="1600" noProof="0" dirty="0">
                    <a:ea typeface="Cambria Math" panose="02040503050406030204" pitchFamily="18" charset="0"/>
                  </a:rPr>
                  <a:t>angular dimension</a:t>
                </a:r>
              </a:p>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a:latin typeface="Cambria Math" panose="02040503050406030204" pitchFamily="18" charset="0"/>
                              <a:ea typeface="Cambria Math" panose="02040503050406030204" pitchFamily="18" charset="0"/>
                            </a:rPr>
                            <m:t>𝑛</m:t>
                          </m:r>
                        </m:e>
                        <m:sub>
                          <m:r>
                            <m:rPr>
                              <m:nor/>
                            </m:rPr>
                            <a:rPr lang="en-GB" noProof="0" smtClean="0">
                              <a:latin typeface="Cambria Math" panose="02040503050406030204" pitchFamily="18" charset="0"/>
                              <a:ea typeface="Cambria Math" panose="02040503050406030204" pitchFamily="18" charset="0"/>
                            </a:rPr>
                            <m:t>𝜓</m:t>
                          </m:r>
                        </m:sub>
                      </m:sSub>
                      <m:r>
                        <a:rPr lang="en-GB" i="1" noProof="0" smtClean="0">
                          <a:latin typeface="Cambria Math" panose="02040503050406030204" pitchFamily="18" charset="0"/>
                          <a:ea typeface="Cambria Math" panose="02040503050406030204" pitchFamily="18" charset="0"/>
                        </a:rPr>
                        <m:t>∈</m:t>
                      </m:r>
                      <m:d>
                        <m:dPr>
                          <m:begChr m:val="{"/>
                          <m:endChr m:val="}"/>
                          <m:ctrlPr>
                            <a:rPr lang="en-GB" i="1" noProof="0" smtClean="0">
                              <a:latin typeface="Cambria Math" panose="02040503050406030204" pitchFamily="18" charset="0"/>
                              <a:ea typeface="Cambria Math" panose="02040503050406030204" pitchFamily="18" charset="0"/>
                            </a:rPr>
                          </m:ctrlPr>
                        </m:dPr>
                        <m:e>
                          <m:r>
                            <a:rPr lang="en-GB" b="0" i="1" noProof="0" smtClean="0">
                              <a:latin typeface="Cambria Math" panose="02040503050406030204" pitchFamily="18" charset="0"/>
                              <a:ea typeface="Cambria Math" panose="02040503050406030204" pitchFamily="18" charset="0"/>
                            </a:rPr>
                            <m:t>1,2,⋯,</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b="0" i="1" noProof="0" smtClean="0">
                                  <a:latin typeface="Cambria Math" panose="02040503050406030204" pitchFamily="18" charset="0"/>
                                  <a:ea typeface="Cambria Math" panose="02040503050406030204" pitchFamily="18" charset="0"/>
                                </a:rPr>
                                <m:t>𝑦</m:t>
                              </m:r>
                            </m:sub>
                          </m:sSub>
                        </m:e>
                      </m:d>
                    </m:oMath>
                  </m:oMathPara>
                </a14:m>
                <a:endParaRPr lang="en-GB" noProof="0" dirty="0"/>
              </a:p>
              <a:p>
                <a:endParaRPr lang="en-GB" noProof="0" dirty="0"/>
              </a:p>
            </p:txBody>
          </p:sp>
        </mc:Choice>
        <mc:Fallback xmlns="">
          <p:sp>
            <p:nvSpPr>
              <p:cNvPr id="201" name="TextBox 200">
                <a:extLst>
                  <a:ext uri="{FF2B5EF4-FFF2-40B4-BE49-F238E27FC236}">
                    <a16:creationId xmlns:a16="http://schemas.microsoft.com/office/drawing/2014/main" id="{78577E8A-B715-3D82-DCBE-D5C84F2B779C}"/>
                  </a:ext>
                </a:extLst>
              </p:cNvPr>
              <p:cNvSpPr txBox="1">
                <a:spLocks noRot="1" noChangeAspect="1" noMove="1" noResize="1" noEditPoints="1" noAdjustHandles="1" noChangeArrowheads="1" noChangeShapeType="1" noTextEdit="1"/>
              </p:cNvSpPr>
              <p:nvPr/>
            </p:nvSpPr>
            <p:spPr>
              <a:xfrm>
                <a:off x="-10985" y="3645488"/>
                <a:ext cx="2448800" cy="1345753"/>
              </a:xfrm>
              <a:prstGeom prst="rect">
                <a:avLst/>
              </a:prstGeom>
              <a:blipFill>
                <a:blip r:embed="rId8"/>
                <a:stretch>
                  <a:fillRect t="-2262"/>
                </a:stretch>
              </a:blipFill>
            </p:spPr>
            <p:txBody>
              <a:bodyPr/>
              <a:lstStyle/>
              <a:p>
                <a:r>
                  <a:rPr lang="LID4096">
                    <a:noFill/>
                  </a:rPr>
                  <a:t> </a:t>
                </a:r>
              </a:p>
            </p:txBody>
          </p:sp>
        </mc:Fallback>
      </mc:AlternateContent>
      <p:sp>
        <p:nvSpPr>
          <p:cNvPr id="202" name="Rectangle 201">
            <a:extLst>
              <a:ext uri="{FF2B5EF4-FFF2-40B4-BE49-F238E27FC236}">
                <a16:creationId xmlns:a16="http://schemas.microsoft.com/office/drawing/2014/main" id="{2D45DC66-DD77-881F-6C1F-CC83200F215A}"/>
              </a:ext>
            </a:extLst>
          </p:cNvPr>
          <p:cNvSpPr/>
          <p:nvPr/>
        </p:nvSpPr>
        <p:spPr>
          <a:xfrm>
            <a:off x="0" y="2873673"/>
            <a:ext cx="4409228" cy="3480208"/>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04" name="Connector: Elbow 203">
            <a:extLst>
              <a:ext uri="{FF2B5EF4-FFF2-40B4-BE49-F238E27FC236}">
                <a16:creationId xmlns:a16="http://schemas.microsoft.com/office/drawing/2014/main" id="{6698D677-0B23-A6A8-4A56-3F4CD327A7BA}"/>
              </a:ext>
            </a:extLst>
          </p:cNvPr>
          <p:cNvCxnSpPr>
            <a:cxnSpLocks/>
            <a:stCxn id="35" idx="2"/>
            <a:endCxn id="202" idx="3"/>
          </p:cNvCxnSpPr>
          <p:nvPr/>
        </p:nvCxnSpPr>
        <p:spPr>
          <a:xfrm rot="5400000">
            <a:off x="4345634" y="2722529"/>
            <a:ext cx="1954842" cy="1827654"/>
          </a:xfrm>
          <a:prstGeom prst="bentConnector2">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08" name="Oval 207">
            <a:extLst>
              <a:ext uri="{FF2B5EF4-FFF2-40B4-BE49-F238E27FC236}">
                <a16:creationId xmlns:a16="http://schemas.microsoft.com/office/drawing/2014/main" id="{B5805CB7-60D6-360E-86DA-D3A3EADC90B7}"/>
              </a:ext>
            </a:extLst>
          </p:cNvPr>
          <p:cNvSpPr/>
          <p:nvPr/>
        </p:nvSpPr>
        <p:spPr>
          <a:xfrm>
            <a:off x="4409228" y="3563260"/>
            <a:ext cx="402661"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2</a:t>
            </a:r>
          </a:p>
        </p:txBody>
      </p:sp>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E10D8BF9-C216-66CD-D30B-C878EA3B5EC9}"/>
                  </a:ext>
                </a:extLst>
              </p:cNvPr>
              <p:cNvSpPr txBox="1"/>
              <p:nvPr/>
            </p:nvSpPr>
            <p:spPr>
              <a:xfrm>
                <a:off x="4938771" y="4894703"/>
                <a:ext cx="3776740" cy="337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1" i="1" noProof="0" smtClean="0">
                          <a:latin typeface="Cambria Math" panose="02040503050406030204" pitchFamily="18" charset="0"/>
                        </a:rPr>
                        <m:t>𝑮</m:t>
                      </m:r>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209" name="TextBox 208">
                <a:extLst>
                  <a:ext uri="{FF2B5EF4-FFF2-40B4-BE49-F238E27FC236}">
                    <a16:creationId xmlns:a16="http://schemas.microsoft.com/office/drawing/2014/main" id="{E10D8BF9-C216-66CD-D30B-C878EA3B5EC9}"/>
                  </a:ext>
                </a:extLst>
              </p:cNvPr>
              <p:cNvSpPr txBox="1">
                <a:spLocks noRot="1" noChangeAspect="1" noMove="1" noResize="1" noEditPoints="1" noAdjustHandles="1" noChangeArrowheads="1" noChangeShapeType="1" noTextEdit="1"/>
              </p:cNvSpPr>
              <p:nvPr/>
            </p:nvSpPr>
            <p:spPr>
              <a:xfrm>
                <a:off x="4938771" y="4894703"/>
                <a:ext cx="3776740" cy="337913"/>
              </a:xfrm>
              <a:prstGeom prst="rect">
                <a:avLst/>
              </a:prstGeom>
              <a:blipFill>
                <a:blip r:embed="rId9"/>
                <a:stretch>
                  <a:fillRect l="-323" r="-323"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B9CAF5EC-7D77-D78F-1713-3E694DEE00C3}"/>
                  </a:ext>
                </a:extLst>
              </p:cNvPr>
              <p:cNvSpPr txBox="1"/>
              <p:nvPr/>
            </p:nvSpPr>
            <p:spPr>
              <a:xfrm>
                <a:off x="8818449" y="1576385"/>
                <a:ext cx="656869" cy="369332"/>
              </a:xfrm>
              <a:prstGeom prst="rect">
                <a:avLst/>
              </a:prstGeom>
              <a:solidFill>
                <a:srgbClr val="FFFFFF">
                  <a:alpha val="53000"/>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211" name="TextBox 210">
                <a:extLst>
                  <a:ext uri="{FF2B5EF4-FFF2-40B4-BE49-F238E27FC236}">
                    <a16:creationId xmlns:a16="http://schemas.microsoft.com/office/drawing/2014/main" id="{B9CAF5EC-7D77-D78F-1713-3E694DEE00C3}"/>
                  </a:ext>
                </a:extLst>
              </p:cNvPr>
              <p:cNvSpPr txBox="1">
                <a:spLocks noRot="1" noChangeAspect="1" noMove="1" noResize="1" noEditPoints="1" noAdjustHandles="1" noChangeArrowheads="1" noChangeShapeType="1" noTextEdit="1"/>
              </p:cNvSpPr>
              <p:nvPr/>
            </p:nvSpPr>
            <p:spPr>
              <a:xfrm>
                <a:off x="8818449" y="1576385"/>
                <a:ext cx="656869" cy="369332"/>
              </a:xfrm>
              <a:prstGeom prst="rect">
                <a:avLst/>
              </a:prstGeom>
              <a:blipFill>
                <a:blip r:embed="rId10"/>
                <a:stretch>
                  <a:fillRect r="-14953" b="-15000"/>
                </a:stretch>
              </a:blipFill>
            </p:spPr>
            <p:txBody>
              <a:bodyPr/>
              <a:lstStyle/>
              <a:p>
                <a:r>
                  <a:rPr lang="LID4096">
                    <a:noFill/>
                  </a:rPr>
                  <a:t> </a:t>
                </a:r>
              </a:p>
            </p:txBody>
          </p:sp>
        </mc:Fallback>
      </mc:AlternateContent>
      <p:cxnSp>
        <p:nvCxnSpPr>
          <p:cNvPr id="213" name="Straight Arrow Connector 212">
            <a:extLst>
              <a:ext uri="{FF2B5EF4-FFF2-40B4-BE49-F238E27FC236}">
                <a16:creationId xmlns:a16="http://schemas.microsoft.com/office/drawing/2014/main" id="{DA66E3FF-DFC6-3F8E-0C9F-1FD474902EDB}"/>
              </a:ext>
            </a:extLst>
          </p:cNvPr>
          <p:cNvCxnSpPr>
            <a:cxnSpLocks/>
          </p:cNvCxnSpPr>
          <p:nvPr/>
        </p:nvCxnSpPr>
        <p:spPr>
          <a:xfrm flipH="1" flipV="1">
            <a:off x="9820275" y="1908056"/>
            <a:ext cx="718549" cy="34974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5E826D64-DD8E-6D0B-C589-71CD0A4A83FD}"/>
                  </a:ext>
                </a:extLst>
              </p:cNvPr>
              <p:cNvSpPr txBox="1"/>
              <p:nvPr/>
            </p:nvSpPr>
            <p:spPr>
              <a:xfrm>
                <a:off x="9997437" y="1644371"/>
                <a:ext cx="1124357"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oMath>
                  </m:oMathPara>
                </a14:m>
                <a:endParaRPr lang="en-GB" noProof="0" dirty="0"/>
              </a:p>
            </p:txBody>
          </p:sp>
        </mc:Choice>
        <mc:Fallback xmlns="">
          <p:sp>
            <p:nvSpPr>
              <p:cNvPr id="215" name="TextBox 214">
                <a:extLst>
                  <a:ext uri="{FF2B5EF4-FFF2-40B4-BE49-F238E27FC236}">
                    <a16:creationId xmlns:a16="http://schemas.microsoft.com/office/drawing/2014/main" id="{5E826D64-DD8E-6D0B-C589-71CD0A4A83FD}"/>
                  </a:ext>
                </a:extLst>
              </p:cNvPr>
              <p:cNvSpPr txBox="1">
                <a:spLocks noRot="1" noChangeAspect="1" noMove="1" noResize="1" noEditPoints="1" noAdjustHandles="1" noChangeArrowheads="1" noChangeShapeType="1" noTextEdit="1"/>
              </p:cNvSpPr>
              <p:nvPr/>
            </p:nvSpPr>
            <p:spPr>
              <a:xfrm>
                <a:off x="9997437" y="1644371"/>
                <a:ext cx="1124357" cy="411010"/>
              </a:xfrm>
              <a:prstGeom prst="rect">
                <a:avLst/>
              </a:prstGeom>
              <a:blipFill>
                <a:blip r:embed="rId11"/>
                <a:stretch>
                  <a:fillRect b="-7463"/>
                </a:stretch>
              </a:blipFill>
            </p:spPr>
            <p:txBody>
              <a:bodyPr/>
              <a:lstStyle/>
              <a:p>
                <a:r>
                  <a:rPr lang="LID4096">
                    <a:noFill/>
                  </a:rPr>
                  <a:t> </a:t>
                </a:r>
              </a:p>
            </p:txBody>
          </p:sp>
        </mc:Fallback>
      </mc:AlternateContent>
      <p:cxnSp>
        <p:nvCxnSpPr>
          <p:cNvPr id="217" name="Connector: Elbow 216">
            <a:extLst>
              <a:ext uri="{FF2B5EF4-FFF2-40B4-BE49-F238E27FC236}">
                <a16:creationId xmlns:a16="http://schemas.microsoft.com/office/drawing/2014/main" id="{231CBBCC-B7A3-7BAC-E851-1DB306EDAFC2}"/>
              </a:ext>
            </a:extLst>
          </p:cNvPr>
          <p:cNvCxnSpPr>
            <a:cxnSpLocks/>
            <a:stCxn id="220" idx="0"/>
            <a:endCxn id="240" idx="2"/>
          </p:cNvCxnSpPr>
          <p:nvPr/>
        </p:nvCxnSpPr>
        <p:spPr>
          <a:xfrm rot="5400000" flipH="1" flipV="1">
            <a:off x="6725417" y="2479945"/>
            <a:ext cx="2494230" cy="2256663"/>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FA702CF2-638F-B8FC-8669-ADFBF50060B8}"/>
              </a:ext>
            </a:extLst>
          </p:cNvPr>
          <p:cNvSpPr/>
          <p:nvPr/>
        </p:nvSpPr>
        <p:spPr>
          <a:xfrm>
            <a:off x="6964475" y="3796888"/>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1</a:t>
            </a:r>
          </a:p>
        </p:txBody>
      </p:sp>
      <p:sp>
        <p:nvSpPr>
          <p:cNvPr id="219" name="Slide Number Placeholder 218">
            <a:extLst>
              <a:ext uri="{FF2B5EF4-FFF2-40B4-BE49-F238E27FC236}">
                <a16:creationId xmlns:a16="http://schemas.microsoft.com/office/drawing/2014/main" id="{ACC0336B-5F7B-F6E0-C05B-EE5E30F61C4A}"/>
              </a:ext>
            </a:extLst>
          </p:cNvPr>
          <p:cNvSpPr>
            <a:spLocks noGrp="1"/>
          </p:cNvSpPr>
          <p:nvPr>
            <p:ph type="sldNum" idx="3"/>
          </p:nvPr>
        </p:nvSpPr>
        <p:spPr>
          <a:xfrm>
            <a:off x="11797056" y="6353881"/>
            <a:ext cx="341024" cy="364680"/>
          </a:xfrm>
        </p:spPr>
        <p:txBody>
          <a:bodyPr/>
          <a:lstStyle/>
          <a:p>
            <a:fld id="{C932A77E-96FA-4D0D-9FF9-7EEFED12E590}" type="slidenum">
              <a:rPr lang="en-GB" sz="1600" noProof="0" smtClean="0"/>
              <a:t>18</a:t>
            </a:fld>
            <a:endParaRPr lang="en-GB" sz="1600" noProof="0" dirty="0"/>
          </a:p>
        </p:txBody>
      </p:sp>
      <p:sp>
        <p:nvSpPr>
          <p:cNvPr id="220" name="Rectangle 219">
            <a:extLst>
              <a:ext uri="{FF2B5EF4-FFF2-40B4-BE49-F238E27FC236}">
                <a16:creationId xmlns:a16="http://schemas.microsoft.com/office/drawing/2014/main" id="{EB0F6A9B-7914-8138-3787-725DAB676A45}"/>
              </a:ext>
            </a:extLst>
          </p:cNvPr>
          <p:cNvSpPr/>
          <p:nvPr/>
        </p:nvSpPr>
        <p:spPr>
          <a:xfrm>
            <a:off x="4978923" y="4855391"/>
            <a:ext cx="3730555" cy="432183"/>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2" name="TextBox 221">
            <a:extLst>
              <a:ext uri="{FF2B5EF4-FFF2-40B4-BE49-F238E27FC236}">
                <a16:creationId xmlns:a16="http://schemas.microsoft.com/office/drawing/2014/main" id="{7CC27B4F-A5C6-8039-8519-CAFA8CC90716}"/>
              </a:ext>
            </a:extLst>
          </p:cNvPr>
          <p:cNvSpPr txBox="1"/>
          <p:nvPr/>
        </p:nvSpPr>
        <p:spPr>
          <a:xfrm>
            <a:off x="4772768" y="3535777"/>
            <a:ext cx="1467068" cy="369332"/>
          </a:xfrm>
          <a:prstGeom prst="rect">
            <a:avLst/>
          </a:prstGeom>
          <a:noFill/>
        </p:spPr>
        <p:txBody>
          <a:bodyPr wrap="none" rtlCol="0">
            <a:spAutoFit/>
          </a:bodyPr>
          <a:lstStyle/>
          <a:p>
            <a:r>
              <a:rPr lang="en-GB" noProof="0" dirty="0"/>
              <a:t>on-grid DOA</a:t>
            </a:r>
          </a:p>
        </p:txBody>
      </p:sp>
      <p:sp>
        <p:nvSpPr>
          <p:cNvPr id="223" name="TextBox 222">
            <a:extLst>
              <a:ext uri="{FF2B5EF4-FFF2-40B4-BE49-F238E27FC236}">
                <a16:creationId xmlns:a16="http://schemas.microsoft.com/office/drawing/2014/main" id="{CEBEF788-6FCC-FDEF-5E5B-82ACDA3CCD44}"/>
              </a:ext>
            </a:extLst>
          </p:cNvPr>
          <p:cNvSpPr txBox="1"/>
          <p:nvPr/>
        </p:nvSpPr>
        <p:spPr>
          <a:xfrm>
            <a:off x="7356111" y="3610411"/>
            <a:ext cx="1377300" cy="646331"/>
          </a:xfrm>
          <a:prstGeom prst="rect">
            <a:avLst/>
          </a:prstGeom>
          <a:noFill/>
        </p:spPr>
        <p:txBody>
          <a:bodyPr wrap="square" rtlCol="0">
            <a:spAutoFit/>
          </a:bodyPr>
          <a:lstStyle/>
          <a:p>
            <a:r>
              <a:rPr lang="en-GB" noProof="0" dirty="0"/>
              <a:t>spatial freq.</a:t>
            </a:r>
          </a:p>
          <a:p>
            <a:r>
              <a:rPr lang="en-GB" noProof="0" dirty="0"/>
              <a:t>offset</a:t>
            </a:r>
          </a:p>
        </p:txBody>
      </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D49BF4FE-5363-6F77-C0BA-46585A50F859}"/>
                  </a:ext>
                </a:extLst>
              </p:cNvPr>
              <p:cNvSpPr txBox="1"/>
              <p:nvPr/>
            </p:nvSpPr>
            <p:spPr>
              <a:xfrm>
                <a:off x="6177176" y="-3724"/>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226" name="TextBox 225">
                <a:extLst>
                  <a:ext uri="{FF2B5EF4-FFF2-40B4-BE49-F238E27FC236}">
                    <a16:creationId xmlns:a16="http://schemas.microsoft.com/office/drawing/2014/main" id="{D49BF4FE-5363-6F77-C0BA-46585A50F859}"/>
                  </a:ext>
                </a:extLst>
              </p:cNvPr>
              <p:cNvSpPr txBox="1">
                <a:spLocks noRot="1" noChangeAspect="1" noMove="1" noResize="1" noEditPoints="1" noAdjustHandles="1" noChangeArrowheads="1" noChangeShapeType="1" noTextEdit="1"/>
              </p:cNvSpPr>
              <p:nvPr/>
            </p:nvSpPr>
            <p:spPr>
              <a:xfrm>
                <a:off x="6177176" y="-3724"/>
                <a:ext cx="1304012" cy="369332"/>
              </a:xfrm>
              <a:prstGeom prst="rect">
                <a:avLst/>
              </a:prstGeom>
              <a:blipFill>
                <a:blip r:embed="rId12"/>
                <a:stretch>
                  <a:fillRect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BB73C522-4B6C-F595-3D49-9B0AE8ACCF8F}"/>
                  </a:ext>
                </a:extLst>
              </p:cNvPr>
              <p:cNvSpPr txBox="1"/>
              <p:nvPr/>
            </p:nvSpPr>
            <p:spPr>
              <a:xfrm>
                <a:off x="5217594" y="5672801"/>
                <a:ext cx="2772041" cy="455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noProof="0" smtClean="0">
                              <a:latin typeface="Cambria Math" panose="02040503050406030204" pitchFamily="18" charset="0"/>
                            </a:rPr>
                          </m:ctrlPr>
                        </m:dPr>
                        <m:e>
                          <m:acc>
                            <m:accPr>
                              <m:chr m:val="̂"/>
                              <m:ctrlPr>
                                <a:rPr lang="en-GB" i="1" noProof="0" smtClean="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𝜑</m:t>
                              </m:r>
                            </m:e>
                          </m:acc>
                          <m:r>
                            <a:rPr lang="en-GB" b="0" i="1" noProof="0" smtClean="0">
                              <a:latin typeface="Cambria Math" panose="02040503050406030204" pitchFamily="18" charset="0"/>
                            </a:rPr>
                            <m:t>,</m:t>
                          </m:r>
                          <m:acc>
                            <m:accPr>
                              <m:chr m:val="̂"/>
                              <m:ctrlPr>
                                <a:rPr lang="en-GB" i="1" noProof="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𝜗</m:t>
                              </m:r>
                            </m:e>
                          </m:acc>
                        </m:e>
                      </m:d>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𝑓</m:t>
                      </m:r>
                      <m:d>
                        <m:dPr>
                          <m:ctrlPr>
                            <a:rPr lang="en-GB" b="0" i="1" noProof="0" smtClean="0">
                              <a:latin typeface="Cambria Math" panose="02040503050406030204" pitchFamily="18" charset="0"/>
                              <a:ea typeface="Cambria Math" panose="02040503050406030204" pitchFamily="18" charset="0"/>
                            </a:rPr>
                          </m:ctrlPr>
                        </m:dPr>
                        <m:e>
                          <m:func>
                            <m:funcPr>
                              <m:ctrlPr>
                                <a:rPr lang="en-GB" i="1" noProof="0" smtClean="0">
                                  <a:latin typeface="Cambria Math" panose="02040503050406030204" pitchFamily="18" charset="0"/>
                                  <a:ea typeface="Cambria Math" panose="02040503050406030204" pitchFamily="18" charset="0"/>
                                </a:rPr>
                              </m:ctrlPr>
                            </m:funcPr>
                            <m:fName>
                              <m:limLow>
                                <m:limLowPr>
                                  <m:ctrlPr>
                                    <a:rPr lang="en-GB" i="1" noProof="0" smtClean="0">
                                      <a:latin typeface="Cambria Math" panose="02040503050406030204" pitchFamily="18" charset="0"/>
                                      <a:ea typeface="Cambria Math" panose="02040503050406030204" pitchFamily="18" charset="0"/>
                                    </a:rPr>
                                  </m:ctrlPr>
                                </m:limLowPr>
                                <m:e>
                                  <m:r>
                                    <m:rPr>
                                      <m:sty m:val="p"/>
                                    </m:rPr>
                                    <a:rPr lang="en-GB" b="0" i="0" noProof="0" smtClean="0">
                                      <a:latin typeface="Cambria Math" panose="02040503050406030204" pitchFamily="18" charset="0"/>
                                      <a:ea typeface="Cambria Math" panose="02040503050406030204" pitchFamily="18" charset="0"/>
                                    </a:rPr>
                                    <m:t>arg</m:t>
                                  </m:r>
                                  <m:r>
                                    <a:rPr lang="en-GB" b="0" i="0" noProof="0" smtClean="0">
                                      <a:latin typeface="Cambria Math" panose="02040503050406030204" pitchFamily="18" charset="0"/>
                                      <a:ea typeface="Cambria Math" panose="02040503050406030204" pitchFamily="18" charset="0"/>
                                    </a:rPr>
                                    <m:t> </m:t>
                                  </m:r>
                                  <m:r>
                                    <m:rPr>
                                      <m:sty m:val="p"/>
                                    </m:rPr>
                                    <a:rPr lang="en-GB" noProof="0" smtClean="0">
                                      <a:latin typeface="Cambria Math" panose="02040503050406030204" pitchFamily="18" charset="0"/>
                                      <a:ea typeface="Cambria Math" panose="02040503050406030204" pitchFamily="18" charset="0"/>
                                    </a:rPr>
                                    <m:t>max</m:t>
                                  </m:r>
                                </m:e>
                                <m:li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lim>
                              </m:limLow>
                            </m:fName>
                            <m:e>
                              <m:r>
                                <a:rPr lang="en-GB" i="1" noProof="0" smtClean="0">
                                  <a:latin typeface="Cambria Math" panose="02040503050406030204" pitchFamily="18" charset="0"/>
                                </a:rPr>
                                <m:t>𝑟</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r>
                                <a:rPr lang="en-GB" i="1" noProof="0" smtClean="0">
                                  <a:latin typeface="Cambria Math" panose="02040503050406030204" pitchFamily="18" charset="0"/>
                                </a:rPr>
                                <m:t>)</m:t>
                              </m:r>
                            </m:e>
                          </m:func>
                        </m:e>
                      </m:d>
                    </m:oMath>
                  </m:oMathPara>
                </a14:m>
                <a:endParaRPr lang="en-GB" noProof="0" dirty="0"/>
              </a:p>
            </p:txBody>
          </p:sp>
        </mc:Choice>
        <mc:Fallback xmlns="">
          <p:sp>
            <p:nvSpPr>
              <p:cNvPr id="227" name="TextBox 226">
                <a:extLst>
                  <a:ext uri="{FF2B5EF4-FFF2-40B4-BE49-F238E27FC236}">
                    <a16:creationId xmlns:a16="http://schemas.microsoft.com/office/drawing/2014/main" id="{BB73C522-4B6C-F595-3D49-9B0AE8ACCF8F}"/>
                  </a:ext>
                </a:extLst>
              </p:cNvPr>
              <p:cNvSpPr txBox="1">
                <a:spLocks noRot="1" noChangeAspect="1" noMove="1" noResize="1" noEditPoints="1" noAdjustHandles="1" noChangeArrowheads="1" noChangeShapeType="1" noTextEdit="1"/>
              </p:cNvSpPr>
              <p:nvPr/>
            </p:nvSpPr>
            <p:spPr>
              <a:xfrm>
                <a:off x="5217594" y="5672801"/>
                <a:ext cx="2772041" cy="455702"/>
              </a:xfrm>
              <a:prstGeom prst="rect">
                <a:avLst/>
              </a:prstGeom>
              <a:blipFill>
                <a:blip r:embed="rId13"/>
                <a:stretch>
                  <a:fillRect t="-14865" b="-6757"/>
                </a:stretch>
              </a:blipFill>
            </p:spPr>
            <p:txBody>
              <a:bodyPr/>
              <a:lstStyle/>
              <a:p>
                <a:r>
                  <a:rPr lang="LID4096">
                    <a:noFill/>
                  </a:rPr>
                  <a:t> </a:t>
                </a:r>
              </a:p>
            </p:txBody>
          </p:sp>
        </mc:Fallback>
      </mc:AlternateContent>
      <p:sp>
        <p:nvSpPr>
          <p:cNvPr id="228" name="Rectangle 227">
            <a:extLst>
              <a:ext uri="{FF2B5EF4-FFF2-40B4-BE49-F238E27FC236}">
                <a16:creationId xmlns:a16="http://schemas.microsoft.com/office/drawing/2014/main" id="{149F98F2-39F8-51E1-563F-9620E66715FB}"/>
              </a:ext>
            </a:extLst>
          </p:cNvPr>
          <p:cNvSpPr/>
          <p:nvPr/>
        </p:nvSpPr>
        <p:spPr>
          <a:xfrm>
            <a:off x="5166275" y="5632229"/>
            <a:ext cx="2895697" cy="558602"/>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34" name="Straight Arrow Connector 233">
            <a:extLst>
              <a:ext uri="{FF2B5EF4-FFF2-40B4-BE49-F238E27FC236}">
                <a16:creationId xmlns:a16="http://schemas.microsoft.com/office/drawing/2014/main" id="{3877F447-8B23-6D7B-5175-15465320BC90}"/>
              </a:ext>
            </a:extLst>
          </p:cNvPr>
          <p:cNvCxnSpPr/>
          <p:nvPr/>
        </p:nvCxnSpPr>
        <p:spPr>
          <a:xfrm>
            <a:off x="6603614" y="5302936"/>
            <a:ext cx="0" cy="28598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8EFDEFFB-4A08-7961-7BDC-C6EF085C4A25}"/>
              </a:ext>
            </a:extLst>
          </p:cNvPr>
          <p:cNvCxnSpPr>
            <a:cxnSpLocks/>
          </p:cNvCxnSpPr>
          <p:nvPr/>
        </p:nvCxnSpPr>
        <p:spPr>
          <a:xfrm flipV="1">
            <a:off x="9186080" y="5314886"/>
            <a:ext cx="2952000" cy="110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4576FD-49A1-161A-AC62-72CE708E86AF}"/>
                  </a:ext>
                </a:extLst>
              </p:cNvPr>
              <p:cNvSpPr txBox="1"/>
              <p:nvPr/>
            </p:nvSpPr>
            <p:spPr>
              <a:xfrm>
                <a:off x="11920232" y="543530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204576FD-49A1-161A-AC62-72CE708E86AF}"/>
                  </a:ext>
                </a:extLst>
              </p:cNvPr>
              <p:cNvSpPr txBox="1">
                <a:spLocks noRot="1" noChangeAspect="1" noMove="1" noResize="1" noEditPoints="1" noAdjustHandles="1" noChangeArrowheads="1" noChangeShapeType="1" noTextEdit="1"/>
              </p:cNvSpPr>
              <p:nvPr/>
            </p:nvSpPr>
            <p:spPr>
              <a:xfrm>
                <a:off x="11920232" y="5435301"/>
                <a:ext cx="161133" cy="276999"/>
              </a:xfrm>
              <a:prstGeom prst="rect">
                <a:avLst/>
              </a:prstGeom>
              <a:blipFill>
                <a:blip r:embed="rId14"/>
                <a:stretch>
                  <a:fillRect l="-25926" r="-22222" b="-6667"/>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0EF42B0E-89C8-EAFA-192D-9E089FA9E56F}"/>
              </a:ext>
            </a:extLst>
          </p:cNvPr>
          <p:cNvSpPr/>
          <p:nvPr/>
        </p:nvSpPr>
        <p:spPr>
          <a:xfrm>
            <a:off x="9204847" y="486491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98BBE7-701C-BD3B-8EDF-E4CE9FD07305}"/>
                  </a:ext>
                </a:extLst>
              </p:cNvPr>
              <p:cNvSpPr txBox="1"/>
              <p:nvPr/>
            </p:nvSpPr>
            <p:spPr>
              <a:xfrm>
                <a:off x="9164207" y="486762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9B98BBE7-701C-BD3B-8EDF-E4CE9FD07305}"/>
                  </a:ext>
                </a:extLst>
              </p:cNvPr>
              <p:cNvSpPr txBox="1">
                <a:spLocks noRot="1" noChangeAspect="1" noMove="1" noResize="1" noEditPoints="1" noAdjustHandles="1" noChangeArrowheads="1" noChangeShapeType="1" noTextEdit="1"/>
              </p:cNvSpPr>
              <p:nvPr/>
            </p:nvSpPr>
            <p:spPr>
              <a:xfrm>
                <a:off x="9164207" y="4867626"/>
                <a:ext cx="793026" cy="369332"/>
              </a:xfrm>
              <a:prstGeom prst="rect">
                <a:avLst/>
              </a:prstGeom>
              <a:blipFill>
                <a:blip r:embed="rId15"/>
                <a:stretch>
                  <a:fillRect r="-6923" b="-14754"/>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3684EE63-A4B9-9FD7-A9E7-762BB0222281}"/>
              </a:ext>
            </a:extLst>
          </p:cNvPr>
          <p:cNvSpPr/>
          <p:nvPr/>
        </p:nvSpPr>
        <p:spPr>
          <a:xfrm>
            <a:off x="10011560" y="486644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C8D19E-1B5E-4EF1-5B86-ED12805E0E54}"/>
                  </a:ext>
                </a:extLst>
              </p:cNvPr>
              <p:cNvSpPr txBox="1"/>
              <p:nvPr/>
            </p:nvSpPr>
            <p:spPr>
              <a:xfrm>
                <a:off x="9970920" y="486915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51C8D19E-1B5E-4EF1-5B86-ED12805E0E54}"/>
                  </a:ext>
                </a:extLst>
              </p:cNvPr>
              <p:cNvSpPr txBox="1">
                <a:spLocks noRot="1" noChangeAspect="1" noMove="1" noResize="1" noEditPoints="1" noAdjustHandles="1" noChangeArrowheads="1" noChangeShapeType="1" noTextEdit="1"/>
              </p:cNvSpPr>
              <p:nvPr/>
            </p:nvSpPr>
            <p:spPr>
              <a:xfrm>
                <a:off x="9970920" y="4869152"/>
                <a:ext cx="793026" cy="369332"/>
              </a:xfrm>
              <a:prstGeom prst="rect">
                <a:avLst/>
              </a:prstGeom>
              <a:blipFill>
                <a:blip r:embed="rId16"/>
                <a:stretch>
                  <a:fillRect r="-6923"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0A63889-E980-2F4E-15C8-A526568CFF2C}"/>
                  </a:ext>
                </a:extLst>
              </p:cNvPr>
              <p:cNvSpPr txBox="1"/>
              <p:nvPr/>
            </p:nvSpPr>
            <p:spPr>
              <a:xfrm>
                <a:off x="10742165" y="486762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40A63889-E980-2F4E-15C8-A526568CFF2C}"/>
                  </a:ext>
                </a:extLst>
              </p:cNvPr>
              <p:cNvSpPr txBox="1">
                <a:spLocks noRot="1" noChangeAspect="1" noMove="1" noResize="1" noEditPoints="1" noAdjustHandles="1" noChangeArrowheads="1" noChangeShapeType="1" noTextEdit="1"/>
              </p:cNvSpPr>
              <p:nvPr/>
            </p:nvSpPr>
            <p:spPr>
              <a:xfrm>
                <a:off x="10742165" y="4867626"/>
                <a:ext cx="381730" cy="369332"/>
              </a:xfrm>
              <a:prstGeom prst="rect">
                <a:avLst/>
              </a:prstGeom>
              <a:blipFill>
                <a:blip r:embed="rId17"/>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DC123F87-5AE5-919C-6FF6-BC6D87ABB603}"/>
              </a:ext>
            </a:extLst>
          </p:cNvPr>
          <p:cNvSpPr/>
          <p:nvPr/>
        </p:nvSpPr>
        <p:spPr>
          <a:xfrm>
            <a:off x="11242231" y="484291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62BFE89-DAD3-F018-8845-9C3F6635EAE9}"/>
                  </a:ext>
                </a:extLst>
              </p:cNvPr>
              <p:cNvSpPr txBox="1"/>
              <p:nvPr/>
            </p:nvSpPr>
            <p:spPr>
              <a:xfrm>
                <a:off x="11201591" y="484561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962BFE89-DAD3-F018-8845-9C3F6635EAE9}"/>
                  </a:ext>
                </a:extLst>
              </p:cNvPr>
              <p:cNvSpPr txBox="1">
                <a:spLocks noRot="1" noChangeAspect="1" noMove="1" noResize="1" noEditPoints="1" noAdjustHandles="1" noChangeArrowheads="1" noChangeShapeType="1" noTextEdit="1"/>
              </p:cNvSpPr>
              <p:nvPr/>
            </p:nvSpPr>
            <p:spPr>
              <a:xfrm>
                <a:off x="11201591" y="4845618"/>
                <a:ext cx="793026" cy="369332"/>
              </a:xfrm>
              <a:prstGeom prst="rect">
                <a:avLst/>
              </a:prstGeom>
              <a:blipFill>
                <a:blip r:embed="rId18"/>
                <a:stretch>
                  <a:fillRect r="-6923" b="-15000"/>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6BD07669-FC3C-2A69-93D2-DA035F86BFA0}"/>
              </a:ext>
            </a:extLst>
          </p:cNvPr>
          <p:cNvCxnSpPr>
            <a:cxnSpLocks/>
          </p:cNvCxnSpPr>
          <p:nvPr/>
        </p:nvCxnSpPr>
        <p:spPr>
          <a:xfrm>
            <a:off x="9204847" y="4619626"/>
            <a:ext cx="2844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7DF812D-69C4-34FD-7162-22CB85BB82D6}"/>
                  </a:ext>
                </a:extLst>
              </p:cNvPr>
              <p:cNvSpPr txBox="1"/>
              <p:nvPr/>
            </p:nvSpPr>
            <p:spPr>
              <a:xfrm>
                <a:off x="10279462" y="4116195"/>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47DF812D-69C4-34FD-7162-22CB85BB82D6}"/>
                  </a:ext>
                </a:extLst>
              </p:cNvPr>
              <p:cNvSpPr txBox="1">
                <a:spLocks noRot="1" noChangeAspect="1" noMove="1" noResize="1" noEditPoints="1" noAdjustHandles="1" noChangeArrowheads="1" noChangeShapeType="1" noTextEdit="1"/>
              </p:cNvSpPr>
              <p:nvPr/>
            </p:nvSpPr>
            <p:spPr>
              <a:xfrm>
                <a:off x="10279462" y="4116195"/>
                <a:ext cx="1101348" cy="394019"/>
              </a:xfrm>
              <a:prstGeom prst="rect">
                <a:avLst/>
              </a:prstGeom>
              <a:blipFill>
                <a:blip r:embed="rId19"/>
                <a:stretch>
                  <a:fillRect b="-9231"/>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441E8E9A-6F3B-1558-3CF1-D4F2923CD972}"/>
              </a:ext>
            </a:extLst>
          </p:cNvPr>
          <p:cNvGraphicFramePr>
            <a:graphicFrameLocks noGrp="1"/>
          </p:cNvGraphicFramePr>
          <p:nvPr>
            <p:extLst>
              <p:ext uri="{D42A27DB-BD31-4B8C-83A1-F6EECF244321}">
                <p14:modId xmlns:p14="http://schemas.microsoft.com/office/powerpoint/2010/main" val="864640228"/>
              </p:ext>
            </p:extLst>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67CF35E-C5AF-8C60-A04A-20ECF543999A}"/>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867CF35E-C5AF-8C60-A04A-20ECF543999A}"/>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20"/>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0EF1666B-E84B-BF08-2732-115F0C3739FC}"/>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C962299-19A0-023E-6E94-D8F72FF2D7FA}"/>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5C7BE6F-8334-F030-C0CF-76ECCC6F2351}"/>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05C7BE6F-8334-F030-C0CF-76ECCC6F2351}"/>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21"/>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4910E3E-517F-4B4E-796E-CC68FB5A7735}"/>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14910E3E-517F-4B4E-796E-CC68FB5A7735}"/>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2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4FEA0E5-B2BA-2B29-1173-52401E65E21B}"/>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94FEA0E5-B2BA-2B29-1173-52401E65E21B}"/>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2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0511BBD-94FB-5934-D004-B6A7332C2681}"/>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60511BBD-94FB-5934-D004-B6A7332C2681}"/>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2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384757C-67E1-57E6-12EB-E020280CF38F}"/>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C384757C-67E1-57E6-12EB-E020280CF38F}"/>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2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6484906-1AB7-9749-5721-B14EF1329632}"/>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B6484906-1AB7-9749-5721-B14EF1329632}"/>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26"/>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F3317454-494D-C93D-EC38-8A5393ADA5A2}"/>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E8C0BC4D-11C7-0216-82F5-C0F5327591A4}"/>
                  </a:ext>
                </a:extLst>
              </p:cNvPr>
              <p:cNvSpPr txBox="1"/>
              <p:nvPr/>
            </p:nvSpPr>
            <p:spPr>
              <a:xfrm>
                <a:off x="2400122" y="1839835"/>
                <a:ext cx="475572" cy="3829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E8C0BC4D-11C7-0216-82F5-C0F5327591A4}"/>
                  </a:ext>
                </a:extLst>
              </p:cNvPr>
              <p:cNvSpPr txBox="1">
                <a:spLocks noRot="1" noChangeAspect="1" noMove="1" noResize="1" noEditPoints="1" noAdjustHandles="1" noChangeArrowheads="1" noChangeShapeType="1" noTextEdit="1"/>
              </p:cNvSpPr>
              <p:nvPr/>
            </p:nvSpPr>
            <p:spPr>
              <a:xfrm>
                <a:off x="2400122" y="1839835"/>
                <a:ext cx="475572" cy="382921"/>
              </a:xfrm>
              <a:prstGeom prst="rect">
                <a:avLst/>
              </a:prstGeom>
              <a:blipFill>
                <a:blip r:embed="rId2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38FF5E80-6991-4CE2-E1D5-AC83D6377B3E}"/>
                  </a:ext>
                </a:extLst>
              </p:cNvPr>
              <p:cNvSpPr txBox="1"/>
              <p:nvPr/>
            </p:nvSpPr>
            <p:spPr>
              <a:xfrm>
                <a:off x="-25727" y="2955955"/>
                <a:ext cx="4481163" cy="5963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𝑓</m:t>
                          </m:r>
                        </m:e>
                        <m: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𝑛</m:t>
                              </m:r>
                            </m:e>
                            <m:sub>
                              <m:r>
                                <a:rPr lang="en-GB" b="0" i="1" noProof="0" smtClean="0">
                                  <a:latin typeface="Cambria Math" panose="02040503050406030204" pitchFamily="18" charset="0"/>
                                </a:rPr>
                                <m:t>𝜓</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 </m:t>
                          </m:r>
                        </m:sub>
                      </m:sSub>
                      <m:r>
                        <a:rPr lang="en-GB" b="0" i="1" noProof="0" smtClean="0">
                          <a:latin typeface="Cambria Math" panose="02040503050406030204" pitchFamily="18" charset="0"/>
                        </a:rPr>
                        <m:t>=</m:t>
                      </m:r>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oMath>
                  </m:oMathPara>
                </a14:m>
                <a:endParaRPr lang="en-GB" noProof="0" dirty="0"/>
              </a:p>
            </p:txBody>
          </p:sp>
        </mc:Choice>
        <mc:Fallback xmlns="">
          <p:sp>
            <p:nvSpPr>
              <p:cNvPr id="133" name="TextBox 132">
                <a:extLst>
                  <a:ext uri="{FF2B5EF4-FFF2-40B4-BE49-F238E27FC236}">
                    <a16:creationId xmlns:a16="http://schemas.microsoft.com/office/drawing/2014/main" id="{38FF5E80-6991-4CE2-E1D5-AC83D6377B3E}"/>
                  </a:ext>
                </a:extLst>
              </p:cNvPr>
              <p:cNvSpPr txBox="1">
                <a:spLocks noRot="1" noChangeAspect="1" noMove="1" noResize="1" noEditPoints="1" noAdjustHandles="1" noChangeArrowheads="1" noChangeShapeType="1" noTextEdit="1"/>
              </p:cNvSpPr>
              <p:nvPr/>
            </p:nvSpPr>
            <p:spPr>
              <a:xfrm>
                <a:off x="-25727" y="2955955"/>
                <a:ext cx="4481163" cy="596382"/>
              </a:xfrm>
              <a:prstGeom prst="rect">
                <a:avLst/>
              </a:prstGeom>
              <a:blipFill>
                <a:blip r:embed="rId28"/>
                <a:stretch>
                  <a:fillRect/>
                </a:stretch>
              </a:blipFill>
            </p:spPr>
            <p:txBody>
              <a:bodyPr/>
              <a:lstStyle/>
              <a:p>
                <a:r>
                  <a:rPr lang="LID4096">
                    <a:noFill/>
                  </a:rPr>
                  <a:t> </a:t>
                </a:r>
              </a:p>
            </p:txBody>
          </p:sp>
        </mc:Fallback>
      </mc:AlternateContent>
      <p:sp>
        <p:nvSpPr>
          <p:cNvPr id="23" name="TextBox 33">
            <a:extLst>
              <a:ext uri="{FF2B5EF4-FFF2-40B4-BE49-F238E27FC236}">
                <a16:creationId xmlns:a16="http://schemas.microsoft.com/office/drawing/2014/main" id="{DA475B29-9868-C9B5-0A6B-B4FE34667067}"/>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Tree>
    <p:extLst>
      <p:ext uri="{BB962C8B-B14F-4D97-AF65-F5344CB8AC3E}">
        <p14:creationId xmlns:p14="http://schemas.microsoft.com/office/powerpoint/2010/main" val="3995913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2"/>
                                        </p:tgtEl>
                                        <p:attrNameLst>
                                          <p:attrName>style.visibility</p:attrName>
                                        </p:attrNameLst>
                                      </p:cBhvr>
                                      <p:to>
                                        <p:strVal val="visible"/>
                                      </p:to>
                                    </p:set>
                                    <p:animEffect transition="in" filter="fade">
                                      <p:cBhvr>
                                        <p:cTn id="13" dur="500"/>
                                        <p:tgtEl>
                                          <p:spTgt spid="2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8"/>
                                        </p:tgtEl>
                                        <p:attrNameLst>
                                          <p:attrName>style.visibility</p:attrName>
                                        </p:attrNameLst>
                                      </p:cBhvr>
                                      <p:to>
                                        <p:strVal val="visible"/>
                                      </p:to>
                                    </p:set>
                                    <p:animEffect transition="in" filter="fade">
                                      <p:cBhvr>
                                        <p:cTn id="16" dur="500"/>
                                        <p:tgtEl>
                                          <p:spTgt spid="20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500"/>
                                        <p:tgtEl>
                                          <p:spTgt spid="20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1"/>
                                        </p:tgtEl>
                                        <p:attrNameLst>
                                          <p:attrName>style.visibility</p:attrName>
                                        </p:attrNameLst>
                                      </p:cBhvr>
                                      <p:to>
                                        <p:strVal val="visible"/>
                                      </p:to>
                                    </p:set>
                                    <p:animEffect transition="in" filter="fade">
                                      <p:cBhvr>
                                        <p:cTn id="22" dur="500"/>
                                        <p:tgtEl>
                                          <p:spTgt spid="20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9"/>
                                        </p:tgtEl>
                                        <p:attrNameLst>
                                          <p:attrName>style.visibility</p:attrName>
                                        </p:attrNameLst>
                                      </p:cBhvr>
                                      <p:to>
                                        <p:strVal val="visible"/>
                                      </p:to>
                                    </p:set>
                                    <p:animEffect transition="in" filter="fade">
                                      <p:cBhvr>
                                        <p:cTn id="25" dur="500"/>
                                        <p:tgtEl>
                                          <p:spTgt spid="19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0"/>
                                        </p:tgtEl>
                                        <p:attrNameLst>
                                          <p:attrName>style.visibility</p:attrName>
                                        </p:attrNameLst>
                                      </p:cBhvr>
                                      <p:to>
                                        <p:strVal val="visible"/>
                                      </p:to>
                                    </p:set>
                                    <p:animEffect transition="in" filter="fade">
                                      <p:cBhvr>
                                        <p:cTn id="28" dur="500"/>
                                        <p:tgtEl>
                                          <p:spTgt spid="20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3"/>
                                        </p:tgtEl>
                                        <p:attrNameLst>
                                          <p:attrName>style.visibility</p:attrName>
                                        </p:attrNameLst>
                                      </p:cBhvr>
                                      <p:to>
                                        <p:strVal val="visible"/>
                                      </p:to>
                                    </p:set>
                                    <p:animEffect transition="in" filter="fade">
                                      <p:cBhvr>
                                        <p:cTn id="33" dur="500"/>
                                        <p:tgtEl>
                                          <p:spTgt spid="2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8"/>
                                        </p:tgtEl>
                                        <p:attrNameLst>
                                          <p:attrName>style.visibility</p:attrName>
                                        </p:attrNameLst>
                                      </p:cBhvr>
                                      <p:to>
                                        <p:strVal val="visible"/>
                                      </p:to>
                                    </p:set>
                                    <p:animEffect transition="in" filter="fade">
                                      <p:cBhvr>
                                        <p:cTn id="36" dur="500"/>
                                        <p:tgtEl>
                                          <p:spTgt spid="218"/>
                                        </p:tgtEl>
                                      </p:cBhvr>
                                    </p:animEffect>
                                  </p:childTnLst>
                                </p:cTn>
                              </p:par>
                              <p:par>
                                <p:cTn id="37" presetID="10" presetClass="entr" presetSubtype="0" fill="hold" nodeType="withEffect">
                                  <p:stCondLst>
                                    <p:cond delay="0"/>
                                  </p:stCondLst>
                                  <p:childTnLst>
                                    <p:set>
                                      <p:cBhvr>
                                        <p:cTn id="38" dur="1" fill="hold">
                                          <p:stCondLst>
                                            <p:cond delay="0"/>
                                          </p:stCondLst>
                                        </p:cTn>
                                        <p:tgtEl>
                                          <p:spTgt spid="217"/>
                                        </p:tgtEl>
                                        <p:attrNameLst>
                                          <p:attrName>style.visibility</p:attrName>
                                        </p:attrNameLst>
                                      </p:cBhvr>
                                      <p:to>
                                        <p:strVal val="visible"/>
                                      </p:to>
                                    </p:set>
                                    <p:animEffect transition="in" filter="fade">
                                      <p:cBhvr>
                                        <p:cTn id="39" dur="500"/>
                                        <p:tgtEl>
                                          <p:spTgt spid="2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0"/>
                                        </p:tgtEl>
                                        <p:attrNameLst>
                                          <p:attrName>style.visibility</p:attrName>
                                        </p:attrNameLst>
                                      </p:cBhvr>
                                      <p:to>
                                        <p:strVal val="visible"/>
                                      </p:to>
                                    </p:set>
                                    <p:animEffect transition="in" filter="fade">
                                      <p:cBhvr>
                                        <p:cTn id="42" dur="500"/>
                                        <p:tgtEl>
                                          <p:spTgt spid="2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9"/>
                                        </p:tgtEl>
                                        <p:attrNameLst>
                                          <p:attrName>style.visibility</p:attrName>
                                        </p:attrNameLst>
                                      </p:cBhvr>
                                      <p:to>
                                        <p:strVal val="visible"/>
                                      </p:to>
                                    </p:set>
                                    <p:animEffect transition="in" filter="fade">
                                      <p:cBhvr>
                                        <p:cTn id="45" dur="500"/>
                                        <p:tgtEl>
                                          <p:spTgt spid="20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27"/>
                                        </p:tgtEl>
                                        <p:attrNameLst>
                                          <p:attrName>style.visibility</p:attrName>
                                        </p:attrNameLst>
                                      </p:cBhvr>
                                      <p:to>
                                        <p:strVal val="visible"/>
                                      </p:to>
                                    </p:set>
                                    <p:animEffect transition="in" filter="fade">
                                      <p:cBhvr>
                                        <p:cTn id="50" dur="500"/>
                                        <p:tgtEl>
                                          <p:spTgt spid="2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8"/>
                                        </p:tgtEl>
                                        <p:attrNameLst>
                                          <p:attrName>style.visibility</p:attrName>
                                        </p:attrNameLst>
                                      </p:cBhvr>
                                      <p:to>
                                        <p:strVal val="visible"/>
                                      </p:to>
                                    </p:set>
                                    <p:animEffect transition="in" filter="fade">
                                      <p:cBhvr>
                                        <p:cTn id="53" dur="500"/>
                                        <p:tgtEl>
                                          <p:spTgt spid="228"/>
                                        </p:tgtEl>
                                      </p:cBhvr>
                                    </p:animEffect>
                                  </p:childTnLst>
                                </p:cTn>
                              </p:par>
                              <p:par>
                                <p:cTn id="54" presetID="10" presetClass="entr" presetSubtype="0" fill="hold" nodeType="withEffect">
                                  <p:stCondLst>
                                    <p:cond delay="0"/>
                                  </p:stCondLst>
                                  <p:childTnLst>
                                    <p:set>
                                      <p:cBhvr>
                                        <p:cTn id="55" dur="1" fill="hold">
                                          <p:stCondLst>
                                            <p:cond delay="0"/>
                                          </p:stCondLst>
                                        </p:cTn>
                                        <p:tgtEl>
                                          <p:spTgt spid="234"/>
                                        </p:tgtEl>
                                        <p:attrNameLst>
                                          <p:attrName>style.visibility</p:attrName>
                                        </p:attrNameLst>
                                      </p:cBhvr>
                                      <p:to>
                                        <p:strVal val="visible"/>
                                      </p:to>
                                    </p:set>
                                    <p:animEffect transition="in" filter="fade">
                                      <p:cBhvr>
                                        <p:cTn id="56" dur="500"/>
                                        <p:tgtEl>
                                          <p:spTgt spid="23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nodeType="with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500"/>
                                        <p:tgtEl>
                                          <p:spTgt spid="1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500"/>
                                        <p:tgtEl>
                                          <p:spTgt spid="1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500"/>
                                        <p:tgtEl>
                                          <p:spTgt spid="21"/>
                                        </p:tgtEl>
                                      </p:cBhvr>
                                    </p:animEffect>
                                  </p:childTnLst>
                                </p:cTn>
                              </p:par>
                              <p:par>
                                <p:cTn id="92" presetID="10" presetClass="entr" presetSubtype="0" fill="hold" nodeType="withEffect">
                                  <p:stCondLst>
                                    <p:cond delay="0"/>
                                  </p:stCondLst>
                                  <p:childTnLst>
                                    <p:set>
                                      <p:cBhvr>
                                        <p:cTn id="93" dur="1" fill="hold">
                                          <p:stCondLst>
                                            <p:cond delay="0"/>
                                          </p:stCondLst>
                                        </p:cTn>
                                        <p:tgtEl>
                                          <p:spTgt spid="121"/>
                                        </p:tgtEl>
                                        <p:attrNameLst>
                                          <p:attrName>style.visibility</p:attrName>
                                        </p:attrNameLst>
                                      </p:cBhvr>
                                      <p:to>
                                        <p:strVal val="visible"/>
                                      </p:to>
                                    </p:set>
                                    <p:animEffect transition="in" filter="fade">
                                      <p:cBhvr>
                                        <p:cTn id="94" dur="500"/>
                                        <p:tgtEl>
                                          <p:spTgt spid="12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33"/>
                                        </p:tgtEl>
                                        <p:attrNameLst>
                                          <p:attrName>style.visibility</p:attrName>
                                        </p:attrNameLst>
                                      </p:cBhvr>
                                      <p:to>
                                        <p:strVal val="visible"/>
                                      </p:to>
                                    </p:set>
                                    <p:animEffect transition="in" filter="fade">
                                      <p:cBhvr>
                                        <p:cTn id="9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99" grpId="0"/>
      <p:bldP spid="200" grpId="0"/>
      <p:bldP spid="201" grpId="0"/>
      <p:bldP spid="202" grpId="0" animBg="1"/>
      <p:bldP spid="208" grpId="0" animBg="1"/>
      <p:bldP spid="209" grpId="0"/>
      <p:bldP spid="218" grpId="0" animBg="1"/>
      <p:bldP spid="220" grpId="0" animBg="1"/>
      <p:bldP spid="222" grpId="0"/>
      <p:bldP spid="223" grpId="0"/>
      <p:bldP spid="227" grpId="0"/>
      <p:bldP spid="228" grpId="0" animBg="1"/>
      <p:bldP spid="4" grpId="0"/>
      <p:bldP spid="7" grpId="0" animBg="1"/>
      <p:bldP spid="8" grpId="0"/>
      <p:bldP spid="9" grpId="0" animBg="1"/>
      <p:bldP spid="10" grpId="0"/>
      <p:bldP spid="13" grpId="0"/>
      <p:bldP spid="14" grpId="0" animBg="1"/>
      <p:bldP spid="15" grpId="0"/>
      <p:bldP spid="21" grpId="0"/>
      <p:bldP spid="1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DB763-32C0-C1BA-5F36-4F7DF1427A49}"/>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55A4C610-DDA0-9688-D893-0373754C0F90}"/>
              </a:ext>
            </a:extLst>
          </p:cNvPr>
          <p:cNvSpPr/>
          <p:nvPr/>
        </p:nvSpPr>
        <p:spPr>
          <a:xfrm>
            <a:off x="4410840" y="1740189"/>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EDDB2142-2EDB-620F-A559-A1AB5DD7FE32}"/>
              </a:ext>
            </a:extLst>
          </p:cNvPr>
          <p:cNvSpPr/>
          <p:nvPr/>
        </p:nvSpPr>
        <p:spPr>
          <a:xfrm>
            <a:off x="5508699" y="123975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8680DD42-9802-C6AF-531D-D41F8740D261}"/>
              </a:ext>
            </a:extLst>
          </p:cNvPr>
          <p:cNvPicPr/>
          <p:nvPr/>
        </p:nvPicPr>
        <p:blipFill>
          <a:blip r:embed="rId2"/>
          <a:stretch/>
        </p:blipFill>
        <p:spPr>
          <a:xfrm rot="1730551">
            <a:off x="5013765" y="1464745"/>
            <a:ext cx="346456" cy="278418"/>
          </a:xfrm>
          <a:prstGeom prst="rect">
            <a:avLst/>
          </a:prstGeom>
          <a:ln w="0">
            <a:noFill/>
          </a:ln>
        </p:spPr>
      </p:pic>
      <p:pic>
        <p:nvPicPr>
          <p:cNvPr id="5" name="Graphic 4" descr="Walk with solid fill">
            <a:extLst>
              <a:ext uri="{FF2B5EF4-FFF2-40B4-BE49-F238E27FC236}">
                <a16:creationId xmlns:a16="http://schemas.microsoft.com/office/drawing/2014/main" id="{D122A703-0D9F-F5A0-A77B-9932E900DE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2451" y="1464406"/>
            <a:ext cx="454605" cy="454605"/>
          </a:xfrm>
          <a:prstGeom prst="rect">
            <a:avLst/>
          </a:prstGeom>
        </p:spPr>
      </p:pic>
      <p:sp>
        <p:nvSpPr>
          <p:cNvPr id="117" name="TextBox 116">
            <a:extLst>
              <a:ext uri="{FF2B5EF4-FFF2-40B4-BE49-F238E27FC236}">
                <a16:creationId xmlns:a16="http://schemas.microsoft.com/office/drawing/2014/main" id="{20CB7B31-E276-E084-F39F-8CBCBC5634A2}"/>
              </a:ext>
            </a:extLst>
          </p:cNvPr>
          <p:cNvSpPr txBox="1"/>
          <p:nvPr/>
        </p:nvSpPr>
        <p:spPr>
          <a:xfrm>
            <a:off x="3457" y="6389012"/>
            <a:ext cx="10435943"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08" name="Oval 207">
            <a:extLst>
              <a:ext uri="{FF2B5EF4-FFF2-40B4-BE49-F238E27FC236}">
                <a16:creationId xmlns:a16="http://schemas.microsoft.com/office/drawing/2014/main" id="{C5959093-1437-5593-7034-3FEAE3DBEE63}"/>
              </a:ext>
            </a:extLst>
          </p:cNvPr>
          <p:cNvSpPr/>
          <p:nvPr/>
        </p:nvSpPr>
        <p:spPr>
          <a:xfrm>
            <a:off x="10003464" y="1284828"/>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1</a:t>
            </a:r>
          </a:p>
        </p:txBody>
      </p:sp>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0251B42-6EBD-9331-7850-08EBC0945420}"/>
                  </a:ext>
                </a:extLst>
              </p:cNvPr>
              <p:cNvSpPr txBox="1"/>
              <p:nvPr/>
            </p:nvSpPr>
            <p:spPr>
              <a:xfrm>
                <a:off x="3693640" y="831738"/>
                <a:ext cx="4577818" cy="441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−1)</m:t>
                                  </m:r>
                                </m:sup>
                              </m:sSup>
                            </m:e>
                          </m:d>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−1)</m:t>
                                  </m:r>
                                </m:sup>
                              </m:sSup>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×1</m:t>
                          </m:r>
                        </m:sub>
                      </m:sSub>
                    </m:oMath>
                  </m:oMathPara>
                </a14:m>
                <a:endParaRPr lang="en-GB" noProof="0" dirty="0"/>
              </a:p>
            </p:txBody>
          </p:sp>
        </mc:Choice>
        <mc:Fallback xmlns="">
          <p:sp>
            <p:nvSpPr>
              <p:cNvPr id="215" name="TextBox 214">
                <a:extLst>
                  <a:ext uri="{FF2B5EF4-FFF2-40B4-BE49-F238E27FC236}">
                    <a16:creationId xmlns:a16="http://schemas.microsoft.com/office/drawing/2014/main" id="{F0251B42-6EBD-9331-7850-08EBC0945420}"/>
                  </a:ext>
                </a:extLst>
              </p:cNvPr>
              <p:cNvSpPr txBox="1">
                <a:spLocks noRot="1" noChangeAspect="1" noMove="1" noResize="1" noEditPoints="1" noAdjustHandles="1" noChangeArrowheads="1" noChangeShapeType="1" noTextEdit="1"/>
              </p:cNvSpPr>
              <p:nvPr/>
            </p:nvSpPr>
            <p:spPr>
              <a:xfrm>
                <a:off x="3693640" y="831738"/>
                <a:ext cx="4577818" cy="441083"/>
              </a:xfrm>
              <a:prstGeom prst="rect">
                <a:avLst/>
              </a:prstGeom>
              <a:blipFill>
                <a:blip r:embed="rId5"/>
                <a:stretch>
                  <a:fillRect b="-2740"/>
                </a:stretch>
              </a:blipFill>
            </p:spPr>
            <p:txBody>
              <a:bodyPr/>
              <a:lstStyle/>
              <a:p>
                <a:r>
                  <a:rPr lang="LID4096">
                    <a:noFill/>
                  </a:rPr>
                  <a:t> </a:t>
                </a:r>
              </a:p>
            </p:txBody>
          </p:sp>
        </mc:Fallback>
      </mc:AlternateContent>
      <p:cxnSp>
        <p:nvCxnSpPr>
          <p:cNvPr id="217" name="Connector: Elbow 216">
            <a:extLst>
              <a:ext uri="{FF2B5EF4-FFF2-40B4-BE49-F238E27FC236}">
                <a16:creationId xmlns:a16="http://schemas.microsoft.com/office/drawing/2014/main" id="{C7562FBD-263A-66FE-E876-A61E28FAB34D}"/>
              </a:ext>
            </a:extLst>
          </p:cNvPr>
          <p:cNvCxnSpPr>
            <a:cxnSpLocks/>
            <a:stCxn id="16" idx="0"/>
            <a:endCxn id="122" idx="3"/>
          </p:cNvCxnSpPr>
          <p:nvPr/>
        </p:nvCxnSpPr>
        <p:spPr>
          <a:xfrm rot="16200000" flipV="1">
            <a:off x="8319802" y="1164330"/>
            <a:ext cx="1207730" cy="850612"/>
          </a:xfrm>
          <a:prstGeom prst="bentConnector2">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19" name="Slide Number Placeholder 218">
            <a:extLst>
              <a:ext uri="{FF2B5EF4-FFF2-40B4-BE49-F238E27FC236}">
                <a16:creationId xmlns:a16="http://schemas.microsoft.com/office/drawing/2014/main" id="{B1F9FFE4-2C77-549C-C215-224D5B3478BD}"/>
              </a:ext>
            </a:extLst>
          </p:cNvPr>
          <p:cNvSpPr>
            <a:spLocks noGrp="1"/>
          </p:cNvSpPr>
          <p:nvPr>
            <p:ph type="sldNum" idx="3"/>
          </p:nvPr>
        </p:nvSpPr>
        <p:spPr>
          <a:xfrm>
            <a:off x="11012296" y="6356520"/>
            <a:ext cx="341024" cy="364680"/>
          </a:xfrm>
        </p:spPr>
        <p:txBody>
          <a:bodyPr/>
          <a:lstStyle/>
          <a:p>
            <a:fld id="{C932A77E-96FA-4D0D-9FF9-7EEFED12E590}" type="slidenum">
              <a:rPr lang="en-GB" sz="1600" noProof="0" smtClean="0"/>
              <a:t>19</a:t>
            </a:fld>
            <a:endParaRPr lang="en-GB" sz="1600" noProof="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C2B62D73-18FD-3D29-FE04-815675B5EFD4}"/>
                  </a:ext>
                </a:extLst>
              </p:cNvPr>
              <p:cNvSpPr txBox="1"/>
              <p:nvPr/>
            </p:nvSpPr>
            <p:spPr>
              <a:xfrm>
                <a:off x="4760388" y="5672801"/>
                <a:ext cx="2772041" cy="455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noProof="0" smtClean="0">
                              <a:latin typeface="Cambria Math" panose="02040503050406030204" pitchFamily="18" charset="0"/>
                            </a:rPr>
                          </m:ctrlPr>
                        </m:dPr>
                        <m:e>
                          <m:acc>
                            <m:accPr>
                              <m:chr m:val="̂"/>
                              <m:ctrlPr>
                                <a:rPr lang="en-GB" i="1" noProof="0" smtClean="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𝜑</m:t>
                              </m:r>
                            </m:e>
                          </m:acc>
                          <m:r>
                            <a:rPr lang="en-GB" b="0" i="1" noProof="0" smtClean="0">
                              <a:latin typeface="Cambria Math" panose="02040503050406030204" pitchFamily="18" charset="0"/>
                            </a:rPr>
                            <m:t>,</m:t>
                          </m:r>
                          <m:acc>
                            <m:accPr>
                              <m:chr m:val="̂"/>
                              <m:ctrlPr>
                                <a:rPr lang="en-GB" i="1" noProof="0">
                                  <a:latin typeface="Cambria Math" panose="02040503050406030204" pitchFamily="18" charset="0"/>
                                </a:rPr>
                              </m:ctrlPr>
                            </m:accPr>
                            <m:e>
                              <m:r>
                                <a:rPr lang="en-GB" i="1" noProof="0" smtClean="0">
                                  <a:latin typeface="Cambria Math" panose="02040503050406030204" pitchFamily="18" charset="0"/>
                                  <a:ea typeface="Cambria Math" panose="02040503050406030204" pitchFamily="18" charset="0"/>
                                </a:rPr>
                                <m:t>𝜗</m:t>
                              </m:r>
                            </m:e>
                          </m:acc>
                        </m:e>
                      </m:d>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𝑓</m:t>
                      </m:r>
                      <m:d>
                        <m:dPr>
                          <m:ctrlPr>
                            <a:rPr lang="en-GB" b="0" i="1" noProof="0" smtClean="0">
                              <a:latin typeface="Cambria Math" panose="02040503050406030204" pitchFamily="18" charset="0"/>
                              <a:ea typeface="Cambria Math" panose="02040503050406030204" pitchFamily="18" charset="0"/>
                            </a:rPr>
                          </m:ctrlPr>
                        </m:dPr>
                        <m:e>
                          <m:func>
                            <m:funcPr>
                              <m:ctrlPr>
                                <a:rPr lang="en-GB" i="1" noProof="0" smtClean="0">
                                  <a:latin typeface="Cambria Math" panose="02040503050406030204" pitchFamily="18" charset="0"/>
                                  <a:ea typeface="Cambria Math" panose="02040503050406030204" pitchFamily="18" charset="0"/>
                                </a:rPr>
                              </m:ctrlPr>
                            </m:funcPr>
                            <m:fName>
                              <m:limLow>
                                <m:limLowPr>
                                  <m:ctrlPr>
                                    <a:rPr lang="en-GB" i="1" noProof="0" smtClean="0">
                                      <a:latin typeface="Cambria Math" panose="02040503050406030204" pitchFamily="18" charset="0"/>
                                      <a:ea typeface="Cambria Math" panose="02040503050406030204" pitchFamily="18" charset="0"/>
                                    </a:rPr>
                                  </m:ctrlPr>
                                </m:limLowPr>
                                <m:e>
                                  <m:r>
                                    <m:rPr>
                                      <m:sty m:val="p"/>
                                    </m:rPr>
                                    <a:rPr lang="en-GB" b="0" i="0" noProof="0" smtClean="0">
                                      <a:latin typeface="Cambria Math" panose="02040503050406030204" pitchFamily="18" charset="0"/>
                                      <a:ea typeface="Cambria Math" panose="02040503050406030204" pitchFamily="18" charset="0"/>
                                    </a:rPr>
                                    <m:t>arg</m:t>
                                  </m:r>
                                  <m:r>
                                    <a:rPr lang="en-GB" b="0" i="0" noProof="0" smtClean="0">
                                      <a:latin typeface="Cambria Math" panose="02040503050406030204" pitchFamily="18" charset="0"/>
                                      <a:ea typeface="Cambria Math" panose="02040503050406030204" pitchFamily="18" charset="0"/>
                                    </a:rPr>
                                    <m:t> </m:t>
                                  </m:r>
                                  <m:r>
                                    <m:rPr>
                                      <m:sty m:val="p"/>
                                    </m:rPr>
                                    <a:rPr lang="en-GB" noProof="0" smtClean="0">
                                      <a:latin typeface="Cambria Math" panose="02040503050406030204" pitchFamily="18" charset="0"/>
                                      <a:ea typeface="Cambria Math" panose="02040503050406030204" pitchFamily="18" charset="0"/>
                                    </a:rPr>
                                    <m:t>max</m:t>
                                  </m:r>
                                </m:e>
                                <m:li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lim>
                              </m:limLow>
                            </m:fName>
                            <m:e>
                              <m:r>
                                <a:rPr lang="en-GB" i="1" noProof="0" smtClean="0">
                                  <a:latin typeface="Cambria Math" panose="02040503050406030204" pitchFamily="18" charset="0"/>
                                </a:rPr>
                                <m:t>𝑟</m:t>
                              </m:r>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r>
                                <a:rPr lang="en-GB" i="1" noProof="0" smtClean="0">
                                  <a:latin typeface="Cambria Math" panose="02040503050406030204" pitchFamily="18" charset="0"/>
                                </a:rPr>
                                <m:t>)</m:t>
                              </m:r>
                            </m:e>
                          </m:func>
                        </m:e>
                      </m:d>
                    </m:oMath>
                  </m:oMathPara>
                </a14:m>
                <a:endParaRPr lang="en-GB" noProof="0" dirty="0"/>
              </a:p>
            </p:txBody>
          </p:sp>
        </mc:Choice>
        <mc:Fallback xmlns="">
          <p:sp>
            <p:nvSpPr>
              <p:cNvPr id="227" name="TextBox 226">
                <a:extLst>
                  <a:ext uri="{FF2B5EF4-FFF2-40B4-BE49-F238E27FC236}">
                    <a16:creationId xmlns:a16="http://schemas.microsoft.com/office/drawing/2014/main" id="{C2B62D73-18FD-3D29-FE04-815675B5EFD4}"/>
                  </a:ext>
                </a:extLst>
              </p:cNvPr>
              <p:cNvSpPr txBox="1">
                <a:spLocks noRot="1" noChangeAspect="1" noMove="1" noResize="1" noEditPoints="1" noAdjustHandles="1" noChangeArrowheads="1" noChangeShapeType="1" noTextEdit="1"/>
              </p:cNvSpPr>
              <p:nvPr/>
            </p:nvSpPr>
            <p:spPr>
              <a:xfrm>
                <a:off x="4760388" y="5672801"/>
                <a:ext cx="2772041" cy="455702"/>
              </a:xfrm>
              <a:prstGeom prst="rect">
                <a:avLst/>
              </a:prstGeom>
              <a:blipFill>
                <a:blip r:embed="rId6"/>
                <a:stretch>
                  <a:fillRect t="-14865" b="-6757"/>
                </a:stretch>
              </a:blipFill>
            </p:spPr>
            <p:txBody>
              <a:bodyPr/>
              <a:lstStyle/>
              <a:p>
                <a:r>
                  <a:rPr lang="LID4096">
                    <a:noFill/>
                  </a:rPr>
                  <a:t> </a:t>
                </a:r>
              </a:p>
            </p:txBody>
          </p:sp>
        </mc:Fallback>
      </mc:AlternateContent>
      <p:sp>
        <p:nvSpPr>
          <p:cNvPr id="228" name="Rectangle 227">
            <a:extLst>
              <a:ext uri="{FF2B5EF4-FFF2-40B4-BE49-F238E27FC236}">
                <a16:creationId xmlns:a16="http://schemas.microsoft.com/office/drawing/2014/main" id="{515C61E2-5E51-EF29-C91D-FAE019D9423E}"/>
              </a:ext>
            </a:extLst>
          </p:cNvPr>
          <p:cNvSpPr/>
          <p:nvPr/>
        </p:nvSpPr>
        <p:spPr>
          <a:xfrm>
            <a:off x="4709069" y="5632229"/>
            <a:ext cx="2895697" cy="558602"/>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34" name="Straight Arrow Connector 233">
            <a:extLst>
              <a:ext uri="{FF2B5EF4-FFF2-40B4-BE49-F238E27FC236}">
                <a16:creationId xmlns:a16="http://schemas.microsoft.com/office/drawing/2014/main" id="{03F6AD13-B530-2CA6-968F-E6AEC1C56C17}"/>
              </a:ext>
            </a:extLst>
          </p:cNvPr>
          <p:cNvCxnSpPr/>
          <p:nvPr/>
        </p:nvCxnSpPr>
        <p:spPr>
          <a:xfrm>
            <a:off x="6146408" y="5302936"/>
            <a:ext cx="0" cy="28598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600CCA94-A359-4FCD-C3F5-F7B09D5E4B08}"/>
              </a:ext>
            </a:extLst>
          </p:cNvPr>
          <p:cNvCxnSpPr>
            <a:cxnSpLocks/>
          </p:cNvCxnSpPr>
          <p:nvPr/>
        </p:nvCxnSpPr>
        <p:spPr>
          <a:xfrm>
            <a:off x="220408" y="3725512"/>
            <a:ext cx="3672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5BF97A4-0A0F-4BC8-F827-9C2D4D580591}"/>
                  </a:ext>
                </a:extLst>
              </p:cNvPr>
              <p:cNvSpPr txBox="1"/>
              <p:nvPr/>
            </p:nvSpPr>
            <p:spPr>
              <a:xfrm>
                <a:off x="3792763" y="3834925"/>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15BF97A4-0A0F-4BC8-F827-9C2D4D580591}"/>
                  </a:ext>
                </a:extLst>
              </p:cNvPr>
              <p:cNvSpPr txBox="1">
                <a:spLocks noRot="1" noChangeAspect="1" noMove="1" noResize="1" noEditPoints="1" noAdjustHandles="1" noChangeArrowheads="1" noChangeShapeType="1" noTextEdit="1"/>
              </p:cNvSpPr>
              <p:nvPr/>
            </p:nvSpPr>
            <p:spPr>
              <a:xfrm>
                <a:off x="3792763" y="3834925"/>
                <a:ext cx="161133" cy="276999"/>
              </a:xfrm>
              <a:prstGeom prst="rect">
                <a:avLst/>
              </a:prstGeom>
              <a:blipFill>
                <a:blip r:embed="rId7"/>
                <a:stretch>
                  <a:fillRect l="-25926" r="-22222" b="-6522"/>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76FE3AE3-688D-07C0-B05F-60A39B0C24F7}"/>
              </a:ext>
            </a:extLst>
          </p:cNvPr>
          <p:cNvSpPr/>
          <p:nvPr/>
        </p:nvSpPr>
        <p:spPr>
          <a:xfrm>
            <a:off x="239175" y="326454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DBA3FA-C824-31F7-BF90-F0AAAE4359A4}"/>
                  </a:ext>
                </a:extLst>
              </p:cNvPr>
              <p:cNvSpPr txBox="1"/>
              <p:nvPr/>
            </p:nvSpPr>
            <p:spPr>
              <a:xfrm>
                <a:off x="198535" y="326725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6FDBA3FA-C824-31F7-BF90-F0AAAE4359A4}"/>
                  </a:ext>
                </a:extLst>
              </p:cNvPr>
              <p:cNvSpPr txBox="1">
                <a:spLocks noRot="1" noChangeAspect="1" noMove="1" noResize="1" noEditPoints="1" noAdjustHandles="1" noChangeArrowheads="1" noChangeShapeType="1" noTextEdit="1"/>
              </p:cNvSpPr>
              <p:nvPr/>
            </p:nvSpPr>
            <p:spPr>
              <a:xfrm>
                <a:off x="198535" y="3267250"/>
                <a:ext cx="793026" cy="369332"/>
              </a:xfrm>
              <a:prstGeom prst="rect">
                <a:avLst/>
              </a:prstGeom>
              <a:blipFill>
                <a:blip r:embed="rId8"/>
                <a:stretch>
                  <a:fillRect r="-6923" b="-13115"/>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CE18D35E-391E-7CDD-DA24-ED62D458C7C5}"/>
              </a:ext>
            </a:extLst>
          </p:cNvPr>
          <p:cNvSpPr/>
          <p:nvPr/>
        </p:nvSpPr>
        <p:spPr>
          <a:xfrm>
            <a:off x="1045888" y="326606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D593F9B-E8D1-65E1-B9F4-FD714D7B7620}"/>
                  </a:ext>
                </a:extLst>
              </p:cNvPr>
              <p:cNvSpPr txBox="1"/>
              <p:nvPr/>
            </p:nvSpPr>
            <p:spPr>
              <a:xfrm>
                <a:off x="1005248" y="326877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0D593F9B-E8D1-65E1-B9F4-FD714D7B7620}"/>
                  </a:ext>
                </a:extLst>
              </p:cNvPr>
              <p:cNvSpPr txBox="1">
                <a:spLocks noRot="1" noChangeAspect="1" noMove="1" noResize="1" noEditPoints="1" noAdjustHandles="1" noChangeArrowheads="1" noChangeShapeType="1" noTextEdit="1"/>
              </p:cNvSpPr>
              <p:nvPr/>
            </p:nvSpPr>
            <p:spPr>
              <a:xfrm>
                <a:off x="1005248" y="3268776"/>
                <a:ext cx="793026" cy="369332"/>
              </a:xfrm>
              <a:prstGeom prst="rect">
                <a:avLst/>
              </a:prstGeom>
              <a:blipFill>
                <a:blip r:embed="rId9"/>
                <a:stretch>
                  <a:fillRect r="-6923" b="-14754"/>
                </a:stretch>
              </a:blipFill>
            </p:spPr>
            <p:txBody>
              <a:bodyPr/>
              <a:lstStyle/>
              <a:p>
                <a:r>
                  <a:rPr lang="LID4096">
                    <a:noFill/>
                  </a:rPr>
                  <a:t> </a:t>
                </a:r>
              </a:p>
            </p:txBody>
          </p:sp>
        </mc:Fallback>
      </mc:AlternateContent>
      <p:sp>
        <p:nvSpPr>
          <p:cNvPr id="11" name="Rectangle: Rounded Corners 10">
            <a:extLst>
              <a:ext uri="{FF2B5EF4-FFF2-40B4-BE49-F238E27FC236}">
                <a16:creationId xmlns:a16="http://schemas.microsoft.com/office/drawing/2014/main" id="{43A4CE5B-3227-D2DD-76A0-509740572621}"/>
              </a:ext>
            </a:extLst>
          </p:cNvPr>
          <p:cNvSpPr/>
          <p:nvPr/>
        </p:nvSpPr>
        <p:spPr>
          <a:xfrm>
            <a:off x="1811242" y="326606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75D85E-D45F-DC52-40A1-F1591D740F19}"/>
                  </a:ext>
                </a:extLst>
              </p:cNvPr>
              <p:cNvSpPr txBox="1"/>
              <p:nvPr/>
            </p:nvSpPr>
            <p:spPr>
              <a:xfrm>
                <a:off x="1770602" y="326877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 name="TextBox 11">
                <a:extLst>
                  <a:ext uri="{FF2B5EF4-FFF2-40B4-BE49-F238E27FC236}">
                    <a16:creationId xmlns:a16="http://schemas.microsoft.com/office/drawing/2014/main" id="{F875D85E-D45F-DC52-40A1-F1591D740F19}"/>
                  </a:ext>
                </a:extLst>
              </p:cNvPr>
              <p:cNvSpPr txBox="1">
                <a:spLocks noRot="1" noChangeAspect="1" noMove="1" noResize="1" noEditPoints="1" noAdjustHandles="1" noChangeArrowheads="1" noChangeShapeType="1" noTextEdit="1"/>
              </p:cNvSpPr>
              <p:nvPr/>
            </p:nvSpPr>
            <p:spPr>
              <a:xfrm>
                <a:off x="1770602" y="3268776"/>
                <a:ext cx="793026" cy="369332"/>
              </a:xfrm>
              <a:prstGeom prst="rect">
                <a:avLst/>
              </a:prstGeom>
              <a:blipFill>
                <a:blip r:embed="rId10"/>
                <a:stretch>
                  <a:fillRect r="-6107"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4DDE8A-0FD3-3A0C-BAC0-0DA45D2B4F5E}"/>
                  </a:ext>
                </a:extLst>
              </p:cNvPr>
              <p:cNvSpPr txBox="1"/>
              <p:nvPr/>
            </p:nvSpPr>
            <p:spPr>
              <a:xfrm>
                <a:off x="2614696" y="3267250"/>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054DDE8A-0FD3-3A0C-BAC0-0DA45D2B4F5E}"/>
                  </a:ext>
                </a:extLst>
              </p:cNvPr>
              <p:cNvSpPr txBox="1">
                <a:spLocks noRot="1" noChangeAspect="1" noMove="1" noResize="1" noEditPoints="1" noAdjustHandles="1" noChangeArrowheads="1" noChangeShapeType="1" noTextEdit="1"/>
              </p:cNvSpPr>
              <p:nvPr/>
            </p:nvSpPr>
            <p:spPr>
              <a:xfrm>
                <a:off x="2614696" y="3267250"/>
                <a:ext cx="381730" cy="369332"/>
              </a:xfrm>
              <a:prstGeom prst="rect">
                <a:avLst/>
              </a:prstGeom>
              <a:blipFill>
                <a:blip r:embed="rId11"/>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851EF66B-5E28-709A-DB84-E6037EBB8ED8}"/>
              </a:ext>
            </a:extLst>
          </p:cNvPr>
          <p:cNvSpPr/>
          <p:nvPr/>
        </p:nvSpPr>
        <p:spPr>
          <a:xfrm>
            <a:off x="3114762" y="324253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6BACF92-08B9-4775-4561-D7DB4018DF0D}"/>
                  </a:ext>
                </a:extLst>
              </p:cNvPr>
              <p:cNvSpPr txBox="1"/>
              <p:nvPr/>
            </p:nvSpPr>
            <p:spPr>
              <a:xfrm>
                <a:off x="3074122" y="324524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36BACF92-08B9-4775-4561-D7DB4018DF0D}"/>
                  </a:ext>
                </a:extLst>
              </p:cNvPr>
              <p:cNvSpPr txBox="1">
                <a:spLocks noRot="1" noChangeAspect="1" noMove="1" noResize="1" noEditPoints="1" noAdjustHandles="1" noChangeArrowheads="1" noChangeShapeType="1" noTextEdit="1"/>
              </p:cNvSpPr>
              <p:nvPr/>
            </p:nvSpPr>
            <p:spPr>
              <a:xfrm>
                <a:off x="3074122" y="3245242"/>
                <a:ext cx="793026" cy="369332"/>
              </a:xfrm>
              <a:prstGeom prst="rect">
                <a:avLst/>
              </a:prstGeom>
              <a:blipFill>
                <a:blip r:embed="rId12"/>
                <a:stretch>
                  <a:fillRect r="-6923" b="-14754"/>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7C7E74D8-B3E3-547F-AC05-71F159E17E22}"/>
              </a:ext>
            </a:extLst>
          </p:cNvPr>
          <p:cNvCxnSpPr>
            <a:cxnSpLocks/>
          </p:cNvCxnSpPr>
          <p:nvPr/>
        </p:nvCxnSpPr>
        <p:spPr>
          <a:xfrm>
            <a:off x="239175" y="3019250"/>
            <a:ext cx="2844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B41DCBE-622B-5DF5-9439-A15EE1506EE2}"/>
                  </a:ext>
                </a:extLst>
              </p:cNvPr>
              <p:cNvSpPr txBox="1"/>
              <p:nvPr/>
            </p:nvSpPr>
            <p:spPr>
              <a:xfrm>
                <a:off x="1313790" y="251581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AB41DCBE-622B-5DF5-9439-A15EE1506EE2}"/>
                  </a:ext>
                </a:extLst>
              </p:cNvPr>
              <p:cNvSpPr txBox="1">
                <a:spLocks noRot="1" noChangeAspect="1" noMove="1" noResize="1" noEditPoints="1" noAdjustHandles="1" noChangeArrowheads="1" noChangeShapeType="1" noTextEdit="1"/>
              </p:cNvSpPr>
              <p:nvPr/>
            </p:nvSpPr>
            <p:spPr>
              <a:xfrm>
                <a:off x="1313790" y="2515819"/>
                <a:ext cx="1101348" cy="394019"/>
              </a:xfrm>
              <a:prstGeom prst="rect">
                <a:avLst/>
              </a:prstGeom>
              <a:blipFill>
                <a:blip r:embed="rId13"/>
                <a:stretch>
                  <a:fillRect b="-10938"/>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4C578B0-3A30-FB76-549A-9F91215760DC}"/>
                  </a:ext>
                </a:extLst>
              </p:cNvPr>
              <p:cNvSpPr txBox="1"/>
              <p:nvPr/>
            </p:nvSpPr>
            <p:spPr>
              <a:xfrm>
                <a:off x="6784776" y="2193501"/>
                <a:ext cx="5128393" cy="59913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0" i="1" noProof="0" smtClean="0">
                          <a:latin typeface="Cambria Math" panose="02040503050406030204" pitchFamily="18" charset="0"/>
                        </a:rPr>
                        <m:t>=</m:t>
                      </m:r>
                      <m:r>
                        <m:rPr>
                          <m:sty m:val="p"/>
                        </m:rPr>
                        <a:rPr lang="en-GB" b="0" i="0" noProof="0" smtClean="0">
                          <a:latin typeface="Cambria Math" panose="02040503050406030204" pitchFamily="18" charset="0"/>
                        </a:rPr>
                        <m:t>diag</m:t>
                      </m:r>
                      <m:d>
                        <m:dPr>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rPr>
                                        <m:t>𝑡</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rPr>
                                        <m:t>𝑡</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16" name="TextBox 15">
                <a:extLst>
                  <a:ext uri="{FF2B5EF4-FFF2-40B4-BE49-F238E27FC236}">
                    <a16:creationId xmlns:a16="http://schemas.microsoft.com/office/drawing/2014/main" id="{04C578B0-3A30-FB76-549A-9F91215760DC}"/>
                  </a:ext>
                </a:extLst>
              </p:cNvPr>
              <p:cNvSpPr txBox="1">
                <a:spLocks noRot="1" noChangeAspect="1" noMove="1" noResize="1" noEditPoints="1" noAdjustHandles="1" noChangeArrowheads="1" noChangeShapeType="1" noTextEdit="1"/>
              </p:cNvSpPr>
              <p:nvPr/>
            </p:nvSpPr>
            <p:spPr>
              <a:xfrm>
                <a:off x="6784776" y="2193501"/>
                <a:ext cx="5128393" cy="599138"/>
              </a:xfrm>
              <a:prstGeom prst="rect">
                <a:avLst/>
              </a:prstGeom>
              <a:blipFill>
                <a:blip r:embed="rId14"/>
                <a:stretch>
                  <a:fillRect/>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02F3BCF4-9657-3AA2-8215-612DB197ED4D}"/>
              </a:ext>
            </a:extLst>
          </p:cNvPr>
          <p:cNvGraphicFramePr>
            <a:graphicFrameLocks noGrp="1"/>
          </p:cNvGraphicFramePr>
          <p:nvPr>
            <p:extLst>
              <p:ext uri="{D42A27DB-BD31-4B8C-83A1-F6EECF244321}">
                <p14:modId xmlns:p14="http://schemas.microsoft.com/office/powerpoint/2010/main" val="2601976617"/>
              </p:ext>
            </p:extLst>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2818E2-92D3-0D14-8D28-894F825410FE}"/>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B72818E2-92D3-0D14-8D28-894F825410FE}"/>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15"/>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265E73F8-E9EE-9790-DC90-09B2899FB3D6}"/>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08F0E29-405D-81CD-9AF3-25C7BE9EBCB8}"/>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ADD50D-DDAD-72E7-F6E4-58F00BD124F8}"/>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FAADD50D-DDAD-72E7-F6E4-58F00BD124F8}"/>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16"/>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971C536-414A-97F6-62BF-42EF4F57CC7D}"/>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F971C536-414A-97F6-62BF-42EF4F57CC7D}"/>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4806849-2811-832D-B965-D69B34C9D270}"/>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E4806849-2811-832D-B965-D69B34C9D270}"/>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1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CB508B6-42E7-CEE8-F68E-91397F7D7E61}"/>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ECB508B6-42E7-CEE8-F68E-91397F7D7E61}"/>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19"/>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01E904C-A4FB-8BD6-027C-4281E7C2586D}"/>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301E904C-A4FB-8BD6-027C-4281E7C2586D}"/>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6B7650A-AC96-08E8-4F63-16E6213E634D}"/>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D6B7650A-AC96-08E8-4F63-16E6213E634D}"/>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21"/>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A25127E1-B7B1-B285-65B8-46E9836BDB73}"/>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7DC6334C-854F-2038-6074-0E824360E989}"/>
                  </a:ext>
                </a:extLst>
              </p:cNvPr>
              <p:cNvSpPr txBox="1"/>
              <p:nvPr/>
            </p:nvSpPr>
            <p:spPr>
              <a:xfrm>
                <a:off x="2400122" y="1839835"/>
                <a:ext cx="4755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7DC6334C-854F-2038-6074-0E824360E989}"/>
                  </a:ext>
                </a:extLst>
              </p:cNvPr>
              <p:cNvSpPr txBox="1">
                <a:spLocks noRot="1" noChangeAspect="1" noMove="1" noResize="1" noEditPoints="1" noAdjustHandles="1" noChangeArrowheads="1" noChangeShapeType="1" noTextEdit="1"/>
              </p:cNvSpPr>
              <p:nvPr/>
            </p:nvSpPr>
            <p:spPr>
              <a:xfrm>
                <a:off x="2400122" y="1839835"/>
                <a:ext cx="475572" cy="369332"/>
              </a:xfrm>
              <a:prstGeom prst="rect">
                <a:avLst/>
              </a:prstGeom>
              <a:blipFill>
                <a:blip r:embed="rId2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5875950-6CDB-A0BF-7E1E-46781A439CFE}"/>
                  </a:ext>
                </a:extLst>
              </p:cNvPr>
              <p:cNvSpPr txBox="1"/>
              <p:nvPr/>
            </p:nvSpPr>
            <p:spPr>
              <a:xfrm>
                <a:off x="5741581" y="3372295"/>
                <a:ext cx="6041607" cy="7421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𝑮</m:t>
                      </m:r>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d>
                            <m:dPr>
                              <m:begChr m:val="["/>
                              <m:endChr m:val="]"/>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i="1" noProof="0" smtClean="0">
                                      <a:latin typeface="Cambria Math" panose="02040503050406030204" pitchFamily="18" charset="0"/>
                                    </a:rPr>
                                    <m:t>𝑓</m:t>
                                  </m:r>
                                </m:e>
                                <m: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𝑛</m:t>
                                      </m:r>
                                    </m:e>
                                    <m:sub>
                                      <m:r>
                                        <a:rPr lang="en-GB" i="1" noProof="0" smtClean="0">
                                          <a:latin typeface="Cambria Math" panose="02040503050406030204" pitchFamily="18" charset="0"/>
                                        </a:rPr>
                                        <m:t>𝜓</m:t>
                                      </m:r>
                                    </m:sub>
                                  </m:sSub>
                                  <m:r>
                                    <a:rPr lang="en-GB" i="1" noProof="0" smtClean="0">
                                      <a:latin typeface="Cambria Math" panose="02040503050406030204" pitchFamily="18" charset="0"/>
                                    </a:rPr>
                                    <m:t>,</m:t>
                                  </m:r>
                                  <m:r>
                                    <a:rPr lang="en-GB" i="1" noProof="0" smtClean="0">
                                      <a:latin typeface="Cambria Math" panose="02040503050406030204" pitchFamily="18" charset="0"/>
                                    </a:rPr>
                                    <m:t>𝑛</m:t>
                                  </m:r>
                                  <m:r>
                                    <a:rPr lang="en-GB" i="1" noProof="0" smtClean="0">
                                      <a:latin typeface="Cambria Math" panose="02040503050406030204" pitchFamily="18" charset="0"/>
                                    </a:rPr>
                                    <m:t> </m:t>
                                  </m:r>
                                </m:sub>
                              </m:sSub>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i="1" noProof="0" smtClean="0">
                                      <a:latin typeface="Cambria Math" panose="02040503050406030204" pitchFamily="18" charset="0"/>
                                      <a:ea typeface="Cambria Math" panose="02040503050406030204" pitchFamily="18" charset="0"/>
                                    </a:rPr>
                                    <m:t>−1)(</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23" name="TextBox 22">
                <a:extLst>
                  <a:ext uri="{FF2B5EF4-FFF2-40B4-BE49-F238E27FC236}">
                    <a16:creationId xmlns:a16="http://schemas.microsoft.com/office/drawing/2014/main" id="{15875950-6CDB-A0BF-7E1E-46781A439CFE}"/>
                  </a:ext>
                </a:extLst>
              </p:cNvPr>
              <p:cNvSpPr txBox="1">
                <a:spLocks noRot="1" noChangeAspect="1" noMove="1" noResize="1" noEditPoints="1" noAdjustHandles="1" noChangeArrowheads="1" noChangeShapeType="1" noTextEdit="1"/>
              </p:cNvSpPr>
              <p:nvPr/>
            </p:nvSpPr>
            <p:spPr>
              <a:xfrm>
                <a:off x="5741581" y="3372295"/>
                <a:ext cx="6041607" cy="742191"/>
              </a:xfrm>
              <a:prstGeom prst="rect">
                <a:avLst/>
              </a:prstGeom>
              <a:blipFill>
                <a:blip r:embed="rId23"/>
                <a:stretch>
                  <a:fillRect/>
                </a:stretch>
              </a:blipFill>
            </p:spPr>
            <p:txBody>
              <a:bodyPr/>
              <a:lstStyle/>
              <a:p>
                <a:r>
                  <a:rPr lang="LID4096">
                    <a:noFill/>
                  </a:rPr>
                  <a:t> </a:t>
                </a:r>
              </a:p>
            </p:txBody>
          </p:sp>
        </mc:Fallback>
      </mc:AlternateContent>
      <p:cxnSp>
        <p:nvCxnSpPr>
          <p:cNvPr id="25" name="Connector: Elbow 24">
            <a:extLst>
              <a:ext uri="{FF2B5EF4-FFF2-40B4-BE49-F238E27FC236}">
                <a16:creationId xmlns:a16="http://schemas.microsoft.com/office/drawing/2014/main" id="{ACFF57E9-321F-F328-95C6-40174A9B85C0}"/>
              </a:ext>
            </a:extLst>
          </p:cNvPr>
          <p:cNvCxnSpPr>
            <a:cxnSpLocks/>
            <a:stCxn id="23" idx="0"/>
            <a:endCxn id="16" idx="2"/>
          </p:cNvCxnSpPr>
          <p:nvPr/>
        </p:nvCxnSpPr>
        <p:spPr>
          <a:xfrm rot="5400000" flipH="1" flipV="1">
            <a:off x="8765851" y="2789173"/>
            <a:ext cx="579656" cy="586588"/>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4D7CD8-3FB6-7E09-9378-83CE4E5C5859}"/>
                  </a:ext>
                </a:extLst>
              </p:cNvPr>
              <p:cNvSpPr txBox="1"/>
              <p:nvPr/>
            </p:nvSpPr>
            <p:spPr>
              <a:xfrm>
                <a:off x="6074680" y="182221"/>
                <a:ext cx="3776740" cy="337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1" i="1" noProof="0" smtClean="0">
                          <a:latin typeface="Cambria Math" panose="02040503050406030204" pitchFamily="18" charset="0"/>
                        </a:rPr>
                        <m:t>𝑮</m:t>
                      </m:r>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32" name="TextBox 31">
                <a:extLst>
                  <a:ext uri="{FF2B5EF4-FFF2-40B4-BE49-F238E27FC236}">
                    <a16:creationId xmlns:a16="http://schemas.microsoft.com/office/drawing/2014/main" id="{D94D7CD8-3FB6-7E09-9378-83CE4E5C5859}"/>
                  </a:ext>
                </a:extLst>
              </p:cNvPr>
              <p:cNvSpPr txBox="1">
                <a:spLocks noRot="1" noChangeAspect="1" noMove="1" noResize="1" noEditPoints="1" noAdjustHandles="1" noChangeArrowheads="1" noChangeShapeType="1" noTextEdit="1"/>
              </p:cNvSpPr>
              <p:nvPr/>
            </p:nvSpPr>
            <p:spPr>
              <a:xfrm>
                <a:off x="6074680" y="182221"/>
                <a:ext cx="3776740" cy="337913"/>
              </a:xfrm>
              <a:prstGeom prst="rect">
                <a:avLst/>
              </a:prstGeom>
              <a:blipFill>
                <a:blip r:embed="rId24"/>
                <a:stretch>
                  <a:fillRect l="-323" r="-485"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78B8E08-EB1B-F78D-BA9C-8B0D732EB798}"/>
                  </a:ext>
                </a:extLst>
              </p:cNvPr>
              <p:cNvSpPr txBox="1"/>
              <p:nvPr/>
            </p:nvSpPr>
            <p:spPr>
              <a:xfrm>
                <a:off x="5508699" y="4437534"/>
                <a:ext cx="6297953" cy="795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𝒙</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𝒙</m:t>
                                          </m:r>
                                        </m:sub>
                                      </m:sSub>
                                    </m:den>
                                  </m:f>
                                  <m:r>
                                    <a:rPr lang="en-GB" i="1" noProof="0" smtClean="0">
                                      <a:latin typeface="Cambria Math" panose="02040503050406030204" pitchFamily="18" charset="0"/>
                                      <a:ea typeface="Cambria Math" panose="02040503050406030204" pitchFamily="18" charset="0"/>
                                    </a:rPr>
                                    <m:t>−1</m:t>
                                  </m:r>
                                  <m:r>
                                    <a:rPr lang="en-GB" b="0" i="1" noProof="0" smtClean="0">
                                      <a:latin typeface="Cambria Math" panose="02040503050406030204" pitchFamily="18" charset="0"/>
                                      <a:ea typeface="Cambria Math" panose="02040503050406030204" pitchFamily="18" charset="0"/>
                                    </a:rPr>
                                    <m:t>−</m:t>
                                  </m:r>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𝒚</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𝒚</m:t>
                                          </m:r>
                                        </m:sub>
                                      </m:sSub>
                                    </m:den>
                                  </m:f>
                                  <m:r>
                                    <a:rPr lang="en-GB" i="1" noProof="0" smtClean="0">
                                      <a:latin typeface="Cambria Math" panose="02040503050406030204" pitchFamily="18" charset="0"/>
                                      <a:ea typeface="Cambria Math" panose="02040503050406030204" pitchFamily="18" charset="0"/>
                                    </a:rPr>
                                    <m:t>−1−</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41" name="TextBox 40">
                <a:extLst>
                  <a:ext uri="{FF2B5EF4-FFF2-40B4-BE49-F238E27FC236}">
                    <a16:creationId xmlns:a16="http://schemas.microsoft.com/office/drawing/2014/main" id="{278B8E08-EB1B-F78D-BA9C-8B0D732EB798}"/>
                  </a:ext>
                </a:extLst>
              </p:cNvPr>
              <p:cNvSpPr txBox="1">
                <a:spLocks noRot="1" noChangeAspect="1" noMove="1" noResize="1" noEditPoints="1" noAdjustHandles="1" noChangeArrowheads="1" noChangeShapeType="1" noTextEdit="1"/>
              </p:cNvSpPr>
              <p:nvPr/>
            </p:nvSpPr>
            <p:spPr>
              <a:xfrm>
                <a:off x="5508699" y="4437534"/>
                <a:ext cx="6297953" cy="795474"/>
              </a:xfrm>
              <a:prstGeom prst="rect">
                <a:avLst/>
              </a:prstGeom>
              <a:blipFill>
                <a:blip r:embed="rId25"/>
                <a:stretch>
                  <a:fillRect/>
                </a:stretch>
              </a:blipFill>
            </p:spPr>
            <p:txBody>
              <a:bodyPr/>
              <a:lstStyle/>
              <a:p>
                <a:r>
                  <a:rPr lang="LID4096">
                    <a:noFill/>
                  </a:rPr>
                  <a:t> </a:t>
                </a:r>
              </a:p>
            </p:txBody>
          </p:sp>
        </mc:Fallback>
      </mc:AlternateContent>
      <p:cxnSp>
        <p:nvCxnSpPr>
          <p:cNvPr id="50" name="Connector: Elbow 49">
            <a:extLst>
              <a:ext uri="{FF2B5EF4-FFF2-40B4-BE49-F238E27FC236}">
                <a16:creationId xmlns:a16="http://schemas.microsoft.com/office/drawing/2014/main" id="{125E0209-5F9C-4688-7B8A-0A66618DCF7E}"/>
              </a:ext>
            </a:extLst>
          </p:cNvPr>
          <p:cNvCxnSpPr>
            <a:cxnSpLocks/>
            <a:stCxn id="41" idx="0"/>
            <a:endCxn id="23" idx="2"/>
          </p:cNvCxnSpPr>
          <p:nvPr/>
        </p:nvCxnSpPr>
        <p:spPr>
          <a:xfrm rot="5400000" flipH="1" flipV="1">
            <a:off x="8548506" y="4223656"/>
            <a:ext cx="323048" cy="104709"/>
          </a:xfrm>
          <a:prstGeom prst="bentConnector3">
            <a:avLst>
              <a:gd name="adj1" fmla="val 50000"/>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7EA1A81-9FC5-B284-5BBB-868835455913}"/>
              </a:ext>
            </a:extLst>
          </p:cNvPr>
          <p:cNvSpPr txBox="1"/>
          <p:nvPr/>
        </p:nvSpPr>
        <p:spPr>
          <a:xfrm>
            <a:off x="9344309" y="1284829"/>
            <a:ext cx="659155" cy="369332"/>
          </a:xfrm>
          <a:prstGeom prst="rect">
            <a:avLst/>
          </a:prstGeom>
          <a:noFill/>
        </p:spPr>
        <p:txBody>
          <a:bodyPr wrap="none" rtlCol="0">
            <a:spAutoFit/>
          </a:bodyPr>
          <a:lstStyle/>
          <a:p>
            <a:r>
              <a:rPr lang="en-GB" noProof="0" dirty="0"/>
              <a:t>Step</a:t>
            </a:r>
          </a:p>
        </p:txBody>
      </p:sp>
      <p:sp>
        <p:nvSpPr>
          <p:cNvPr id="118" name="Oval 117">
            <a:extLst>
              <a:ext uri="{FF2B5EF4-FFF2-40B4-BE49-F238E27FC236}">
                <a16:creationId xmlns:a16="http://schemas.microsoft.com/office/drawing/2014/main" id="{58B4710E-CFAB-20E9-0831-892F481C334D}"/>
              </a:ext>
            </a:extLst>
          </p:cNvPr>
          <p:cNvSpPr/>
          <p:nvPr/>
        </p:nvSpPr>
        <p:spPr>
          <a:xfrm>
            <a:off x="10027605" y="2811043"/>
            <a:ext cx="360000" cy="360000"/>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dirty="0">
                <a:solidFill>
                  <a:schemeClr val="tx1"/>
                </a:solidFill>
              </a:rPr>
              <a:t>2</a:t>
            </a:r>
          </a:p>
        </p:txBody>
      </p:sp>
      <p:sp>
        <p:nvSpPr>
          <p:cNvPr id="119" name="TextBox 118">
            <a:extLst>
              <a:ext uri="{FF2B5EF4-FFF2-40B4-BE49-F238E27FC236}">
                <a16:creationId xmlns:a16="http://schemas.microsoft.com/office/drawing/2014/main" id="{84234171-10FA-379B-79C5-1614A91B9F31}"/>
              </a:ext>
            </a:extLst>
          </p:cNvPr>
          <p:cNvSpPr txBox="1"/>
          <p:nvPr/>
        </p:nvSpPr>
        <p:spPr>
          <a:xfrm>
            <a:off x="9368450" y="2811044"/>
            <a:ext cx="659155" cy="369332"/>
          </a:xfrm>
          <a:prstGeom prst="rect">
            <a:avLst/>
          </a:prstGeom>
          <a:noFill/>
        </p:spPr>
        <p:txBody>
          <a:bodyPr wrap="none" rtlCol="0">
            <a:spAutoFit/>
          </a:bodyPr>
          <a:lstStyle/>
          <a:p>
            <a:r>
              <a:rPr lang="en-GB" noProof="0" dirty="0"/>
              <a:t>Step</a:t>
            </a:r>
          </a:p>
        </p:txBody>
      </p:sp>
      <p:sp>
        <p:nvSpPr>
          <p:cNvPr id="120" name="TextBox 119">
            <a:extLst>
              <a:ext uri="{FF2B5EF4-FFF2-40B4-BE49-F238E27FC236}">
                <a16:creationId xmlns:a16="http://schemas.microsoft.com/office/drawing/2014/main" id="{E3DD3C57-2281-D62A-204C-6D7958EB6697}"/>
              </a:ext>
            </a:extLst>
          </p:cNvPr>
          <p:cNvSpPr txBox="1"/>
          <p:nvPr/>
        </p:nvSpPr>
        <p:spPr>
          <a:xfrm>
            <a:off x="9963807" y="202941"/>
            <a:ext cx="402674" cy="307777"/>
          </a:xfrm>
          <a:prstGeom prst="rect">
            <a:avLst/>
          </a:prstGeom>
          <a:noFill/>
        </p:spPr>
        <p:txBody>
          <a:bodyPr wrap="none" rtlCol="0">
            <a:spAutoFit/>
          </a:bodyPr>
          <a:lstStyle/>
          <a:p>
            <a:r>
              <a:rPr lang="en-GB" sz="1400" noProof="0" dirty="0"/>
              <a:t>(1)</a:t>
            </a:r>
          </a:p>
        </p:txBody>
      </p:sp>
      <p:sp>
        <p:nvSpPr>
          <p:cNvPr id="122" name="TextBox 121">
            <a:extLst>
              <a:ext uri="{FF2B5EF4-FFF2-40B4-BE49-F238E27FC236}">
                <a16:creationId xmlns:a16="http://schemas.microsoft.com/office/drawing/2014/main" id="{379443FC-6894-8BEB-0B7B-4B81C2CB2ED9}"/>
              </a:ext>
            </a:extLst>
          </p:cNvPr>
          <p:cNvSpPr txBox="1"/>
          <p:nvPr/>
        </p:nvSpPr>
        <p:spPr>
          <a:xfrm>
            <a:off x="8095687" y="831882"/>
            <a:ext cx="402674" cy="307777"/>
          </a:xfrm>
          <a:prstGeom prst="rect">
            <a:avLst/>
          </a:prstGeom>
          <a:noFill/>
        </p:spPr>
        <p:txBody>
          <a:bodyPr wrap="none" rtlCol="0">
            <a:spAutoFit/>
          </a:bodyPr>
          <a:lstStyle/>
          <a:p>
            <a:r>
              <a:rPr lang="en-GB" sz="1400" noProof="0" dirty="0"/>
              <a:t>(2)</a:t>
            </a:r>
          </a:p>
        </p:txBody>
      </p:sp>
      <p:sp>
        <p:nvSpPr>
          <p:cNvPr id="123" name="TextBox 122">
            <a:extLst>
              <a:ext uri="{FF2B5EF4-FFF2-40B4-BE49-F238E27FC236}">
                <a16:creationId xmlns:a16="http://schemas.microsoft.com/office/drawing/2014/main" id="{816687AD-1A84-1983-6454-9F37B68B5E2E}"/>
              </a:ext>
            </a:extLst>
          </p:cNvPr>
          <p:cNvSpPr txBox="1"/>
          <p:nvPr/>
        </p:nvSpPr>
        <p:spPr>
          <a:xfrm>
            <a:off x="11724490" y="2334689"/>
            <a:ext cx="402674" cy="307777"/>
          </a:xfrm>
          <a:prstGeom prst="rect">
            <a:avLst/>
          </a:prstGeom>
          <a:noFill/>
        </p:spPr>
        <p:txBody>
          <a:bodyPr wrap="none" rtlCol="0">
            <a:spAutoFit/>
          </a:bodyPr>
          <a:lstStyle/>
          <a:p>
            <a:r>
              <a:rPr lang="en-GB" sz="1400" noProof="0" dirty="0"/>
              <a:t>(3)</a:t>
            </a:r>
          </a:p>
        </p:txBody>
      </p:sp>
      <p:sp>
        <p:nvSpPr>
          <p:cNvPr id="126" name="TextBox 125">
            <a:extLst>
              <a:ext uri="{FF2B5EF4-FFF2-40B4-BE49-F238E27FC236}">
                <a16:creationId xmlns:a16="http://schemas.microsoft.com/office/drawing/2014/main" id="{9522EA95-4A17-3F43-978A-A5C376BDE5CC}"/>
              </a:ext>
            </a:extLst>
          </p:cNvPr>
          <p:cNvSpPr txBox="1"/>
          <p:nvPr/>
        </p:nvSpPr>
        <p:spPr>
          <a:xfrm>
            <a:off x="11712401" y="3515314"/>
            <a:ext cx="402674" cy="307777"/>
          </a:xfrm>
          <a:prstGeom prst="rect">
            <a:avLst/>
          </a:prstGeom>
          <a:noFill/>
        </p:spPr>
        <p:txBody>
          <a:bodyPr wrap="none" rtlCol="0">
            <a:spAutoFit/>
          </a:bodyPr>
          <a:lstStyle/>
          <a:p>
            <a:r>
              <a:rPr lang="en-GB" sz="1400" noProof="0" dirty="0"/>
              <a:t>(4)</a:t>
            </a:r>
          </a:p>
        </p:txBody>
      </p:sp>
      <p:sp>
        <p:nvSpPr>
          <p:cNvPr id="192" name="TextBox 191">
            <a:extLst>
              <a:ext uri="{FF2B5EF4-FFF2-40B4-BE49-F238E27FC236}">
                <a16:creationId xmlns:a16="http://schemas.microsoft.com/office/drawing/2014/main" id="{CEF6A8B1-E9D3-CCD0-3D41-3CB513C07C63}"/>
              </a:ext>
            </a:extLst>
          </p:cNvPr>
          <p:cNvSpPr txBox="1"/>
          <p:nvPr/>
        </p:nvSpPr>
        <p:spPr>
          <a:xfrm>
            <a:off x="11711832" y="4723843"/>
            <a:ext cx="402674" cy="307777"/>
          </a:xfrm>
          <a:prstGeom prst="rect">
            <a:avLst/>
          </a:prstGeom>
          <a:noFill/>
        </p:spPr>
        <p:txBody>
          <a:bodyPr wrap="none" rtlCol="0">
            <a:spAutoFit/>
          </a:bodyPr>
          <a:lstStyle/>
          <a:p>
            <a:r>
              <a:rPr lang="en-GB" sz="1400" noProof="0" dirty="0"/>
              <a:t>(5)</a:t>
            </a:r>
          </a:p>
        </p:txBody>
      </p:sp>
      <p:sp>
        <p:nvSpPr>
          <p:cNvPr id="193" name="TextBox 192">
            <a:extLst>
              <a:ext uri="{FF2B5EF4-FFF2-40B4-BE49-F238E27FC236}">
                <a16:creationId xmlns:a16="http://schemas.microsoft.com/office/drawing/2014/main" id="{5B2189BD-0101-7959-4457-AC5204286EAB}"/>
              </a:ext>
            </a:extLst>
          </p:cNvPr>
          <p:cNvSpPr txBox="1"/>
          <p:nvPr/>
        </p:nvSpPr>
        <p:spPr>
          <a:xfrm>
            <a:off x="7761713" y="5746763"/>
            <a:ext cx="402674" cy="307777"/>
          </a:xfrm>
          <a:prstGeom prst="rect">
            <a:avLst/>
          </a:prstGeom>
          <a:noFill/>
        </p:spPr>
        <p:txBody>
          <a:bodyPr wrap="none" rtlCol="0">
            <a:spAutoFit/>
          </a:bodyPr>
          <a:lstStyle/>
          <a:p>
            <a:r>
              <a:rPr lang="en-GB" sz="1400" noProof="0" dirty="0"/>
              <a:t>(6)</a:t>
            </a:r>
          </a:p>
        </p:txBody>
      </p:sp>
      <p:sp>
        <p:nvSpPr>
          <p:cNvPr id="46" name="TextBox 33">
            <a:extLst>
              <a:ext uri="{FF2B5EF4-FFF2-40B4-BE49-F238E27FC236}">
                <a16:creationId xmlns:a16="http://schemas.microsoft.com/office/drawing/2014/main" id="{1ABC34F0-91B2-62A3-4CEB-648EDED755AE}"/>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sp>
        <p:nvSpPr>
          <p:cNvPr id="47" name="TextBox 33">
            <a:extLst>
              <a:ext uri="{FF2B5EF4-FFF2-40B4-BE49-F238E27FC236}">
                <a16:creationId xmlns:a16="http://schemas.microsoft.com/office/drawing/2014/main" id="{0ED73092-06BA-28F5-21CF-5E98DC205BBD}"/>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cxnSp>
        <p:nvCxnSpPr>
          <p:cNvPr id="51" name="Connector: Elbow 50">
            <a:extLst>
              <a:ext uri="{FF2B5EF4-FFF2-40B4-BE49-F238E27FC236}">
                <a16:creationId xmlns:a16="http://schemas.microsoft.com/office/drawing/2014/main" id="{3CCF2EDA-9D2D-3E8D-7263-3142C86B086C}"/>
              </a:ext>
            </a:extLst>
          </p:cNvPr>
          <p:cNvCxnSpPr>
            <a:cxnSpLocks/>
            <a:endCxn id="15" idx="3"/>
          </p:cNvCxnSpPr>
          <p:nvPr/>
        </p:nvCxnSpPr>
        <p:spPr>
          <a:xfrm rot="10800000" flipV="1">
            <a:off x="3867148" y="2619608"/>
            <a:ext cx="2884172" cy="810300"/>
          </a:xfrm>
          <a:prstGeom prst="bentConnector3">
            <a:avLst/>
          </a:prstGeom>
          <a:ln w="127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697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par>
                                <p:cTn id="8" presetID="10" presetClass="entr" presetSubtype="0" fill="hold" nodeType="withEffect">
                                  <p:stCondLst>
                                    <p:cond delay="0"/>
                                  </p:stCondLst>
                                  <p:childTnLst>
                                    <p:set>
                                      <p:cBhvr>
                                        <p:cTn id="9" dur="1" fill="hold">
                                          <p:stCondLst>
                                            <p:cond delay="0"/>
                                          </p:stCondLst>
                                        </p:cTn>
                                        <p:tgtEl>
                                          <p:spTgt spid="217"/>
                                        </p:tgtEl>
                                        <p:attrNameLst>
                                          <p:attrName>style.visibility</p:attrName>
                                        </p:attrNameLst>
                                      </p:cBhvr>
                                      <p:to>
                                        <p:strVal val="visible"/>
                                      </p:to>
                                    </p:set>
                                    <p:animEffect transition="in" filter="fade">
                                      <p:cBhvr>
                                        <p:cTn id="10" dur="500"/>
                                        <p:tgtEl>
                                          <p:spTgt spid="2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7"/>
                                        </p:tgtEl>
                                        <p:attrNameLst>
                                          <p:attrName>style.visibility</p:attrName>
                                        </p:attrNameLst>
                                      </p:cBhvr>
                                      <p:to>
                                        <p:strVal val="visible"/>
                                      </p:to>
                                    </p:set>
                                    <p:animEffect transition="in" filter="fade">
                                      <p:cBhvr>
                                        <p:cTn id="15" dur="500"/>
                                        <p:tgtEl>
                                          <p:spTgt spid="2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8"/>
                                        </p:tgtEl>
                                        <p:attrNameLst>
                                          <p:attrName>style.visibility</p:attrName>
                                        </p:attrNameLst>
                                      </p:cBhvr>
                                      <p:to>
                                        <p:strVal val="visible"/>
                                      </p:to>
                                    </p:set>
                                    <p:animEffect transition="in" filter="fade">
                                      <p:cBhvr>
                                        <p:cTn id="18" dur="500"/>
                                        <p:tgtEl>
                                          <p:spTgt spid="228"/>
                                        </p:tgtEl>
                                      </p:cBhvr>
                                    </p:animEffect>
                                  </p:childTnLst>
                                </p:cTn>
                              </p:par>
                              <p:par>
                                <p:cTn id="19" presetID="10" presetClass="entr" presetSubtype="0" fill="hold" nodeType="with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fade">
                                      <p:cBhvr>
                                        <p:cTn id="21" dur="500"/>
                                        <p:tgtEl>
                                          <p:spTgt spid="2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ntr" presetSubtype="0" fill="hold" nodeType="withEffect">
                                  <p:stCondLst>
                                    <p:cond delay="0"/>
                                  </p:stCondLst>
                                  <p:childTnLst>
                                    <p:set>
                                      <p:cBhvr>
                                        <p:cTn id="67" dur="1" fill="hold">
                                          <p:stCondLst>
                                            <p:cond delay="0"/>
                                          </p:stCondLst>
                                        </p:cTn>
                                        <p:tgtEl>
                                          <p:spTgt spid="121"/>
                                        </p:tgtEl>
                                        <p:attrNameLst>
                                          <p:attrName>style.visibility</p:attrName>
                                        </p:attrNameLst>
                                      </p:cBhvr>
                                      <p:to>
                                        <p:strVal val="visible"/>
                                      </p:to>
                                    </p:set>
                                    <p:animEffect transition="in" filter="fade">
                                      <p:cBhvr>
                                        <p:cTn id="68" dur="500"/>
                                        <p:tgtEl>
                                          <p:spTgt spid="121"/>
                                        </p:tgtEl>
                                      </p:cBhvr>
                                    </p:animEffect>
                                  </p:childTnLst>
                                </p:cTn>
                              </p:par>
                              <p:par>
                                <p:cTn id="69" presetID="10"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Effect transition="in" filter="fade">
                                      <p:cBhvr>
                                        <p:cTn id="83"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227" grpId="0"/>
      <p:bldP spid="228" grpId="0" animBg="1"/>
      <p:bldP spid="4" grpId="0"/>
      <p:bldP spid="7" grpId="0" animBg="1"/>
      <p:bldP spid="8" grpId="0"/>
      <p:bldP spid="9" grpId="0" animBg="1"/>
      <p:bldP spid="10" grpId="0"/>
      <p:bldP spid="11" grpId="0" animBg="1"/>
      <p:bldP spid="12" grpId="0"/>
      <p:bldP spid="13" grpId="0"/>
      <p:bldP spid="14" grpId="0" animBg="1"/>
      <p:bldP spid="15" grpId="0"/>
      <p:bldP spid="21" grpId="0"/>
      <p:bldP spid="16" grpId="0"/>
      <p:bldP spid="32" grpId="0"/>
      <p:bldP spid="41" grpId="0"/>
      <p:bldP spid="1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E4CC6-F41E-326C-C3EF-58170CC56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03A82D-8CE6-1F8C-4E6B-BD07CD7169A9}"/>
              </a:ext>
            </a:extLst>
          </p:cNvPr>
          <p:cNvSpPr>
            <a:spLocks noGrp="1"/>
          </p:cNvSpPr>
          <p:nvPr>
            <p:ph type="title"/>
          </p:nvPr>
        </p:nvSpPr>
        <p:spPr>
          <a:xfrm>
            <a:off x="144158" y="154052"/>
            <a:ext cx="4664909" cy="664430"/>
          </a:xfrm>
        </p:spPr>
        <p:txBody>
          <a:bodyPr/>
          <a:lstStyle/>
          <a:p>
            <a:r>
              <a:rPr lang="en-GB" sz="3600" noProof="0" dirty="0"/>
              <a:t>Localization Scenario</a:t>
            </a:r>
          </a:p>
        </p:txBody>
      </p:sp>
      <p:sp>
        <p:nvSpPr>
          <p:cNvPr id="4" name="Slide Number Placeholder 3">
            <a:extLst>
              <a:ext uri="{FF2B5EF4-FFF2-40B4-BE49-F238E27FC236}">
                <a16:creationId xmlns:a16="http://schemas.microsoft.com/office/drawing/2014/main" id="{69053551-A99E-D809-CED1-27BAE8DDC283}"/>
              </a:ext>
            </a:extLst>
          </p:cNvPr>
          <p:cNvSpPr>
            <a:spLocks noGrp="1"/>
          </p:cNvSpPr>
          <p:nvPr>
            <p:ph type="sldNum" idx="3"/>
          </p:nvPr>
        </p:nvSpPr>
        <p:spPr/>
        <p:txBody>
          <a:bodyPr/>
          <a:lstStyle/>
          <a:p>
            <a:fld id="{C932A77E-96FA-4D0D-9FF9-7EEFED12E590}" type="slidenum">
              <a:rPr lang="en-GB" noProof="0" smtClean="0"/>
              <a:t>2</a:t>
            </a:fld>
            <a:endParaRPr lang="en-GB" noProof="0" dirty="0"/>
          </a:p>
        </p:txBody>
      </p:sp>
      <p:sp>
        <p:nvSpPr>
          <p:cNvPr id="5" name="TextBox 4">
            <a:extLst>
              <a:ext uri="{FF2B5EF4-FFF2-40B4-BE49-F238E27FC236}">
                <a16:creationId xmlns:a16="http://schemas.microsoft.com/office/drawing/2014/main" id="{0D0862E0-9FE9-50F6-D4CD-E97AAE3E6118}"/>
              </a:ext>
            </a:extLst>
          </p:cNvPr>
          <p:cNvSpPr txBox="1"/>
          <p:nvPr/>
        </p:nvSpPr>
        <p:spPr>
          <a:xfrm>
            <a:off x="3457" y="6389012"/>
            <a:ext cx="10435943" cy="430887"/>
          </a:xfrm>
          <a:prstGeom prst="rect">
            <a:avLst/>
          </a:prstGeom>
          <a:noFill/>
        </p:spPr>
        <p:txBody>
          <a:bodyPr wrap="square">
            <a:spAutoFit/>
          </a:bodyPr>
          <a:lstStyle/>
          <a:p>
            <a:r>
              <a:rPr lang="en-GB" sz="1100" b="0" i="0" noProof="0" dirty="0">
                <a:solidFill>
                  <a:srgbClr val="333333"/>
                </a:solidFill>
                <a:effectLst/>
                <a:latin typeface="HelveticaNeue Regular"/>
              </a:rPr>
              <a:t>P. Heidenreich, A. M. Zoubir and M. </a:t>
            </a:r>
            <a:r>
              <a:rPr lang="en-GB" sz="1100" b="0" i="0" noProof="0" dirty="0" err="1">
                <a:solidFill>
                  <a:srgbClr val="333333"/>
                </a:solidFill>
                <a:effectLst/>
                <a:latin typeface="HelveticaNeue Regular"/>
              </a:rPr>
              <a:t>Rubsamen</a:t>
            </a:r>
            <a:r>
              <a:rPr lang="en-GB" sz="1100" b="0" i="0" noProof="0" dirty="0">
                <a:solidFill>
                  <a:srgbClr val="333333"/>
                </a:solidFill>
                <a:effectLst/>
                <a:latin typeface="HelveticaNeue Regular"/>
              </a:rPr>
              <a:t>, "Joint 2-D DOA Estimation and Phase Calibration for Uniform Rectangular Arrays," in </a:t>
            </a:r>
            <a:r>
              <a:rPr lang="en-GB" sz="1100" b="0" i="1" noProof="0" dirty="0">
                <a:solidFill>
                  <a:srgbClr val="333333"/>
                </a:solidFill>
                <a:effectLst/>
                <a:latin typeface="HelveticaNeue Regular"/>
              </a:rPr>
              <a:t>IEEE Transactions on Signal Processing</a:t>
            </a:r>
            <a:r>
              <a:rPr lang="en-GB" sz="1100" b="0" i="0" noProof="0" dirty="0">
                <a:solidFill>
                  <a:srgbClr val="333333"/>
                </a:solidFill>
                <a:effectLst/>
                <a:latin typeface="HelveticaNeue Regular"/>
              </a:rPr>
              <a:t>, vol. 60, no. 9, pp. 4683-4693, Sept. 2012, </a:t>
            </a:r>
            <a:r>
              <a:rPr lang="en-GB" sz="1100" b="0" i="0" noProof="0" dirty="0" err="1">
                <a:solidFill>
                  <a:srgbClr val="333333"/>
                </a:solidFill>
                <a:effectLst/>
                <a:latin typeface="HelveticaNeue Regular"/>
              </a:rPr>
              <a:t>doi</a:t>
            </a:r>
            <a:r>
              <a:rPr lang="en-GB" sz="1100" b="0" i="0" noProof="0" dirty="0">
                <a:solidFill>
                  <a:srgbClr val="333333"/>
                </a:solidFill>
                <a:effectLst/>
                <a:latin typeface="HelveticaNeue Regular"/>
              </a:rPr>
              <a:t>: 10.1109/TSP.2012.2203125.</a:t>
            </a:r>
            <a:endParaRPr lang="en-GB" sz="1100" noProof="0" dirty="0"/>
          </a:p>
        </p:txBody>
      </p:sp>
      <p:grpSp>
        <p:nvGrpSpPr>
          <p:cNvPr id="9" name="Group 8">
            <a:extLst>
              <a:ext uri="{FF2B5EF4-FFF2-40B4-BE49-F238E27FC236}">
                <a16:creationId xmlns:a16="http://schemas.microsoft.com/office/drawing/2014/main" id="{148FEBDA-2CF4-114D-D711-8F73C35B6451}"/>
              </a:ext>
            </a:extLst>
          </p:cNvPr>
          <p:cNvGrpSpPr/>
          <p:nvPr/>
        </p:nvGrpSpPr>
        <p:grpSpPr>
          <a:xfrm>
            <a:off x="5262237" y="1344447"/>
            <a:ext cx="1378238" cy="1430728"/>
            <a:chOff x="1851871" y="1287138"/>
            <a:chExt cx="1378238" cy="1430728"/>
          </a:xfrm>
        </p:grpSpPr>
        <p:grpSp>
          <p:nvGrpSpPr>
            <p:cNvPr id="10" name="Group 9">
              <a:extLst>
                <a:ext uri="{FF2B5EF4-FFF2-40B4-BE49-F238E27FC236}">
                  <a16:creationId xmlns:a16="http://schemas.microsoft.com/office/drawing/2014/main" id="{6618177E-F815-3424-2E82-BC58BE125FA7}"/>
                </a:ext>
              </a:extLst>
            </p:cNvPr>
            <p:cNvGrpSpPr/>
            <p:nvPr/>
          </p:nvGrpSpPr>
          <p:grpSpPr>
            <a:xfrm>
              <a:off x="1871922" y="1287138"/>
              <a:ext cx="108640" cy="146399"/>
              <a:chOff x="1844231" y="869163"/>
              <a:chExt cx="108640" cy="146399"/>
            </a:xfrm>
          </p:grpSpPr>
          <p:cxnSp>
            <p:nvCxnSpPr>
              <p:cNvPr id="71" name="Straight Connector 70">
                <a:extLst>
                  <a:ext uri="{FF2B5EF4-FFF2-40B4-BE49-F238E27FC236}">
                    <a16:creationId xmlns:a16="http://schemas.microsoft.com/office/drawing/2014/main" id="{F09B8ACC-6551-6DCA-FCAD-F9AEF9D094F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01971F5-0FF9-3AE2-7830-2CF4BED6965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71C9DF5-3003-8BE4-D78F-DC13FF500F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9CE78833-40B0-3E9C-ED1E-3632D7BE1E67}"/>
                </a:ext>
              </a:extLst>
            </p:cNvPr>
            <p:cNvGrpSpPr/>
            <p:nvPr/>
          </p:nvGrpSpPr>
          <p:grpSpPr>
            <a:xfrm>
              <a:off x="1851871" y="1716303"/>
              <a:ext cx="108640" cy="146399"/>
              <a:chOff x="1844231" y="869163"/>
              <a:chExt cx="108640" cy="146399"/>
            </a:xfrm>
          </p:grpSpPr>
          <p:cxnSp>
            <p:nvCxnSpPr>
              <p:cNvPr id="68" name="Straight Connector 67">
                <a:extLst>
                  <a:ext uri="{FF2B5EF4-FFF2-40B4-BE49-F238E27FC236}">
                    <a16:creationId xmlns:a16="http://schemas.microsoft.com/office/drawing/2014/main" id="{2AD5D2FF-1409-9B0A-5E0B-5E5742822A8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14E2C81-FEE6-47C7-81D0-04D22CFAE67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7BFE9B3-C385-685D-1D61-27FFA93EB14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82437611-0C65-27E9-3E6F-AC28AE46298E}"/>
                </a:ext>
              </a:extLst>
            </p:cNvPr>
            <p:cNvGrpSpPr/>
            <p:nvPr/>
          </p:nvGrpSpPr>
          <p:grpSpPr>
            <a:xfrm>
              <a:off x="1858742" y="2138974"/>
              <a:ext cx="108640" cy="146399"/>
              <a:chOff x="1844231" y="869163"/>
              <a:chExt cx="108640" cy="146399"/>
            </a:xfrm>
          </p:grpSpPr>
          <p:cxnSp>
            <p:nvCxnSpPr>
              <p:cNvPr id="65" name="Straight Connector 64">
                <a:extLst>
                  <a:ext uri="{FF2B5EF4-FFF2-40B4-BE49-F238E27FC236}">
                    <a16:creationId xmlns:a16="http://schemas.microsoft.com/office/drawing/2014/main" id="{F84DA2D0-B7A1-A621-4F2A-241E4371D73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D988E83-046D-E24D-B293-A5B6D999E34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C058243-D90B-5F9A-DA8E-C719CD46F6A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915D12A-CD55-DF83-6004-8AE386A12A17}"/>
                </a:ext>
              </a:extLst>
            </p:cNvPr>
            <p:cNvGrpSpPr/>
            <p:nvPr/>
          </p:nvGrpSpPr>
          <p:grpSpPr>
            <a:xfrm>
              <a:off x="1858742" y="2571204"/>
              <a:ext cx="108640" cy="146399"/>
              <a:chOff x="1844231" y="869163"/>
              <a:chExt cx="108640" cy="146399"/>
            </a:xfrm>
          </p:grpSpPr>
          <p:cxnSp>
            <p:nvCxnSpPr>
              <p:cNvPr id="62" name="Straight Connector 61">
                <a:extLst>
                  <a:ext uri="{FF2B5EF4-FFF2-40B4-BE49-F238E27FC236}">
                    <a16:creationId xmlns:a16="http://schemas.microsoft.com/office/drawing/2014/main" id="{5CF1BBF4-672F-437E-3E2F-1497BB33036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BCD908-6B38-B693-78E9-51003322222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14C7D07-660B-48B3-E2C8-C435010571B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DEACBCE-46B5-C076-CCA4-FF4EF16461FB}"/>
                </a:ext>
              </a:extLst>
            </p:cNvPr>
            <p:cNvGrpSpPr/>
            <p:nvPr/>
          </p:nvGrpSpPr>
          <p:grpSpPr>
            <a:xfrm>
              <a:off x="2279675" y="1290378"/>
              <a:ext cx="108640" cy="146399"/>
              <a:chOff x="1844231" y="869163"/>
              <a:chExt cx="108640" cy="146399"/>
            </a:xfrm>
          </p:grpSpPr>
          <p:cxnSp>
            <p:nvCxnSpPr>
              <p:cNvPr id="59" name="Straight Connector 58">
                <a:extLst>
                  <a:ext uri="{FF2B5EF4-FFF2-40B4-BE49-F238E27FC236}">
                    <a16:creationId xmlns:a16="http://schemas.microsoft.com/office/drawing/2014/main" id="{E2676D17-ECE2-0C7D-9692-24DF50B38F5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12213FF-2044-F8C8-EDC5-C6EC199D0A0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13A8159-5D6E-60D6-9499-B4E4F09521E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E6A992A-3AED-986C-C288-30381E191210}"/>
                </a:ext>
              </a:extLst>
            </p:cNvPr>
            <p:cNvGrpSpPr/>
            <p:nvPr/>
          </p:nvGrpSpPr>
          <p:grpSpPr>
            <a:xfrm>
              <a:off x="2274432" y="1710028"/>
              <a:ext cx="108640" cy="146399"/>
              <a:chOff x="1844231" y="869163"/>
              <a:chExt cx="108640" cy="146399"/>
            </a:xfrm>
          </p:grpSpPr>
          <p:cxnSp>
            <p:nvCxnSpPr>
              <p:cNvPr id="56" name="Straight Connector 55">
                <a:extLst>
                  <a:ext uri="{FF2B5EF4-FFF2-40B4-BE49-F238E27FC236}">
                    <a16:creationId xmlns:a16="http://schemas.microsoft.com/office/drawing/2014/main" id="{761A3DA0-8A30-130C-16A4-F1AE51C95C2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7B8A867-93E4-F58E-0F96-D21A3831F38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D7BD29-26B3-6C99-F86D-F50F7063E7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B4B9678-0E21-F529-0678-C9182A5A7CFC}"/>
                </a:ext>
              </a:extLst>
            </p:cNvPr>
            <p:cNvGrpSpPr/>
            <p:nvPr/>
          </p:nvGrpSpPr>
          <p:grpSpPr>
            <a:xfrm>
              <a:off x="2272598" y="2132570"/>
              <a:ext cx="108640" cy="146399"/>
              <a:chOff x="1844231" y="869163"/>
              <a:chExt cx="108640" cy="146399"/>
            </a:xfrm>
          </p:grpSpPr>
          <p:cxnSp>
            <p:nvCxnSpPr>
              <p:cNvPr id="53" name="Straight Connector 52">
                <a:extLst>
                  <a:ext uri="{FF2B5EF4-FFF2-40B4-BE49-F238E27FC236}">
                    <a16:creationId xmlns:a16="http://schemas.microsoft.com/office/drawing/2014/main" id="{EC30A57E-CCED-E610-BA7E-AB7AB1E4A70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5C26266-1E1D-6975-C544-EB621807D27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3E51BF0-DFF4-0D44-FD48-54247D9F26E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A333E32-65C2-6DF7-1A9D-DB7E95032799}"/>
                </a:ext>
              </a:extLst>
            </p:cNvPr>
            <p:cNvGrpSpPr/>
            <p:nvPr/>
          </p:nvGrpSpPr>
          <p:grpSpPr>
            <a:xfrm>
              <a:off x="2279055" y="2571467"/>
              <a:ext cx="108640" cy="146399"/>
              <a:chOff x="1844231" y="869163"/>
              <a:chExt cx="108640" cy="146399"/>
            </a:xfrm>
          </p:grpSpPr>
          <p:cxnSp>
            <p:nvCxnSpPr>
              <p:cNvPr id="50" name="Straight Connector 49">
                <a:extLst>
                  <a:ext uri="{FF2B5EF4-FFF2-40B4-BE49-F238E27FC236}">
                    <a16:creationId xmlns:a16="http://schemas.microsoft.com/office/drawing/2014/main" id="{EB5F24A3-039C-7F43-ED2C-E8A3B0592C7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A13BDEA-CA94-44DF-C6E0-C9800A328CB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124950F-13F5-B98F-B3B7-52B2F42129D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42A239E4-1DBE-CADB-DD1B-6506DBE6EECC}"/>
                </a:ext>
              </a:extLst>
            </p:cNvPr>
            <p:cNvGrpSpPr/>
            <p:nvPr/>
          </p:nvGrpSpPr>
          <p:grpSpPr>
            <a:xfrm>
              <a:off x="2713716" y="1287138"/>
              <a:ext cx="108640" cy="146399"/>
              <a:chOff x="1844231" y="869163"/>
              <a:chExt cx="108640" cy="146399"/>
            </a:xfrm>
          </p:grpSpPr>
          <p:cxnSp>
            <p:nvCxnSpPr>
              <p:cNvPr id="47" name="Straight Connector 46">
                <a:extLst>
                  <a:ext uri="{FF2B5EF4-FFF2-40B4-BE49-F238E27FC236}">
                    <a16:creationId xmlns:a16="http://schemas.microsoft.com/office/drawing/2014/main" id="{6A16B9B5-6BC7-7FDB-E850-53B6C6D6DF5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C040E6-655A-D976-F6D5-BA351A98D4C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CC42BA5-096E-81FA-B9DC-9C33CDE0CB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0F0C28D-D272-0B74-3400-A2171C29667C}"/>
                </a:ext>
              </a:extLst>
            </p:cNvPr>
            <p:cNvGrpSpPr/>
            <p:nvPr/>
          </p:nvGrpSpPr>
          <p:grpSpPr>
            <a:xfrm>
              <a:off x="2693665" y="1716303"/>
              <a:ext cx="108640" cy="146399"/>
              <a:chOff x="1844231" y="869163"/>
              <a:chExt cx="108640" cy="146399"/>
            </a:xfrm>
          </p:grpSpPr>
          <p:cxnSp>
            <p:nvCxnSpPr>
              <p:cNvPr id="44" name="Straight Connector 43">
                <a:extLst>
                  <a:ext uri="{FF2B5EF4-FFF2-40B4-BE49-F238E27FC236}">
                    <a16:creationId xmlns:a16="http://schemas.microsoft.com/office/drawing/2014/main" id="{35C0502F-BDD2-EA38-68F5-A525BAA922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3484F1-8393-BF2B-4A32-8A545C0891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DD52D7D-35D7-2CD8-54EB-113FC972786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7F7A02D-F394-300F-6CCC-A60B08A519AC}"/>
                </a:ext>
              </a:extLst>
            </p:cNvPr>
            <p:cNvGrpSpPr/>
            <p:nvPr/>
          </p:nvGrpSpPr>
          <p:grpSpPr>
            <a:xfrm>
              <a:off x="2700536" y="2138974"/>
              <a:ext cx="108640" cy="146399"/>
              <a:chOff x="1844231" y="869163"/>
              <a:chExt cx="108640" cy="146399"/>
            </a:xfrm>
          </p:grpSpPr>
          <p:cxnSp>
            <p:nvCxnSpPr>
              <p:cNvPr id="41" name="Straight Connector 40">
                <a:extLst>
                  <a:ext uri="{FF2B5EF4-FFF2-40B4-BE49-F238E27FC236}">
                    <a16:creationId xmlns:a16="http://schemas.microsoft.com/office/drawing/2014/main" id="{9176CD34-0303-FC6D-268A-7EF3BD46BB5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09BEC6-5668-CD45-F169-A0391E0BAAD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179827-519C-1F09-E22E-F826720E69F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327280B-F778-05EB-AADC-9DD4E3E55B92}"/>
                </a:ext>
              </a:extLst>
            </p:cNvPr>
            <p:cNvGrpSpPr/>
            <p:nvPr/>
          </p:nvGrpSpPr>
          <p:grpSpPr>
            <a:xfrm>
              <a:off x="2700536" y="2571204"/>
              <a:ext cx="108640" cy="146399"/>
              <a:chOff x="1844231" y="869163"/>
              <a:chExt cx="108640" cy="146399"/>
            </a:xfrm>
          </p:grpSpPr>
          <p:cxnSp>
            <p:nvCxnSpPr>
              <p:cNvPr id="38" name="Straight Connector 37">
                <a:extLst>
                  <a:ext uri="{FF2B5EF4-FFF2-40B4-BE49-F238E27FC236}">
                    <a16:creationId xmlns:a16="http://schemas.microsoft.com/office/drawing/2014/main" id="{6A5924EA-8CC7-C00D-0661-C430D7E1E69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21C9FF-4051-D760-AEE7-65D05DEFDBD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66CC8EF-BFAA-5AC7-FA8D-950962DCC6A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07CB6534-DC3F-538C-E1CF-2E5F5AD1027F}"/>
                </a:ext>
              </a:extLst>
            </p:cNvPr>
            <p:cNvGrpSpPr/>
            <p:nvPr/>
          </p:nvGrpSpPr>
          <p:grpSpPr>
            <a:xfrm>
              <a:off x="3121469" y="1290378"/>
              <a:ext cx="108640" cy="146399"/>
              <a:chOff x="1844231" y="869163"/>
              <a:chExt cx="108640" cy="146399"/>
            </a:xfrm>
          </p:grpSpPr>
          <p:cxnSp>
            <p:nvCxnSpPr>
              <p:cNvPr id="35" name="Straight Connector 34">
                <a:extLst>
                  <a:ext uri="{FF2B5EF4-FFF2-40B4-BE49-F238E27FC236}">
                    <a16:creationId xmlns:a16="http://schemas.microsoft.com/office/drawing/2014/main" id="{EC6B019A-3DA6-21AB-7562-F45486C41B4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F8544C0-E2B9-BAA3-8738-F0F934885FB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575D16F-DF28-6879-3DB3-49D2A4E5A18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99642A5B-F249-3563-43F4-C302225D6506}"/>
                </a:ext>
              </a:extLst>
            </p:cNvPr>
            <p:cNvGrpSpPr/>
            <p:nvPr/>
          </p:nvGrpSpPr>
          <p:grpSpPr>
            <a:xfrm>
              <a:off x="3116226" y="1710028"/>
              <a:ext cx="108640" cy="146399"/>
              <a:chOff x="1844231" y="869163"/>
              <a:chExt cx="108640" cy="146399"/>
            </a:xfrm>
          </p:grpSpPr>
          <p:cxnSp>
            <p:nvCxnSpPr>
              <p:cNvPr id="32" name="Straight Connector 31">
                <a:extLst>
                  <a:ext uri="{FF2B5EF4-FFF2-40B4-BE49-F238E27FC236}">
                    <a16:creationId xmlns:a16="http://schemas.microsoft.com/office/drawing/2014/main" id="{FF8EC92E-F5B0-7136-96C7-F1FA55A5711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31EDC9-8573-4B98-912A-98731F98A49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BE18C13-4F62-E37F-AB81-2F02ACA83EB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F1A01F8-07AE-9DF3-F953-5552ADC3587E}"/>
                </a:ext>
              </a:extLst>
            </p:cNvPr>
            <p:cNvGrpSpPr/>
            <p:nvPr/>
          </p:nvGrpSpPr>
          <p:grpSpPr>
            <a:xfrm>
              <a:off x="3114392" y="2132570"/>
              <a:ext cx="108640" cy="146399"/>
              <a:chOff x="1844231" y="869163"/>
              <a:chExt cx="108640" cy="146399"/>
            </a:xfrm>
          </p:grpSpPr>
          <p:cxnSp>
            <p:nvCxnSpPr>
              <p:cNvPr id="29" name="Straight Connector 28">
                <a:extLst>
                  <a:ext uri="{FF2B5EF4-FFF2-40B4-BE49-F238E27FC236}">
                    <a16:creationId xmlns:a16="http://schemas.microsoft.com/office/drawing/2014/main" id="{3C01A53B-3EE8-D4C8-45E4-7C7787A61DF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0935003-2CBC-619C-1D7C-4778041C445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90243AE-B43E-907C-15E2-1825DEE28F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C88B56F-AEC5-9D01-5633-0EA8C2D41A6C}"/>
                </a:ext>
              </a:extLst>
            </p:cNvPr>
            <p:cNvGrpSpPr/>
            <p:nvPr/>
          </p:nvGrpSpPr>
          <p:grpSpPr>
            <a:xfrm>
              <a:off x="3120849" y="2571467"/>
              <a:ext cx="108640" cy="146399"/>
              <a:chOff x="1844231" y="869163"/>
              <a:chExt cx="108640" cy="146399"/>
            </a:xfrm>
          </p:grpSpPr>
          <p:cxnSp>
            <p:nvCxnSpPr>
              <p:cNvPr id="26" name="Straight Connector 25">
                <a:extLst>
                  <a:ext uri="{FF2B5EF4-FFF2-40B4-BE49-F238E27FC236}">
                    <a16:creationId xmlns:a16="http://schemas.microsoft.com/office/drawing/2014/main" id="{6D667908-F7AA-3BFC-D745-3038DCC57C9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6271C3F-FA8F-567F-0186-8C8BF7E9430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3B8EA0F-1FEB-B033-6612-4EE0E8C93F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74" name="Oval 73">
            <a:extLst>
              <a:ext uri="{FF2B5EF4-FFF2-40B4-BE49-F238E27FC236}">
                <a16:creationId xmlns:a16="http://schemas.microsoft.com/office/drawing/2014/main" id="{C0A6A932-23F4-8939-3C78-79BCE254772B}"/>
              </a:ext>
            </a:extLst>
          </p:cNvPr>
          <p:cNvSpPr/>
          <p:nvPr/>
        </p:nvSpPr>
        <p:spPr>
          <a:xfrm>
            <a:off x="9387141" y="44899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5" name="TextBox 8">
            <a:extLst>
              <a:ext uri="{FF2B5EF4-FFF2-40B4-BE49-F238E27FC236}">
                <a16:creationId xmlns:a16="http://schemas.microsoft.com/office/drawing/2014/main" id="{C79055E4-6DE4-58C4-6B1A-99B7B8E853E3}"/>
              </a:ext>
            </a:extLst>
          </p:cNvPr>
          <p:cNvSpPr/>
          <p:nvPr/>
        </p:nvSpPr>
        <p:spPr>
          <a:xfrm>
            <a:off x="10485000" y="3989476"/>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76" name="Graphic 35" descr="Smart Phone with solid fill">
            <a:extLst>
              <a:ext uri="{FF2B5EF4-FFF2-40B4-BE49-F238E27FC236}">
                <a16:creationId xmlns:a16="http://schemas.microsoft.com/office/drawing/2014/main" id="{4B4D9AE6-7631-70B1-BAF8-9A1224D21891}"/>
              </a:ext>
            </a:extLst>
          </p:cNvPr>
          <p:cNvPicPr/>
          <p:nvPr/>
        </p:nvPicPr>
        <p:blipFill>
          <a:blip r:embed="rId2"/>
          <a:stretch/>
        </p:blipFill>
        <p:spPr>
          <a:xfrm rot="1730551">
            <a:off x="9990066" y="4214462"/>
            <a:ext cx="346456" cy="278418"/>
          </a:xfrm>
          <a:prstGeom prst="rect">
            <a:avLst/>
          </a:prstGeom>
          <a:ln w="0">
            <a:noFill/>
          </a:ln>
        </p:spPr>
      </p:pic>
      <p:pic>
        <p:nvPicPr>
          <p:cNvPr id="78" name="Graphic 77" descr="Walk with solid fill">
            <a:extLst>
              <a:ext uri="{FF2B5EF4-FFF2-40B4-BE49-F238E27FC236}">
                <a16:creationId xmlns:a16="http://schemas.microsoft.com/office/drawing/2014/main" id="{69223490-51B8-9395-1D31-B87247D040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8752" y="4214123"/>
            <a:ext cx="454605" cy="454605"/>
          </a:xfrm>
          <a:prstGeom prst="rect">
            <a:avLst/>
          </a:prstGeom>
        </p:spPr>
      </p:pic>
      <p:cxnSp>
        <p:nvCxnSpPr>
          <p:cNvPr id="81" name="Straight Arrow Connector 80">
            <a:extLst>
              <a:ext uri="{FF2B5EF4-FFF2-40B4-BE49-F238E27FC236}">
                <a16:creationId xmlns:a16="http://schemas.microsoft.com/office/drawing/2014/main" id="{FF72047F-FB71-A51F-5484-606CC5BF58BE}"/>
              </a:ext>
            </a:extLst>
          </p:cNvPr>
          <p:cNvCxnSpPr>
            <a:cxnSpLocks/>
          </p:cNvCxnSpPr>
          <p:nvPr/>
        </p:nvCxnSpPr>
        <p:spPr>
          <a:xfrm flipH="1" flipV="1">
            <a:off x="8895644" y="3492792"/>
            <a:ext cx="627304" cy="76447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224C48D1-7176-D91F-A4B0-E24D8BB9416D}"/>
                  </a:ext>
                </a:extLst>
              </p:cNvPr>
              <p:cNvSpPr txBox="1"/>
              <p:nvPr/>
            </p:nvSpPr>
            <p:spPr>
              <a:xfrm>
                <a:off x="9359528" y="3571211"/>
                <a:ext cx="1124357"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oMath>
                  </m:oMathPara>
                </a14:m>
                <a:endParaRPr lang="en-GB" noProof="0" dirty="0"/>
              </a:p>
            </p:txBody>
          </p:sp>
        </mc:Choice>
        <mc:Fallback xmlns="">
          <p:sp>
            <p:nvSpPr>
              <p:cNvPr id="82" name="TextBox 81">
                <a:extLst>
                  <a:ext uri="{FF2B5EF4-FFF2-40B4-BE49-F238E27FC236}">
                    <a16:creationId xmlns:a16="http://schemas.microsoft.com/office/drawing/2014/main" id="{224C48D1-7176-D91F-A4B0-E24D8BB9416D}"/>
                  </a:ext>
                </a:extLst>
              </p:cNvPr>
              <p:cNvSpPr txBox="1">
                <a:spLocks noRot="1" noChangeAspect="1" noMove="1" noResize="1" noEditPoints="1" noAdjustHandles="1" noChangeArrowheads="1" noChangeShapeType="1" noTextEdit="1"/>
              </p:cNvSpPr>
              <p:nvPr/>
            </p:nvSpPr>
            <p:spPr>
              <a:xfrm>
                <a:off x="9359528" y="3571211"/>
                <a:ext cx="1124357" cy="411010"/>
              </a:xfrm>
              <a:prstGeom prst="rect">
                <a:avLst/>
              </a:prstGeom>
              <a:blipFill>
                <a:blip r:embed="rId5"/>
                <a:stretch>
                  <a:fillRect b="-74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AB0DE8-0053-EA65-2CF8-3A13A49B3EEF}"/>
                  </a:ext>
                </a:extLst>
              </p:cNvPr>
              <p:cNvSpPr txBox="1"/>
              <p:nvPr/>
            </p:nvSpPr>
            <p:spPr>
              <a:xfrm>
                <a:off x="5343413" y="933257"/>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83" name="TextBox 82">
                <a:extLst>
                  <a:ext uri="{FF2B5EF4-FFF2-40B4-BE49-F238E27FC236}">
                    <a16:creationId xmlns:a16="http://schemas.microsoft.com/office/drawing/2014/main" id="{FFAB0DE8-0053-EA65-2CF8-3A13A49B3EEF}"/>
                  </a:ext>
                </a:extLst>
              </p:cNvPr>
              <p:cNvSpPr txBox="1">
                <a:spLocks noRot="1" noChangeAspect="1" noMove="1" noResize="1" noEditPoints="1" noAdjustHandles="1" noChangeArrowheads="1" noChangeShapeType="1" noTextEdit="1"/>
              </p:cNvSpPr>
              <p:nvPr/>
            </p:nvSpPr>
            <p:spPr>
              <a:xfrm>
                <a:off x="5343413" y="933257"/>
                <a:ext cx="1304012" cy="369332"/>
              </a:xfrm>
              <a:prstGeom prst="rect">
                <a:avLst/>
              </a:prstGeom>
              <a:blipFill>
                <a:blip r:embed="rId6"/>
                <a:stretch>
                  <a:fillRect b="-14754"/>
                </a:stretch>
              </a:blipFill>
            </p:spPr>
            <p:txBody>
              <a:bodyPr/>
              <a:lstStyle/>
              <a:p>
                <a:r>
                  <a:rPr lang="LID4096">
                    <a:noFill/>
                  </a:rPr>
                  <a:t> </a:t>
                </a:r>
              </a:p>
            </p:txBody>
          </p:sp>
        </mc:Fallback>
      </mc:AlternateContent>
      <p:pic>
        <p:nvPicPr>
          <p:cNvPr id="89" name="Picture 88">
            <a:extLst>
              <a:ext uri="{FF2B5EF4-FFF2-40B4-BE49-F238E27FC236}">
                <a16:creationId xmlns:a16="http://schemas.microsoft.com/office/drawing/2014/main" id="{F1B23C74-0BD0-25ED-A813-493D419DB314}"/>
              </a:ext>
            </a:extLst>
          </p:cNvPr>
          <p:cNvPicPr>
            <a:picLocks noChangeAspect="1"/>
          </p:cNvPicPr>
          <p:nvPr/>
        </p:nvPicPr>
        <p:blipFill>
          <a:blip r:embed="rId7"/>
          <a:stretch>
            <a:fillRect/>
          </a:stretch>
        </p:blipFill>
        <p:spPr>
          <a:xfrm>
            <a:off x="245758" y="2284226"/>
            <a:ext cx="4329486" cy="3432700"/>
          </a:xfrm>
          <a:prstGeom prst="rect">
            <a:avLst/>
          </a:prstGeom>
        </p:spPr>
      </p:pic>
      <p:sp>
        <p:nvSpPr>
          <p:cNvPr id="90" name="Arc 89">
            <a:extLst>
              <a:ext uri="{FF2B5EF4-FFF2-40B4-BE49-F238E27FC236}">
                <a16:creationId xmlns:a16="http://schemas.microsoft.com/office/drawing/2014/main" id="{0D737528-195B-B579-5839-A1B93095F07D}"/>
              </a:ext>
            </a:extLst>
          </p:cNvPr>
          <p:cNvSpPr/>
          <p:nvPr/>
        </p:nvSpPr>
        <p:spPr>
          <a:xfrm rot="15226965" flipV="1">
            <a:off x="3687627" y="1080235"/>
            <a:ext cx="1450427" cy="2036091"/>
          </a:xfrm>
          <a:prstGeom prst="arc">
            <a:avLst>
              <a:gd name="adj1" fmla="val 18829512"/>
              <a:gd name="adj2" fmla="val 527287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91" name="TextBox 90">
            <a:extLst>
              <a:ext uri="{FF2B5EF4-FFF2-40B4-BE49-F238E27FC236}">
                <a16:creationId xmlns:a16="http://schemas.microsoft.com/office/drawing/2014/main" id="{7EE732DB-C561-A11B-7F51-BBBECF3B8C4E}"/>
              </a:ext>
            </a:extLst>
          </p:cNvPr>
          <p:cNvSpPr txBox="1"/>
          <p:nvPr/>
        </p:nvSpPr>
        <p:spPr>
          <a:xfrm>
            <a:off x="2675932" y="1511628"/>
            <a:ext cx="2031325" cy="369332"/>
          </a:xfrm>
          <a:prstGeom prst="rect">
            <a:avLst/>
          </a:prstGeom>
          <a:solidFill>
            <a:schemeClr val="bg1">
              <a:alpha val="68000"/>
            </a:schemeClr>
          </a:solidFill>
          <a:ln>
            <a:solidFill>
              <a:schemeClr val="accent1"/>
            </a:solidFill>
          </a:ln>
        </p:spPr>
        <p:txBody>
          <a:bodyPr wrap="none" rtlCol="0">
            <a:spAutoFit/>
          </a:bodyPr>
          <a:lstStyle/>
          <a:p>
            <a:r>
              <a:rPr lang="en-GB" noProof="0" dirty="0"/>
              <a:t>Signal Processing</a:t>
            </a:r>
          </a:p>
        </p:txBody>
      </p:sp>
    </p:spTree>
    <p:extLst>
      <p:ext uri="{BB962C8B-B14F-4D97-AF65-F5344CB8AC3E}">
        <p14:creationId xmlns:p14="http://schemas.microsoft.com/office/powerpoint/2010/main" val="3295085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6B0C5-FAAF-3441-6ADF-5569EF7DBE83}"/>
            </a:ext>
          </a:extLst>
        </p:cNvPr>
        <p:cNvGrpSpPr/>
        <p:nvPr/>
      </p:nvGrpSpPr>
      <p:grpSpPr>
        <a:xfrm>
          <a:off x="0" y="0"/>
          <a:ext cx="0" cy="0"/>
          <a:chOff x="0" y="0"/>
          <a:chExt cx="0" cy="0"/>
        </a:xfrm>
      </p:grpSpPr>
      <p:pic>
        <p:nvPicPr>
          <p:cNvPr id="23" name="Graphic 22">
            <a:extLst>
              <a:ext uri="{FF2B5EF4-FFF2-40B4-BE49-F238E27FC236}">
                <a16:creationId xmlns:a16="http://schemas.microsoft.com/office/drawing/2014/main" id="{204599CD-DF21-84D3-1E7A-A44F188BCF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3795" y="2584369"/>
            <a:ext cx="5477565" cy="4108174"/>
          </a:xfrm>
          <a:prstGeom prst="rect">
            <a:avLst/>
          </a:prstGeom>
        </p:spPr>
      </p:pic>
      <p:sp>
        <p:nvSpPr>
          <p:cNvPr id="6" name="Oval 5">
            <a:extLst>
              <a:ext uri="{FF2B5EF4-FFF2-40B4-BE49-F238E27FC236}">
                <a16:creationId xmlns:a16="http://schemas.microsoft.com/office/drawing/2014/main" id="{4C350C8D-9710-D684-F8EF-86CCFDA7C0AF}"/>
              </a:ext>
            </a:extLst>
          </p:cNvPr>
          <p:cNvSpPr/>
          <p:nvPr/>
        </p:nvSpPr>
        <p:spPr>
          <a:xfrm>
            <a:off x="3103314" y="2446631"/>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6FE16E7-9396-1216-474F-CC1B665E58C2}"/>
              </a:ext>
            </a:extLst>
          </p:cNvPr>
          <p:cNvSpPr/>
          <p:nvPr/>
        </p:nvSpPr>
        <p:spPr>
          <a:xfrm>
            <a:off x="4201173" y="1946201"/>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sp>
        <p:nvSpPr>
          <p:cNvPr id="124" name="TextBox 33">
            <a:extLst>
              <a:ext uri="{FF2B5EF4-FFF2-40B4-BE49-F238E27FC236}">
                <a16:creationId xmlns:a16="http://schemas.microsoft.com/office/drawing/2014/main" id="{9B40A8E4-01C0-9005-63ED-E9A63A0C1F9B}"/>
              </a:ext>
            </a:extLst>
          </p:cNvPr>
          <p:cNvSpPr/>
          <p:nvPr/>
        </p:nvSpPr>
        <p:spPr>
          <a:xfrm>
            <a:off x="0" y="28107"/>
            <a:ext cx="341674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Localization Algorithm</a:t>
            </a:r>
            <a:endParaRPr lang="en-GB" sz="2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FB786C6B-1B7E-6FE8-61D5-A66BAAEE88A0}"/>
              </a:ext>
            </a:extLst>
          </p:cNvPr>
          <p:cNvPicPr/>
          <p:nvPr/>
        </p:nvPicPr>
        <p:blipFill>
          <a:blip r:embed="rId4"/>
          <a:stretch/>
        </p:blipFill>
        <p:spPr>
          <a:xfrm rot="1730551">
            <a:off x="3706239" y="2171187"/>
            <a:ext cx="346456" cy="278418"/>
          </a:xfrm>
          <a:prstGeom prst="rect">
            <a:avLst/>
          </a:prstGeom>
          <a:ln w="0">
            <a:noFill/>
          </a:ln>
        </p:spPr>
      </p:pic>
      <p:pic>
        <p:nvPicPr>
          <p:cNvPr id="5" name="Graphic 4" descr="Walk with solid fill">
            <a:extLst>
              <a:ext uri="{FF2B5EF4-FFF2-40B4-BE49-F238E27FC236}">
                <a16:creationId xmlns:a16="http://schemas.microsoft.com/office/drawing/2014/main" id="{E3B60735-C166-90E2-8DF0-5DBF655662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4925" y="2170848"/>
            <a:ext cx="454605" cy="454605"/>
          </a:xfrm>
          <a:prstGeom prst="rect">
            <a:avLst/>
          </a:prstGeom>
        </p:spPr>
      </p:pic>
      <p:sp>
        <p:nvSpPr>
          <p:cNvPr id="117" name="TextBox 116">
            <a:extLst>
              <a:ext uri="{FF2B5EF4-FFF2-40B4-BE49-F238E27FC236}">
                <a16:creationId xmlns:a16="http://schemas.microsoft.com/office/drawing/2014/main" id="{48E1BE54-C377-5CFC-1F1C-9B9906390097}"/>
              </a:ext>
            </a:extLst>
          </p:cNvPr>
          <p:cNvSpPr txBox="1"/>
          <p:nvPr/>
        </p:nvSpPr>
        <p:spPr>
          <a:xfrm>
            <a:off x="40640" y="6081896"/>
            <a:ext cx="5837410" cy="600164"/>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sp>
        <p:nvSpPr>
          <p:cNvPr id="219" name="Slide Number Placeholder 218">
            <a:extLst>
              <a:ext uri="{FF2B5EF4-FFF2-40B4-BE49-F238E27FC236}">
                <a16:creationId xmlns:a16="http://schemas.microsoft.com/office/drawing/2014/main" id="{902AC4DA-0CCF-E983-3AC4-BC5A3874BC53}"/>
              </a:ext>
            </a:extLst>
          </p:cNvPr>
          <p:cNvSpPr>
            <a:spLocks noGrp="1"/>
          </p:cNvSpPr>
          <p:nvPr>
            <p:ph type="sldNum" idx="3"/>
          </p:nvPr>
        </p:nvSpPr>
        <p:spPr>
          <a:xfrm>
            <a:off x="11599112" y="6510203"/>
            <a:ext cx="585472" cy="364680"/>
          </a:xfrm>
        </p:spPr>
        <p:txBody>
          <a:bodyPr/>
          <a:lstStyle/>
          <a:p>
            <a:fld id="{C932A77E-96FA-4D0D-9FF9-7EEFED12E590}" type="slidenum">
              <a:rPr lang="en-GB" sz="1600" noProof="0" smtClean="0"/>
              <a:t>20</a:t>
            </a:fld>
            <a:endParaRPr lang="en-GB" sz="1600" noProof="0" dirty="0"/>
          </a:p>
        </p:txBody>
      </p:sp>
      <p:cxnSp>
        <p:nvCxnSpPr>
          <p:cNvPr id="2" name="Straight Arrow Connector 1">
            <a:extLst>
              <a:ext uri="{FF2B5EF4-FFF2-40B4-BE49-F238E27FC236}">
                <a16:creationId xmlns:a16="http://schemas.microsoft.com/office/drawing/2014/main" id="{4A387415-8574-4CA7-2DA2-0F2A7C1BE866}"/>
              </a:ext>
            </a:extLst>
          </p:cNvPr>
          <p:cNvCxnSpPr>
            <a:cxnSpLocks/>
          </p:cNvCxnSpPr>
          <p:nvPr/>
        </p:nvCxnSpPr>
        <p:spPr>
          <a:xfrm>
            <a:off x="96304" y="3719250"/>
            <a:ext cx="2916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B0D8040-6CE7-CD9D-A032-993652564F57}"/>
                  </a:ext>
                </a:extLst>
              </p:cNvPr>
              <p:cNvSpPr txBox="1"/>
              <p:nvPr/>
            </p:nvSpPr>
            <p:spPr>
              <a:xfrm>
                <a:off x="2788992" y="382020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BB0D8040-6CE7-CD9D-A032-993652564F57}"/>
                  </a:ext>
                </a:extLst>
              </p:cNvPr>
              <p:cNvSpPr txBox="1">
                <a:spLocks noRot="1" noChangeAspect="1" noMove="1" noResize="1" noEditPoints="1" noAdjustHandles="1" noChangeArrowheads="1" noChangeShapeType="1" noTextEdit="1"/>
              </p:cNvSpPr>
              <p:nvPr/>
            </p:nvSpPr>
            <p:spPr>
              <a:xfrm>
                <a:off x="2788992" y="3820206"/>
                <a:ext cx="161133" cy="276999"/>
              </a:xfrm>
              <a:prstGeom prst="rect">
                <a:avLst/>
              </a:prstGeom>
              <a:blipFill>
                <a:blip r:embed="rId7"/>
                <a:stretch>
                  <a:fillRect l="-30769" r="-23077" b="-6667"/>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254FCC4B-694A-AAC6-0254-5B13D285638F}"/>
              </a:ext>
            </a:extLst>
          </p:cNvPr>
          <p:cNvSpPr/>
          <p:nvPr/>
        </p:nvSpPr>
        <p:spPr>
          <a:xfrm>
            <a:off x="115071" y="325828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6B84774-C1F8-AD8D-586B-A4DCB6D6011E}"/>
                  </a:ext>
                </a:extLst>
              </p:cNvPr>
              <p:cNvSpPr txBox="1"/>
              <p:nvPr/>
            </p:nvSpPr>
            <p:spPr>
              <a:xfrm>
                <a:off x="74431" y="326098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8" name="TextBox 7">
                <a:extLst>
                  <a:ext uri="{FF2B5EF4-FFF2-40B4-BE49-F238E27FC236}">
                    <a16:creationId xmlns:a16="http://schemas.microsoft.com/office/drawing/2014/main" id="{36B84774-C1F8-AD8D-586B-A4DCB6D6011E}"/>
                  </a:ext>
                </a:extLst>
              </p:cNvPr>
              <p:cNvSpPr txBox="1">
                <a:spLocks noRot="1" noChangeAspect="1" noMove="1" noResize="1" noEditPoints="1" noAdjustHandles="1" noChangeArrowheads="1" noChangeShapeType="1" noTextEdit="1"/>
              </p:cNvSpPr>
              <p:nvPr/>
            </p:nvSpPr>
            <p:spPr>
              <a:xfrm>
                <a:off x="74431" y="3260988"/>
                <a:ext cx="793026" cy="369332"/>
              </a:xfrm>
              <a:prstGeom prst="rect">
                <a:avLst/>
              </a:prstGeom>
              <a:blipFill>
                <a:blip r:embed="rId8"/>
                <a:stretch>
                  <a:fillRect r="-6923" b="-13115"/>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A1560224-F43A-7891-F337-1A87429925BD}"/>
              </a:ext>
            </a:extLst>
          </p:cNvPr>
          <p:cNvSpPr/>
          <p:nvPr/>
        </p:nvSpPr>
        <p:spPr>
          <a:xfrm>
            <a:off x="921784" y="32598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5DDF77B-D9B3-71D8-A4C0-AADEF5097999}"/>
                  </a:ext>
                </a:extLst>
              </p:cNvPr>
              <p:cNvSpPr txBox="1"/>
              <p:nvPr/>
            </p:nvSpPr>
            <p:spPr>
              <a:xfrm>
                <a:off x="881144" y="32625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 name="TextBox 9">
                <a:extLst>
                  <a:ext uri="{FF2B5EF4-FFF2-40B4-BE49-F238E27FC236}">
                    <a16:creationId xmlns:a16="http://schemas.microsoft.com/office/drawing/2014/main" id="{C5DDF77B-D9B3-71D8-A4C0-AADEF5097999}"/>
                  </a:ext>
                </a:extLst>
              </p:cNvPr>
              <p:cNvSpPr txBox="1">
                <a:spLocks noRot="1" noChangeAspect="1" noMove="1" noResize="1" noEditPoints="1" noAdjustHandles="1" noChangeArrowheads="1" noChangeShapeType="1" noTextEdit="1"/>
              </p:cNvSpPr>
              <p:nvPr/>
            </p:nvSpPr>
            <p:spPr>
              <a:xfrm>
                <a:off x="881144" y="3262514"/>
                <a:ext cx="793026" cy="369332"/>
              </a:xfrm>
              <a:prstGeom prst="rect">
                <a:avLst/>
              </a:prstGeom>
              <a:blipFill>
                <a:blip r:embed="rId9"/>
                <a:stretch>
                  <a:fillRect r="-6923"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71289FF-75DC-C5F9-C2FD-0CED4D55B86D}"/>
                  </a:ext>
                </a:extLst>
              </p:cNvPr>
              <p:cNvSpPr txBox="1"/>
              <p:nvPr/>
            </p:nvSpPr>
            <p:spPr>
              <a:xfrm>
                <a:off x="1661251" y="326098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3" name="TextBox 12">
                <a:extLst>
                  <a:ext uri="{FF2B5EF4-FFF2-40B4-BE49-F238E27FC236}">
                    <a16:creationId xmlns:a16="http://schemas.microsoft.com/office/drawing/2014/main" id="{271289FF-75DC-C5F9-C2FD-0CED4D55B86D}"/>
                  </a:ext>
                </a:extLst>
              </p:cNvPr>
              <p:cNvSpPr txBox="1">
                <a:spLocks noRot="1" noChangeAspect="1" noMove="1" noResize="1" noEditPoints="1" noAdjustHandles="1" noChangeArrowheads="1" noChangeShapeType="1" noTextEdit="1"/>
              </p:cNvSpPr>
              <p:nvPr/>
            </p:nvSpPr>
            <p:spPr>
              <a:xfrm>
                <a:off x="1661251" y="3260988"/>
                <a:ext cx="381730" cy="369332"/>
              </a:xfrm>
              <a:prstGeom prst="rect">
                <a:avLst/>
              </a:prstGeom>
              <a:blipFill>
                <a:blip r:embed="rId10"/>
                <a:stretch>
                  <a:fillRect/>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3F95FFB3-5568-A00D-A763-E10F1BB35FA6}"/>
              </a:ext>
            </a:extLst>
          </p:cNvPr>
          <p:cNvSpPr/>
          <p:nvPr/>
        </p:nvSpPr>
        <p:spPr>
          <a:xfrm>
            <a:off x="2161317" y="323627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ECE84C2-98C1-E506-810A-F0918D9A1AF5}"/>
                  </a:ext>
                </a:extLst>
              </p:cNvPr>
              <p:cNvSpPr txBox="1"/>
              <p:nvPr/>
            </p:nvSpPr>
            <p:spPr>
              <a:xfrm>
                <a:off x="2120677" y="323898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5" name="TextBox 14">
                <a:extLst>
                  <a:ext uri="{FF2B5EF4-FFF2-40B4-BE49-F238E27FC236}">
                    <a16:creationId xmlns:a16="http://schemas.microsoft.com/office/drawing/2014/main" id="{3ECE84C2-98C1-E506-810A-F0918D9A1AF5}"/>
                  </a:ext>
                </a:extLst>
              </p:cNvPr>
              <p:cNvSpPr txBox="1">
                <a:spLocks noRot="1" noChangeAspect="1" noMove="1" noResize="1" noEditPoints="1" noAdjustHandles="1" noChangeArrowheads="1" noChangeShapeType="1" noTextEdit="1"/>
              </p:cNvSpPr>
              <p:nvPr/>
            </p:nvSpPr>
            <p:spPr>
              <a:xfrm>
                <a:off x="2120677" y="3238980"/>
                <a:ext cx="793026" cy="369332"/>
              </a:xfrm>
              <a:prstGeom prst="rect">
                <a:avLst/>
              </a:prstGeom>
              <a:blipFill>
                <a:blip r:embed="rId11"/>
                <a:stretch>
                  <a:fillRect r="-6923" b="-14754"/>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CEEE102D-B75A-FBA1-0B55-0C2BD1F77C84}"/>
              </a:ext>
            </a:extLst>
          </p:cNvPr>
          <p:cNvCxnSpPr>
            <a:cxnSpLocks/>
          </p:cNvCxnSpPr>
          <p:nvPr/>
        </p:nvCxnSpPr>
        <p:spPr>
          <a:xfrm>
            <a:off x="115071" y="3012988"/>
            <a:ext cx="2016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5F1D87B-B87E-0D2C-30F8-9F2EAB00CEB7}"/>
                  </a:ext>
                </a:extLst>
              </p:cNvPr>
              <p:cNvSpPr txBox="1"/>
              <p:nvPr/>
            </p:nvSpPr>
            <p:spPr>
              <a:xfrm>
                <a:off x="551020" y="2584369"/>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21" name="TextBox 20">
                <a:extLst>
                  <a:ext uri="{FF2B5EF4-FFF2-40B4-BE49-F238E27FC236}">
                    <a16:creationId xmlns:a16="http://schemas.microsoft.com/office/drawing/2014/main" id="{E5F1D87B-B87E-0D2C-30F8-9F2EAB00CEB7}"/>
                  </a:ext>
                </a:extLst>
              </p:cNvPr>
              <p:cNvSpPr txBox="1">
                <a:spLocks noRot="1" noChangeAspect="1" noMove="1" noResize="1" noEditPoints="1" noAdjustHandles="1" noChangeArrowheads="1" noChangeShapeType="1" noTextEdit="1"/>
              </p:cNvSpPr>
              <p:nvPr/>
            </p:nvSpPr>
            <p:spPr>
              <a:xfrm>
                <a:off x="551020" y="2584369"/>
                <a:ext cx="1101348" cy="394019"/>
              </a:xfrm>
              <a:prstGeom prst="rect">
                <a:avLst/>
              </a:prstGeom>
              <a:blipFill>
                <a:blip r:embed="rId12"/>
                <a:stretch>
                  <a:fillRect b="-9231"/>
                </a:stretch>
              </a:blipFill>
            </p:spPr>
            <p:txBody>
              <a:bodyPr/>
              <a:lstStyle/>
              <a:p>
                <a:r>
                  <a:rPr lang="LID4096">
                    <a:noFill/>
                  </a:rPr>
                  <a:t> </a:t>
                </a:r>
              </a:p>
            </p:txBody>
          </p:sp>
        </mc:Fallback>
      </mc:AlternateContent>
      <p:graphicFrame>
        <p:nvGraphicFramePr>
          <p:cNvPr id="24" name="Table 23">
            <a:extLst>
              <a:ext uri="{FF2B5EF4-FFF2-40B4-BE49-F238E27FC236}">
                <a16:creationId xmlns:a16="http://schemas.microsoft.com/office/drawing/2014/main" id="{BD46AB03-4C36-26B6-CF00-F8B1D7BBC4E9}"/>
              </a:ext>
            </a:extLst>
          </p:cNvPr>
          <p:cNvGraphicFramePr>
            <a:graphicFrameLocks noGrp="1"/>
          </p:cNvGraphicFramePr>
          <p:nvPr>
            <p:extLst>
              <p:ext uri="{D42A27DB-BD31-4B8C-83A1-F6EECF244321}">
                <p14:modId xmlns:p14="http://schemas.microsoft.com/office/powerpoint/2010/main" val="4058490769"/>
              </p:ext>
            </p:extLst>
          </p:nvPr>
        </p:nvGraphicFramePr>
        <p:xfrm>
          <a:off x="1187673" y="1091023"/>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44A58A4-1BDA-3AAE-2D0B-91C331023E49}"/>
                  </a:ext>
                </a:extLst>
              </p:cNvPr>
              <p:cNvSpPr txBox="1"/>
              <p:nvPr/>
            </p:nvSpPr>
            <p:spPr>
              <a:xfrm>
                <a:off x="2222926" y="584774"/>
                <a:ext cx="5129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𝑥</m:t>
                          </m:r>
                        </m:sub>
                      </m:sSub>
                    </m:oMath>
                  </m:oMathPara>
                </a14:m>
                <a:endParaRPr lang="en-GB" noProof="0" dirty="0"/>
              </a:p>
            </p:txBody>
          </p:sp>
        </mc:Choice>
        <mc:Fallback xmlns="">
          <p:sp>
            <p:nvSpPr>
              <p:cNvPr id="26" name="TextBox 25">
                <a:extLst>
                  <a:ext uri="{FF2B5EF4-FFF2-40B4-BE49-F238E27FC236}">
                    <a16:creationId xmlns:a16="http://schemas.microsoft.com/office/drawing/2014/main" id="{844A58A4-1BDA-3AAE-2D0B-91C331023E49}"/>
                  </a:ext>
                </a:extLst>
              </p:cNvPr>
              <p:cNvSpPr txBox="1">
                <a:spLocks noRot="1" noChangeAspect="1" noMove="1" noResize="1" noEditPoints="1" noAdjustHandles="1" noChangeArrowheads="1" noChangeShapeType="1" noTextEdit="1"/>
              </p:cNvSpPr>
              <p:nvPr/>
            </p:nvSpPr>
            <p:spPr>
              <a:xfrm>
                <a:off x="2222926" y="584774"/>
                <a:ext cx="512983" cy="369332"/>
              </a:xfrm>
              <a:prstGeom prst="rect">
                <a:avLst/>
              </a:prstGeom>
              <a:blipFill>
                <a:blip r:embed="rId13"/>
                <a:stretch>
                  <a:fillRect/>
                </a:stretch>
              </a:blipFill>
            </p:spPr>
            <p:txBody>
              <a:bodyPr/>
              <a:lstStyle/>
              <a:p>
                <a:r>
                  <a:rPr lang="LID4096">
                    <a:noFill/>
                  </a:rPr>
                  <a:t> </a:t>
                </a:r>
              </a:p>
            </p:txBody>
          </p:sp>
        </mc:Fallback>
      </mc:AlternateContent>
      <p:cxnSp>
        <p:nvCxnSpPr>
          <p:cNvPr id="27" name="Straight Arrow Connector 26">
            <a:extLst>
              <a:ext uri="{FF2B5EF4-FFF2-40B4-BE49-F238E27FC236}">
                <a16:creationId xmlns:a16="http://schemas.microsoft.com/office/drawing/2014/main" id="{C73AFA9D-9BD8-FA39-AC75-DE8B8EF84F7A}"/>
              </a:ext>
            </a:extLst>
          </p:cNvPr>
          <p:cNvCxnSpPr>
            <a:cxnSpLocks/>
          </p:cNvCxnSpPr>
          <p:nvPr/>
        </p:nvCxnSpPr>
        <p:spPr>
          <a:xfrm flipV="1">
            <a:off x="2227688" y="698141"/>
            <a:ext cx="0" cy="146460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256932-3D44-91FF-9AC1-09770677EE02}"/>
              </a:ext>
            </a:extLst>
          </p:cNvPr>
          <p:cNvCxnSpPr>
            <a:cxnSpLocks/>
          </p:cNvCxnSpPr>
          <p:nvPr/>
        </p:nvCxnSpPr>
        <p:spPr>
          <a:xfrm flipH="1">
            <a:off x="805447" y="2157197"/>
            <a:ext cx="142351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9C2F0F3-907F-C3A2-8E36-6622C596798C}"/>
                  </a:ext>
                </a:extLst>
              </p:cNvPr>
              <p:cNvSpPr txBox="1"/>
              <p:nvPr/>
            </p:nvSpPr>
            <p:spPr>
              <a:xfrm>
                <a:off x="478209" y="2096993"/>
                <a:ext cx="51298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𝑛</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39" name="TextBox 38">
                <a:extLst>
                  <a:ext uri="{FF2B5EF4-FFF2-40B4-BE49-F238E27FC236}">
                    <a16:creationId xmlns:a16="http://schemas.microsoft.com/office/drawing/2014/main" id="{B9C2F0F3-907F-C3A2-8E36-6622C596798C}"/>
                  </a:ext>
                </a:extLst>
              </p:cNvPr>
              <p:cNvSpPr txBox="1">
                <a:spLocks noRot="1" noChangeAspect="1" noMove="1" noResize="1" noEditPoints="1" noAdjustHandles="1" noChangeArrowheads="1" noChangeShapeType="1" noTextEdit="1"/>
              </p:cNvSpPr>
              <p:nvPr/>
            </p:nvSpPr>
            <p:spPr>
              <a:xfrm>
                <a:off x="478209" y="2096993"/>
                <a:ext cx="512983" cy="391261"/>
              </a:xfrm>
              <a:prstGeom prst="rect">
                <a:avLst/>
              </a:prstGeom>
              <a:blipFill>
                <a:blip r:embed="rId14"/>
                <a:stretch>
                  <a:fillRect b="-31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C772B01-F684-BEB9-13C7-CA017B56C07E}"/>
                  </a:ext>
                </a:extLst>
              </p:cNvPr>
              <p:cNvSpPr txBox="1"/>
              <p:nvPr/>
            </p:nvSpPr>
            <p:spPr>
              <a:xfrm>
                <a:off x="1976542" y="1918090"/>
                <a:ext cx="3016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i="1" noProof="0" smtClean="0">
                          <a:latin typeface="Cambria Math" panose="02040503050406030204" pitchFamily="18" charset="0"/>
                        </a:rPr>
                        <m:t>1</m:t>
                      </m:r>
                    </m:oMath>
                  </m:oMathPara>
                </a14:m>
                <a:endParaRPr lang="en-GB" noProof="0" dirty="0"/>
              </a:p>
            </p:txBody>
          </p:sp>
        </mc:Choice>
        <mc:Fallback xmlns="">
          <p:sp>
            <p:nvSpPr>
              <p:cNvPr id="42" name="TextBox 41">
                <a:extLst>
                  <a:ext uri="{FF2B5EF4-FFF2-40B4-BE49-F238E27FC236}">
                    <a16:creationId xmlns:a16="http://schemas.microsoft.com/office/drawing/2014/main" id="{8C772B01-F684-BEB9-13C7-CA017B56C07E}"/>
                  </a:ext>
                </a:extLst>
              </p:cNvPr>
              <p:cNvSpPr txBox="1">
                <a:spLocks noRot="1" noChangeAspect="1" noMove="1" noResize="1" noEditPoints="1" noAdjustHandles="1" noChangeArrowheads="1" noChangeShapeType="1" noTextEdit="1"/>
              </p:cNvSpPr>
              <p:nvPr/>
            </p:nvSpPr>
            <p:spPr>
              <a:xfrm>
                <a:off x="1976542" y="1918090"/>
                <a:ext cx="301686" cy="261610"/>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0A8EE0D-13D7-76F0-7A31-04D2B4618107}"/>
                  </a:ext>
                </a:extLst>
              </p:cNvPr>
              <p:cNvSpPr txBox="1"/>
              <p:nvPr/>
            </p:nvSpPr>
            <p:spPr>
              <a:xfrm>
                <a:off x="1974704" y="1494516"/>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2</m:t>
                      </m:r>
                    </m:oMath>
                  </m:oMathPara>
                </a14:m>
                <a:endParaRPr lang="en-GB" noProof="0" dirty="0"/>
              </a:p>
            </p:txBody>
          </p:sp>
        </mc:Choice>
        <mc:Fallback xmlns="">
          <p:sp>
            <p:nvSpPr>
              <p:cNvPr id="43" name="TextBox 42">
                <a:extLst>
                  <a:ext uri="{FF2B5EF4-FFF2-40B4-BE49-F238E27FC236}">
                    <a16:creationId xmlns:a16="http://schemas.microsoft.com/office/drawing/2014/main" id="{A0A8EE0D-13D7-76F0-7A31-04D2B4618107}"/>
                  </a:ext>
                </a:extLst>
              </p:cNvPr>
              <p:cNvSpPr txBox="1">
                <a:spLocks noRot="1" noChangeAspect="1" noMove="1" noResize="1" noEditPoints="1" noAdjustHandles="1" noChangeArrowheads="1" noChangeShapeType="1" noTextEdit="1"/>
              </p:cNvSpPr>
              <p:nvPr/>
            </p:nvSpPr>
            <p:spPr>
              <a:xfrm>
                <a:off x="1974704" y="1494516"/>
                <a:ext cx="301685" cy="261610"/>
              </a:xfrm>
              <a:prstGeom prst="rect">
                <a:avLst/>
              </a:prstGeom>
              <a:blipFill>
                <a:blip r:embed="rId1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064BC77-E570-4F9E-B8CD-1F2615D2041A}"/>
                  </a:ext>
                </a:extLst>
              </p:cNvPr>
              <p:cNvSpPr txBox="1"/>
              <p:nvPr/>
            </p:nvSpPr>
            <p:spPr>
              <a:xfrm>
                <a:off x="1987404" y="1061823"/>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3</m:t>
                      </m:r>
                    </m:oMath>
                  </m:oMathPara>
                </a14:m>
                <a:endParaRPr lang="en-GB" noProof="0" dirty="0"/>
              </a:p>
            </p:txBody>
          </p:sp>
        </mc:Choice>
        <mc:Fallback xmlns="">
          <p:sp>
            <p:nvSpPr>
              <p:cNvPr id="44" name="TextBox 43">
                <a:extLst>
                  <a:ext uri="{FF2B5EF4-FFF2-40B4-BE49-F238E27FC236}">
                    <a16:creationId xmlns:a16="http://schemas.microsoft.com/office/drawing/2014/main" id="{3064BC77-E570-4F9E-B8CD-1F2615D2041A}"/>
                  </a:ext>
                </a:extLst>
              </p:cNvPr>
              <p:cNvSpPr txBox="1">
                <a:spLocks noRot="1" noChangeAspect="1" noMove="1" noResize="1" noEditPoints="1" noAdjustHandles="1" noChangeArrowheads="1" noChangeShapeType="1" noTextEdit="1"/>
              </p:cNvSpPr>
              <p:nvPr/>
            </p:nvSpPr>
            <p:spPr>
              <a:xfrm>
                <a:off x="1987404" y="1061823"/>
                <a:ext cx="301685" cy="261610"/>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8505898-54D0-9E27-7D9A-7942528EDFE9}"/>
                  </a:ext>
                </a:extLst>
              </p:cNvPr>
              <p:cNvSpPr txBox="1"/>
              <p:nvPr/>
            </p:nvSpPr>
            <p:spPr>
              <a:xfrm>
                <a:off x="1550130" y="1918090"/>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4</m:t>
                      </m:r>
                    </m:oMath>
                  </m:oMathPara>
                </a14:m>
                <a:endParaRPr lang="en-GB" noProof="0" dirty="0"/>
              </a:p>
            </p:txBody>
          </p:sp>
        </mc:Choice>
        <mc:Fallback xmlns="">
          <p:sp>
            <p:nvSpPr>
              <p:cNvPr id="45" name="TextBox 44">
                <a:extLst>
                  <a:ext uri="{FF2B5EF4-FFF2-40B4-BE49-F238E27FC236}">
                    <a16:creationId xmlns:a16="http://schemas.microsoft.com/office/drawing/2014/main" id="{D8505898-54D0-9E27-7D9A-7942528EDFE9}"/>
                  </a:ext>
                </a:extLst>
              </p:cNvPr>
              <p:cNvSpPr txBox="1">
                <a:spLocks noRot="1" noChangeAspect="1" noMove="1" noResize="1" noEditPoints="1" noAdjustHandles="1" noChangeArrowheads="1" noChangeShapeType="1" noTextEdit="1"/>
              </p:cNvSpPr>
              <p:nvPr/>
            </p:nvSpPr>
            <p:spPr>
              <a:xfrm>
                <a:off x="1550130" y="1918090"/>
                <a:ext cx="301685" cy="261610"/>
              </a:xfrm>
              <a:prstGeom prst="rect">
                <a:avLst/>
              </a:prstGeom>
              <a:blipFill>
                <a:blip r:embed="rId1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AF137A9-3B20-C1F2-5B01-05C196A6B1F4}"/>
                  </a:ext>
                </a:extLst>
              </p:cNvPr>
              <p:cNvSpPr txBox="1"/>
              <p:nvPr/>
            </p:nvSpPr>
            <p:spPr>
              <a:xfrm>
                <a:off x="1138518" y="1072875"/>
                <a:ext cx="30168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100" b="0" i="1" noProof="0" smtClean="0">
                          <a:latin typeface="Cambria Math" panose="02040503050406030204" pitchFamily="18" charset="0"/>
                        </a:rPr>
                        <m:t>9</m:t>
                      </m:r>
                    </m:oMath>
                  </m:oMathPara>
                </a14:m>
                <a:endParaRPr lang="en-GB" noProof="0" dirty="0"/>
              </a:p>
            </p:txBody>
          </p:sp>
        </mc:Choice>
        <mc:Fallback xmlns="">
          <p:sp>
            <p:nvSpPr>
              <p:cNvPr id="49" name="TextBox 48">
                <a:extLst>
                  <a:ext uri="{FF2B5EF4-FFF2-40B4-BE49-F238E27FC236}">
                    <a16:creationId xmlns:a16="http://schemas.microsoft.com/office/drawing/2014/main" id="{5AF137A9-3B20-C1F2-5B01-05C196A6B1F4}"/>
                  </a:ext>
                </a:extLst>
              </p:cNvPr>
              <p:cNvSpPr txBox="1">
                <a:spLocks noRot="1" noChangeAspect="1" noMove="1" noResize="1" noEditPoints="1" noAdjustHandles="1" noChangeArrowheads="1" noChangeShapeType="1" noTextEdit="1"/>
              </p:cNvSpPr>
              <p:nvPr/>
            </p:nvSpPr>
            <p:spPr>
              <a:xfrm>
                <a:off x="1138518" y="1072875"/>
                <a:ext cx="301685" cy="261610"/>
              </a:xfrm>
              <a:prstGeom prst="rect">
                <a:avLst/>
              </a:prstGeom>
              <a:blipFill>
                <a:blip r:embed="rId19"/>
                <a:stretch>
                  <a:fillRect/>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D3A5449E-5BB8-A921-9859-D4C3F2CC439F}"/>
              </a:ext>
            </a:extLst>
          </p:cNvPr>
          <p:cNvCxnSpPr>
            <a:cxnSpLocks/>
          </p:cNvCxnSpPr>
          <p:nvPr/>
        </p:nvCxnSpPr>
        <p:spPr>
          <a:xfrm>
            <a:off x="2163460" y="2052151"/>
            <a:ext cx="332313" cy="263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FF0ACBD0-C366-3BE0-7CE2-5C8DA3E43339}"/>
                  </a:ext>
                </a:extLst>
              </p:cNvPr>
              <p:cNvSpPr txBox="1"/>
              <p:nvPr/>
            </p:nvSpPr>
            <p:spPr>
              <a:xfrm>
                <a:off x="2400122" y="1839835"/>
                <a:ext cx="4755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𝑛</m:t>
                      </m:r>
                    </m:oMath>
                  </m:oMathPara>
                </a14:m>
                <a:endParaRPr lang="en-GB" noProof="0" dirty="0"/>
              </a:p>
            </p:txBody>
          </p:sp>
        </mc:Choice>
        <mc:Fallback xmlns="">
          <p:sp>
            <p:nvSpPr>
              <p:cNvPr id="127" name="TextBox 126">
                <a:extLst>
                  <a:ext uri="{FF2B5EF4-FFF2-40B4-BE49-F238E27FC236}">
                    <a16:creationId xmlns:a16="http://schemas.microsoft.com/office/drawing/2014/main" id="{FF0ACBD0-C366-3BE0-7CE2-5C8DA3E43339}"/>
                  </a:ext>
                </a:extLst>
              </p:cNvPr>
              <p:cNvSpPr txBox="1">
                <a:spLocks noRot="1" noChangeAspect="1" noMove="1" noResize="1" noEditPoints="1" noAdjustHandles="1" noChangeArrowheads="1" noChangeShapeType="1" noTextEdit="1"/>
              </p:cNvSpPr>
              <p:nvPr/>
            </p:nvSpPr>
            <p:spPr>
              <a:xfrm>
                <a:off x="2400122" y="1839835"/>
                <a:ext cx="475572" cy="369332"/>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E2C5F80-2065-7020-5BB0-CC0ADFC7503D}"/>
                  </a:ext>
                </a:extLst>
              </p:cNvPr>
              <p:cNvSpPr txBox="1"/>
              <p:nvPr/>
            </p:nvSpPr>
            <p:spPr>
              <a:xfrm>
                <a:off x="5264148" y="185469"/>
                <a:ext cx="4671535" cy="3740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i="1" noProof="0" smtClean="0">
                              <a:latin typeface="Cambria Math" panose="02040503050406030204" pitchFamily="18" charset="0"/>
                            </a:rPr>
                            <m:t>𝑟</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×1</m:t>
                          </m:r>
                        </m:sub>
                      </m:sSub>
                      <m:r>
                        <a:rPr lang="en-GB" b="0" i="1" noProof="0" smtClean="0">
                          <a:latin typeface="Cambria Math" panose="02040503050406030204" pitchFamily="18" charset="0"/>
                        </a:rPr>
                        <m:t>=</m:t>
                      </m:r>
                      <m:rad>
                        <m:radPr>
                          <m:degHide m:val="on"/>
                          <m:ctrlPr>
                            <a:rPr lang="en-GB" b="0" i="1" noProof="0" smtClean="0">
                              <a:latin typeface="Cambria Math" panose="02040503050406030204" pitchFamily="18" charset="0"/>
                            </a:rPr>
                          </m:ctrlPr>
                        </m:radPr>
                        <m:deg/>
                        <m:e>
                          <m:r>
                            <m:rPr>
                              <m:sty m:val="p"/>
                            </m:rPr>
                            <a:rPr lang="en-GB" b="0" i="0" noProof="0" smtClean="0">
                              <a:latin typeface="Cambria Math" panose="02040503050406030204" pitchFamily="18" charset="0"/>
                            </a:rPr>
                            <m:t>SNR</m:t>
                          </m:r>
                        </m:e>
                      </m:rad>
                      <m:r>
                        <a:rPr lang="en-GB" b="0" i="1" noProof="0" smtClean="0">
                          <a:latin typeface="Cambria Math" panose="02040503050406030204" pitchFamily="18" charset="0"/>
                        </a:rPr>
                        <m:t> </m:t>
                      </m:r>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𝒂</m:t>
                          </m:r>
                          <m:d>
                            <m:dPr>
                              <m:ctrlPr>
                                <a:rPr lang="en-GB"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i="1" noProof="0" smtClean="0">
                                      <a:latin typeface="Cambria Math" panose="02040503050406030204" pitchFamily="18" charset="0"/>
                                    </a:rPr>
                                    <m:t>𝑦</m:t>
                                  </m:r>
                                </m:sub>
                              </m:sSub>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×1</m:t>
                          </m:r>
                        </m:sub>
                      </m:sSub>
                      <m:r>
                        <a:rPr lang="en-GB" b="0" i="1" noProof="0" smtClean="0">
                          <a:latin typeface="Cambria Math" panose="02040503050406030204" pitchFamily="18" charset="0"/>
                        </a:rPr>
                        <m:t>𝑠</m:t>
                      </m:r>
                      <m:r>
                        <a:rPr lang="en-GB" b="0" i="1" noProof="0" smtClean="0">
                          <a:latin typeface="Cambria Math" panose="02040503050406030204" pitchFamily="18" charset="0"/>
                        </a:rPr>
                        <m:t>+</m:t>
                      </m:r>
                      <m:r>
                        <a:rPr lang="en-GB" b="1" i="1" noProof="0" smtClean="0">
                          <a:latin typeface="Cambria Math" panose="02040503050406030204" pitchFamily="18" charset="0"/>
                        </a:rPr>
                        <m:t>𝒖</m:t>
                      </m:r>
                    </m:oMath>
                  </m:oMathPara>
                </a14:m>
                <a:endParaRPr lang="en-GB" b="1" noProof="0" dirty="0"/>
              </a:p>
            </p:txBody>
          </p:sp>
        </mc:Choice>
        <mc:Fallback xmlns="">
          <p:sp>
            <p:nvSpPr>
              <p:cNvPr id="32" name="TextBox 31">
                <a:extLst>
                  <a:ext uri="{FF2B5EF4-FFF2-40B4-BE49-F238E27FC236}">
                    <a16:creationId xmlns:a16="http://schemas.microsoft.com/office/drawing/2014/main" id="{FE2C5F80-2065-7020-5BB0-CC0ADFC7503D}"/>
                  </a:ext>
                </a:extLst>
              </p:cNvPr>
              <p:cNvSpPr txBox="1">
                <a:spLocks noRot="1" noChangeAspect="1" noMove="1" noResize="1" noEditPoints="1" noAdjustHandles="1" noChangeArrowheads="1" noChangeShapeType="1" noTextEdit="1"/>
              </p:cNvSpPr>
              <p:nvPr/>
            </p:nvSpPr>
            <p:spPr>
              <a:xfrm>
                <a:off x="5264148" y="185469"/>
                <a:ext cx="4671535" cy="374013"/>
              </a:xfrm>
              <a:prstGeom prst="rect">
                <a:avLst/>
              </a:prstGeom>
              <a:blipFill>
                <a:blip r:embed="rId21"/>
                <a:stretch>
                  <a:fillRect l="-131" r="-261"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5761F94-9D58-0C0C-5B23-80889753FAA7}"/>
                  </a:ext>
                </a:extLst>
              </p:cNvPr>
              <p:cNvSpPr txBox="1"/>
              <p:nvPr/>
            </p:nvSpPr>
            <p:spPr>
              <a:xfrm>
                <a:off x="5423840" y="1260590"/>
                <a:ext cx="6297953" cy="795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𝕴</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𝑡</m:t>
                              </m:r>
                            </m:e>
                          </m:d>
                        </m:e>
                        <m:sub>
                          <m:r>
                            <a:rPr lang="en-GB" i="1" noProof="0" smtClean="0">
                              <a:latin typeface="Cambria Math" panose="02040503050406030204" pitchFamily="18" charset="0"/>
                            </a:rPr>
                            <m:t>𝑁</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𝑁</m:t>
                          </m:r>
                        </m:sub>
                      </m:sSub>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𝒙</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𝒙</m:t>
                                          </m:r>
                                        </m:sub>
                                      </m:sSub>
                                    </m:den>
                                  </m:f>
                                  <m:r>
                                    <a:rPr lang="en-GB" i="1" noProof="0" smtClean="0">
                                      <a:latin typeface="Cambria Math" panose="02040503050406030204" pitchFamily="18" charset="0"/>
                                      <a:ea typeface="Cambria Math" panose="02040503050406030204" pitchFamily="18" charset="0"/>
                                    </a:rPr>
                                    <m:t>−1</m:t>
                                  </m:r>
                                  <m:r>
                                    <a:rPr lang="en-GB" b="0" i="1" noProof="0" smtClean="0">
                                      <a:latin typeface="Cambria Math" panose="02040503050406030204" pitchFamily="18" charset="0"/>
                                      <a:ea typeface="Cambria Math" panose="02040503050406030204" pitchFamily="18" charset="0"/>
                                    </a:rPr>
                                    <m:t>−</m:t>
                                  </m:r>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i="1" noProof="0" smtClean="0">
                                              <a:latin typeface="Cambria Math" panose="02040503050406030204" pitchFamily="18" charset="0"/>
                                              <a:ea typeface="Cambria Math" panose="02040503050406030204" pitchFamily="18" charset="0"/>
                                            </a:rPr>
                                            <m:t>𝑥</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𝑥</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𝑥</m:t>
                                      </m:r>
                                    </m:sub>
                                  </m:sSub>
                                </m:den>
                              </m:f>
                            </m:sup>
                          </m:sSup>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m:t>
                              </m:r>
                              <m:r>
                                <a:rPr lang="en-GB" i="1" noProof="0" smtClean="0">
                                  <a:latin typeface="Cambria Math" panose="02040503050406030204" pitchFamily="18" charset="0"/>
                                </a:rPr>
                                <m:t>𝑗</m:t>
                              </m:r>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ea typeface="Cambria Math" panose="02040503050406030204" pitchFamily="18" charset="0"/>
                                    </a:rPr>
                                    <m:t>+</m:t>
                                  </m:r>
                                  <m:f>
                                    <m:fPr>
                                      <m:ctrlPr>
                                        <a:rPr lang="en-GB" b="1" i="1" noProof="0" smtClean="0">
                                          <a:latin typeface="Cambria Math" panose="02040503050406030204" pitchFamily="18" charset="0"/>
                                          <a:ea typeface="Cambria Math" panose="02040503050406030204" pitchFamily="18" charset="0"/>
                                        </a:rPr>
                                      </m:ctrlPr>
                                    </m:fPr>
                                    <m:num>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rPr>
                                            <m:t>𝒕</m:t>
                                          </m:r>
                                        </m:e>
                                        <m:sub>
                                          <m:r>
                                            <a:rPr lang="en-GB" b="1" i="1" noProof="0" smtClean="0">
                                              <a:latin typeface="Cambria Math" panose="02040503050406030204" pitchFamily="18" charset="0"/>
                                              <a:ea typeface="Cambria Math" panose="02040503050406030204" pitchFamily="18" charset="0"/>
                                            </a:rPr>
                                            <m:t>𝒚</m:t>
                                          </m:r>
                                        </m:sub>
                                      </m:sSub>
                                    </m:num>
                                    <m:den>
                                      <m:sSub>
                                        <m:sSubPr>
                                          <m:ctrlPr>
                                            <a:rPr lang="en-GB" b="1" i="1" noProof="0" smtClean="0">
                                              <a:latin typeface="Cambria Math" panose="02040503050406030204" pitchFamily="18" charset="0"/>
                                              <a:ea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𝑻</m:t>
                                          </m:r>
                                        </m:e>
                                        <m:sub>
                                          <m:r>
                                            <a:rPr lang="en-GB" b="1" i="1" noProof="0" smtClean="0">
                                              <a:latin typeface="Cambria Math" panose="02040503050406030204" pitchFamily="18" charset="0"/>
                                              <a:ea typeface="Cambria Math" panose="02040503050406030204" pitchFamily="18" charset="0"/>
                                            </a:rPr>
                                            <m:t>𝒚</m:t>
                                          </m:r>
                                        </m:sub>
                                      </m:sSub>
                                    </m:den>
                                  </m:f>
                                  <m:r>
                                    <a:rPr lang="en-GB" i="1" noProof="0" smtClean="0">
                                      <a:latin typeface="Cambria Math" panose="02040503050406030204" pitchFamily="18" charset="0"/>
                                      <a:ea typeface="Cambria Math" panose="02040503050406030204" pitchFamily="18" charset="0"/>
                                    </a:rPr>
                                    <m:t>−1−</m:t>
                                  </m:r>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den>
                                  </m:f>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𝑛</m:t>
                                      </m:r>
                                    </m:e>
                                    <m:sub>
                                      <m:r>
                                        <a:rPr lang="en-GB" i="1" noProof="0" smtClean="0">
                                          <a:latin typeface="Cambria Math" panose="02040503050406030204" pitchFamily="18" charset="0"/>
                                          <a:ea typeface="Cambria Math" panose="02040503050406030204" pitchFamily="18" charset="0"/>
                                        </a:rPr>
                                        <m:t>𝑦</m:t>
                                      </m:r>
                                    </m:sub>
                                  </m:sSub>
                                  <m:r>
                                    <a:rPr lang="en-GB" i="1" noProof="0" smtClean="0">
                                      <a:latin typeface="Cambria Math" panose="02040503050406030204" pitchFamily="18" charset="0"/>
                                      <a:ea typeface="Cambria Math" panose="02040503050406030204" pitchFamily="18" charset="0"/>
                                    </a:rPr>
                                    <m:t>−1)</m:t>
                                  </m:r>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𝑦</m:t>
                                      </m:r>
                                    </m:sub>
                                  </m:sSub>
                                </m:den>
                              </m:f>
                            </m:sup>
                          </m:sSup>
                        </m:e>
                      </m:d>
                    </m:oMath>
                  </m:oMathPara>
                </a14:m>
                <a:endParaRPr lang="en-GB" noProof="0" dirty="0"/>
              </a:p>
            </p:txBody>
          </p:sp>
        </mc:Choice>
        <mc:Fallback xmlns="">
          <p:sp>
            <p:nvSpPr>
              <p:cNvPr id="41" name="TextBox 40">
                <a:extLst>
                  <a:ext uri="{FF2B5EF4-FFF2-40B4-BE49-F238E27FC236}">
                    <a16:creationId xmlns:a16="http://schemas.microsoft.com/office/drawing/2014/main" id="{45761F94-9D58-0C0C-5B23-80889753FAA7}"/>
                  </a:ext>
                </a:extLst>
              </p:cNvPr>
              <p:cNvSpPr txBox="1">
                <a:spLocks noRot="1" noChangeAspect="1" noMove="1" noResize="1" noEditPoints="1" noAdjustHandles="1" noChangeArrowheads="1" noChangeShapeType="1" noTextEdit="1"/>
              </p:cNvSpPr>
              <p:nvPr/>
            </p:nvSpPr>
            <p:spPr>
              <a:xfrm>
                <a:off x="5423840" y="1260590"/>
                <a:ext cx="6297953" cy="795474"/>
              </a:xfrm>
              <a:prstGeom prst="rect">
                <a:avLst/>
              </a:prstGeom>
              <a:blipFill>
                <a:blip r:embed="rId22"/>
                <a:stretch>
                  <a:fillRect/>
                </a:stretch>
              </a:blipFill>
            </p:spPr>
            <p:txBody>
              <a:bodyPr/>
              <a:lstStyle/>
              <a:p>
                <a:r>
                  <a:rPr lang="LID4096">
                    <a:noFill/>
                  </a:rPr>
                  <a:t> </a:t>
                </a:r>
              </a:p>
            </p:txBody>
          </p:sp>
        </mc:Fallback>
      </mc:AlternateContent>
      <p:sp>
        <p:nvSpPr>
          <p:cNvPr id="120" name="TextBox 119">
            <a:extLst>
              <a:ext uri="{FF2B5EF4-FFF2-40B4-BE49-F238E27FC236}">
                <a16:creationId xmlns:a16="http://schemas.microsoft.com/office/drawing/2014/main" id="{7BB6A370-DC0F-98E0-06DC-183B7D1B5FA7}"/>
              </a:ext>
            </a:extLst>
          </p:cNvPr>
          <p:cNvSpPr txBox="1"/>
          <p:nvPr/>
        </p:nvSpPr>
        <p:spPr>
          <a:xfrm>
            <a:off x="10194849" y="189592"/>
            <a:ext cx="402674" cy="307777"/>
          </a:xfrm>
          <a:prstGeom prst="rect">
            <a:avLst/>
          </a:prstGeom>
          <a:noFill/>
        </p:spPr>
        <p:txBody>
          <a:bodyPr wrap="none" rtlCol="0">
            <a:spAutoFit/>
          </a:bodyPr>
          <a:lstStyle/>
          <a:p>
            <a:r>
              <a:rPr lang="en-GB" sz="1400" noProof="0" dirty="0"/>
              <a:t>(1)</a:t>
            </a:r>
          </a:p>
        </p:txBody>
      </p:sp>
      <p:sp>
        <p:nvSpPr>
          <p:cNvPr id="122" name="TextBox 121">
            <a:extLst>
              <a:ext uri="{FF2B5EF4-FFF2-40B4-BE49-F238E27FC236}">
                <a16:creationId xmlns:a16="http://schemas.microsoft.com/office/drawing/2014/main" id="{AD64B3CD-6A08-B1A6-1168-C5D24B9F79A1}"/>
              </a:ext>
            </a:extLst>
          </p:cNvPr>
          <p:cNvSpPr txBox="1"/>
          <p:nvPr/>
        </p:nvSpPr>
        <p:spPr>
          <a:xfrm>
            <a:off x="9942543" y="762767"/>
            <a:ext cx="402674" cy="307777"/>
          </a:xfrm>
          <a:prstGeom prst="rect">
            <a:avLst/>
          </a:prstGeom>
          <a:noFill/>
        </p:spPr>
        <p:txBody>
          <a:bodyPr wrap="none" rtlCol="0">
            <a:spAutoFit/>
          </a:bodyPr>
          <a:lstStyle/>
          <a:p>
            <a:r>
              <a:rPr lang="en-GB" sz="1400" noProof="0" dirty="0"/>
              <a:t>(2)</a:t>
            </a:r>
          </a:p>
        </p:txBody>
      </p:sp>
      <p:sp>
        <p:nvSpPr>
          <p:cNvPr id="123" name="TextBox 122">
            <a:extLst>
              <a:ext uri="{FF2B5EF4-FFF2-40B4-BE49-F238E27FC236}">
                <a16:creationId xmlns:a16="http://schemas.microsoft.com/office/drawing/2014/main" id="{4DD06ABC-940A-EBE5-3548-C7A1E382FC7B}"/>
              </a:ext>
            </a:extLst>
          </p:cNvPr>
          <p:cNvSpPr txBox="1"/>
          <p:nvPr/>
        </p:nvSpPr>
        <p:spPr>
          <a:xfrm>
            <a:off x="11558488" y="1481400"/>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7E7338E-0409-3307-2A29-153057ECD10D}"/>
                  </a:ext>
                </a:extLst>
              </p:cNvPr>
              <p:cNvSpPr txBox="1"/>
              <p:nvPr/>
            </p:nvSpPr>
            <p:spPr>
              <a:xfrm>
                <a:off x="5200164" y="766072"/>
                <a:ext cx="4577818" cy="441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d>
                            <m:dPr>
                              <m:begChr m:val="["/>
                              <m:endChr m:val="]"/>
                              <m:ctrlPr>
                                <a:rPr lang="en-GB" b="0"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i="1" noProof="0" smtClean="0">
                                          <a:latin typeface="Cambria Math" panose="02040503050406030204" pitchFamily="18" charset="0"/>
                                        </a:rPr>
                                        <m:t>𝑥</m:t>
                                      </m:r>
                                    </m:sub>
                                  </m:sSub>
                                  <m:r>
                                    <a:rPr lang="en-GB" i="1" noProof="0" smtClean="0">
                                      <a:latin typeface="Cambria Math" panose="02040503050406030204" pitchFamily="18" charset="0"/>
                                    </a:rPr>
                                    <m:t>−1)</m:t>
                                  </m:r>
                                </m:sup>
                              </m:sSup>
                            </m:e>
                          </m:d>
                          <m:r>
                            <a:rPr lang="en-GB" b="0"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𝑒</m:t>
                                  </m:r>
                                </m:e>
                                <m:sup>
                                  <m:r>
                                    <a:rPr lang="en-GB" i="1" noProof="0" smtClean="0">
                                      <a:latin typeface="Cambria Math" panose="02040503050406030204" pitchFamily="18" charset="0"/>
                                    </a:rPr>
                                    <m:t>𝑗</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r>
                                        <a:rPr lang="en-GB" b="0" i="1" noProof="0" smtClean="0">
                                          <a:latin typeface="Cambria Math" panose="02040503050406030204" pitchFamily="18" charset="0"/>
                                        </a:rPr>
                                        <m:t>𝑦</m:t>
                                      </m:r>
                                    </m:sub>
                                  </m:sSub>
                                  <m:r>
                                    <a:rPr lang="en-GB" i="1" noProof="0" smtClean="0">
                                      <a:latin typeface="Cambria Math" panose="02040503050406030204" pitchFamily="18" charset="0"/>
                                    </a:rPr>
                                    <m:t>−1)</m:t>
                                  </m:r>
                                </m:sup>
                              </m:sSup>
                            </m:e>
                          </m:d>
                        </m:e>
                        <m:sub>
                          <m:r>
                            <a:rPr lang="en-GB" b="0" i="1" noProof="0" smtClean="0">
                              <a:latin typeface="Cambria Math" panose="02040503050406030204" pitchFamily="18" charset="0"/>
                            </a:rPr>
                            <m:t>𝑁</m:t>
                          </m:r>
                          <m:r>
                            <a:rPr lang="en-GB" b="0" i="1" noProof="0" smtClean="0">
                              <a:latin typeface="Cambria Math" panose="02040503050406030204" pitchFamily="18" charset="0"/>
                              <a:ea typeface="Cambria Math" panose="02040503050406030204" pitchFamily="18" charset="0"/>
                            </a:rPr>
                            <m:t>×1</m:t>
                          </m:r>
                        </m:sub>
                      </m:sSub>
                    </m:oMath>
                  </m:oMathPara>
                </a14:m>
                <a:endParaRPr lang="en-GB" noProof="0" dirty="0"/>
              </a:p>
            </p:txBody>
          </p:sp>
        </mc:Choice>
        <mc:Fallback xmlns="">
          <p:sp>
            <p:nvSpPr>
              <p:cNvPr id="3" name="TextBox 2">
                <a:extLst>
                  <a:ext uri="{FF2B5EF4-FFF2-40B4-BE49-F238E27FC236}">
                    <a16:creationId xmlns:a16="http://schemas.microsoft.com/office/drawing/2014/main" id="{47E7338E-0409-3307-2A29-153057ECD10D}"/>
                  </a:ext>
                </a:extLst>
              </p:cNvPr>
              <p:cNvSpPr txBox="1">
                <a:spLocks noRot="1" noChangeAspect="1" noMove="1" noResize="1" noEditPoints="1" noAdjustHandles="1" noChangeArrowheads="1" noChangeShapeType="1" noTextEdit="1"/>
              </p:cNvSpPr>
              <p:nvPr/>
            </p:nvSpPr>
            <p:spPr>
              <a:xfrm>
                <a:off x="5200164" y="766072"/>
                <a:ext cx="4577818" cy="441083"/>
              </a:xfrm>
              <a:prstGeom prst="rect">
                <a:avLst/>
              </a:prstGeom>
              <a:blipFill>
                <a:blip r:embed="rId23"/>
                <a:stretch>
                  <a:fillRect b="-41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E94DC3C-968A-9125-E967-6526C5EED265}"/>
                  </a:ext>
                </a:extLst>
              </p:cNvPr>
              <p:cNvSpPr txBox="1"/>
              <p:nvPr/>
            </p:nvSpPr>
            <p:spPr>
              <a:xfrm>
                <a:off x="4317462" y="3952822"/>
                <a:ext cx="1979948" cy="6833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r>
                        <a:rPr lang="en-GB" b="0" i="1" noProof="0" smtClean="0">
                          <a:latin typeface="Cambria Math" panose="02040503050406030204" pitchFamily="18" charset="0"/>
                        </a:rPr>
                        <m:t>=</m:t>
                      </m:r>
                      <m:f>
                        <m:fPr>
                          <m:ctrlPr>
                            <a:rPr lang="en-GB" i="1" noProof="0" smtClean="0">
                              <a:latin typeface="Cambria Math" panose="02040503050406030204" pitchFamily="18" charset="0"/>
                            </a:rPr>
                          </m:ctrlPr>
                        </m:fPr>
                        <m:num>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sub>
                          </m:sSub>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𝑁</m:t>
                              </m:r>
                            </m:e>
                            <m:sub>
                              <m:r>
                                <a:rPr lang="en-GB" i="1" noProof="0" smtClean="0">
                                  <a:latin typeface="Cambria Math" panose="02040503050406030204" pitchFamily="18" charset="0"/>
                                </a:rPr>
                                <m:t>𝑥</m:t>
                              </m:r>
                            </m:sub>
                          </m:sSub>
                        </m:den>
                      </m:f>
                    </m:oMath>
                  </m:oMathPara>
                </a14:m>
                <a:endParaRPr lang="en-GB" noProof="0" dirty="0"/>
              </a:p>
            </p:txBody>
          </p:sp>
        </mc:Choice>
        <mc:Fallback xmlns="">
          <p:sp>
            <p:nvSpPr>
              <p:cNvPr id="34" name="TextBox 33">
                <a:extLst>
                  <a:ext uri="{FF2B5EF4-FFF2-40B4-BE49-F238E27FC236}">
                    <a16:creationId xmlns:a16="http://schemas.microsoft.com/office/drawing/2014/main" id="{8E94DC3C-968A-9125-E967-6526C5EED265}"/>
                  </a:ext>
                </a:extLst>
              </p:cNvPr>
              <p:cNvSpPr txBox="1">
                <a:spLocks noRot="1" noChangeAspect="1" noMove="1" noResize="1" noEditPoints="1" noAdjustHandles="1" noChangeArrowheads="1" noChangeShapeType="1" noTextEdit="1"/>
              </p:cNvSpPr>
              <p:nvPr/>
            </p:nvSpPr>
            <p:spPr>
              <a:xfrm>
                <a:off x="4317462" y="3952822"/>
                <a:ext cx="1979948" cy="683392"/>
              </a:xfrm>
              <a:prstGeom prst="rect">
                <a:avLst/>
              </a:prstGeom>
              <a:blipFill>
                <a:blip r:embed="rId2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CAB9C5B-77BE-E6B0-5EA3-0CD7E8FE7AD9}"/>
                  </a:ext>
                </a:extLst>
              </p:cNvPr>
              <p:cNvSpPr txBox="1"/>
              <p:nvPr/>
            </p:nvSpPr>
            <p:spPr>
              <a:xfrm>
                <a:off x="4257869" y="4717494"/>
                <a:ext cx="2078976" cy="7013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𝑦</m:t>
                          </m:r>
                        </m:sub>
                      </m:sSub>
                      <m:r>
                        <a:rPr lang="en-GB" i="1" noProof="0" smtClean="0">
                          <a:latin typeface="Cambria Math" panose="02040503050406030204" pitchFamily="18" charset="0"/>
                        </a:rPr>
                        <m:t>=</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𝜋</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𝑛</m:t>
                              </m:r>
                            </m:e>
                            <m: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𝝍</m:t>
                                  </m:r>
                                </m:e>
                                <m:sub>
                                  <m:r>
                                    <a:rPr lang="en-GB" i="1" noProof="0" smtClean="0">
                                      <a:latin typeface="Cambria Math" panose="02040503050406030204" pitchFamily="18" charset="0"/>
                                    </a:rPr>
                                    <m:t>𝑥</m:t>
                                  </m:r>
                                </m:sub>
                              </m:sSub>
                            </m:sub>
                          </m:sSub>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𝑁</m:t>
                              </m:r>
                            </m:e>
                            <m:sub>
                              <m:r>
                                <a:rPr lang="en-GB" b="0" i="1" noProof="0" smtClean="0">
                                  <a:latin typeface="Cambria Math" panose="02040503050406030204" pitchFamily="18" charset="0"/>
                                </a:rPr>
                                <m:t>𝑦</m:t>
                              </m:r>
                            </m:sub>
                          </m:sSub>
                        </m:den>
                      </m:f>
                    </m:oMath>
                  </m:oMathPara>
                </a14:m>
                <a:endParaRPr lang="en-GB" noProof="0" dirty="0"/>
              </a:p>
            </p:txBody>
          </p:sp>
        </mc:Choice>
        <mc:Fallback xmlns="">
          <p:sp>
            <p:nvSpPr>
              <p:cNvPr id="35" name="TextBox 34">
                <a:extLst>
                  <a:ext uri="{FF2B5EF4-FFF2-40B4-BE49-F238E27FC236}">
                    <a16:creationId xmlns:a16="http://schemas.microsoft.com/office/drawing/2014/main" id="{2CAB9C5B-77BE-E6B0-5EA3-0CD7E8FE7AD9}"/>
                  </a:ext>
                </a:extLst>
              </p:cNvPr>
              <p:cNvSpPr txBox="1">
                <a:spLocks noRot="1" noChangeAspect="1" noMove="1" noResize="1" noEditPoints="1" noAdjustHandles="1" noChangeArrowheads="1" noChangeShapeType="1" noTextEdit="1"/>
              </p:cNvSpPr>
              <p:nvPr/>
            </p:nvSpPr>
            <p:spPr>
              <a:xfrm>
                <a:off x="4257869" y="4717494"/>
                <a:ext cx="2078976" cy="701346"/>
              </a:xfrm>
              <a:prstGeom prst="rect">
                <a:avLst/>
              </a:prstGeom>
              <a:blipFill>
                <a:blip r:embed="rId25"/>
                <a:stretch>
                  <a:fillRect/>
                </a:stretch>
              </a:blipFill>
            </p:spPr>
            <p:txBody>
              <a:bodyPr/>
              <a:lstStyle/>
              <a:p>
                <a:r>
                  <a:rPr lang="LID4096">
                    <a:noFill/>
                  </a:rPr>
                  <a:t> </a:t>
                </a:r>
              </a:p>
            </p:txBody>
          </p:sp>
        </mc:Fallback>
      </mc:AlternateContent>
      <p:sp>
        <p:nvSpPr>
          <p:cNvPr id="36" name="TextBox 35">
            <a:extLst>
              <a:ext uri="{FF2B5EF4-FFF2-40B4-BE49-F238E27FC236}">
                <a16:creationId xmlns:a16="http://schemas.microsoft.com/office/drawing/2014/main" id="{F90F3033-0649-134C-5216-F36CFC0357F1}"/>
              </a:ext>
            </a:extLst>
          </p:cNvPr>
          <p:cNvSpPr txBox="1"/>
          <p:nvPr/>
        </p:nvSpPr>
        <p:spPr>
          <a:xfrm>
            <a:off x="6201164" y="4077565"/>
            <a:ext cx="402674" cy="307777"/>
          </a:xfrm>
          <a:prstGeom prst="rect">
            <a:avLst/>
          </a:prstGeom>
          <a:noFill/>
        </p:spPr>
        <p:txBody>
          <a:bodyPr wrap="none" rtlCol="0">
            <a:spAutoFit/>
          </a:bodyPr>
          <a:lstStyle/>
          <a:p>
            <a:r>
              <a:rPr lang="en-GB" sz="1400" noProof="0" dirty="0"/>
              <a:t>(4)</a:t>
            </a:r>
          </a:p>
        </p:txBody>
      </p:sp>
      <p:sp>
        <p:nvSpPr>
          <p:cNvPr id="37" name="TextBox 36">
            <a:extLst>
              <a:ext uri="{FF2B5EF4-FFF2-40B4-BE49-F238E27FC236}">
                <a16:creationId xmlns:a16="http://schemas.microsoft.com/office/drawing/2014/main" id="{1443832D-D8A5-97D2-1AD7-E57C622D3783}"/>
              </a:ext>
            </a:extLst>
          </p:cNvPr>
          <p:cNvSpPr txBox="1"/>
          <p:nvPr/>
        </p:nvSpPr>
        <p:spPr>
          <a:xfrm>
            <a:off x="6229864" y="4898443"/>
            <a:ext cx="402674" cy="307777"/>
          </a:xfrm>
          <a:prstGeom prst="rect">
            <a:avLst/>
          </a:prstGeom>
          <a:noFill/>
        </p:spPr>
        <p:txBody>
          <a:bodyPr wrap="none" rtlCol="0">
            <a:spAutoFit/>
          </a:bodyPr>
          <a:lstStyle/>
          <a:p>
            <a:r>
              <a:rPr lang="en-GB" sz="1400" noProof="0" dirty="0"/>
              <a:t>(5)</a:t>
            </a:r>
          </a:p>
        </p:txBody>
      </p:sp>
      <p:sp>
        <p:nvSpPr>
          <p:cNvPr id="30" name="TextBox 33">
            <a:extLst>
              <a:ext uri="{FF2B5EF4-FFF2-40B4-BE49-F238E27FC236}">
                <a16:creationId xmlns:a16="http://schemas.microsoft.com/office/drawing/2014/main" id="{824E3237-708E-DFC4-1252-909E4B58223E}"/>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Tree>
    <p:extLst>
      <p:ext uri="{BB962C8B-B14F-4D97-AF65-F5344CB8AC3E}">
        <p14:creationId xmlns:p14="http://schemas.microsoft.com/office/powerpoint/2010/main" val="3652585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3"/>
                                        </p:tgtEl>
                                        <p:attrNameLst>
                                          <p:attrName>style.visibility</p:attrName>
                                        </p:attrNameLst>
                                      </p:cBhvr>
                                      <p:to>
                                        <p:strVal val="visible"/>
                                      </p:to>
                                    </p:set>
                                    <p:animEffect transition="in" filter="fade">
                                      <p:cBhvr>
                                        <p:cTn id="18" dur="500"/>
                                        <p:tgtEl>
                                          <p:spTgt spid="1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22" grpId="0"/>
      <p:bldP spid="123" grpId="0"/>
      <p:bldP spid="3" grpId="0"/>
      <p:bldP spid="34" grpId="0"/>
      <p:bldP spid="35" grpId="0"/>
      <p:bldP spid="36" grpId="0"/>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A16E5-1B9A-4774-7695-AA69C542980D}"/>
            </a:ext>
          </a:extLst>
        </p:cNvPr>
        <p:cNvGrpSpPr/>
        <p:nvPr/>
      </p:nvGrpSpPr>
      <p:grpSpPr>
        <a:xfrm>
          <a:off x="0" y="0"/>
          <a:ext cx="0" cy="0"/>
          <a:chOff x="0" y="0"/>
          <a:chExt cx="0" cy="0"/>
        </a:xfrm>
      </p:grpSpPr>
      <p:sp>
        <p:nvSpPr>
          <p:cNvPr id="37" name="Right Brace 36">
            <a:extLst>
              <a:ext uri="{FF2B5EF4-FFF2-40B4-BE49-F238E27FC236}">
                <a16:creationId xmlns:a16="http://schemas.microsoft.com/office/drawing/2014/main" id="{55359FB8-8C17-555F-05CB-6BE2E3E1305C}"/>
              </a:ext>
            </a:extLst>
          </p:cNvPr>
          <p:cNvSpPr/>
          <p:nvPr/>
        </p:nvSpPr>
        <p:spPr>
          <a:xfrm>
            <a:off x="3465804"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29" name="Table 128">
            <a:extLst>
              <a:ext uri="{FF2B5EF4-FFF2-40B4-BE49-F238E27FC236}">
                <a16:creationId xmlns:a16="http://schemas.microsoft.com/office/drawing/2014/main" id="{7F819CD2-E5E3-779C-F805-BDA3B7552F54}"/>
              </a:ext>
            </a:extLst>
          </p:cNvPr>
          <p:cNvGraphicFramePr>
            <a:graphicFrameLocks noGrp="1"/>
          </p:cNvGraphicFramePr>
          <p:nvPr>
            <p:extLst>
              <p:ext uri="{D42A27DB-BD31-4B8C-83A1-F6EECF244321}">
                <p14:modId xmlns:p14="http://schemas.microsoft.com/office/powerpoint/2010/main" val="2453027890"/>
              </p:ext>
            </p:extLst>
          </p:nvPr>
        </p:nvGraphicFramePr>
        <p:xfrm>
          <a:off x="1668986"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0" name="Table 129">
            <a:extLst>
              <a:ext uri="{FF2B5EF4-FFF2-40B4-BE49-F238E27FC236}">
                <a16:creationId xmlns:a16="http://schemas.microsoft.com/office/drawing/2014/main" id="{FC2AD6CA-0EA8-9365-02B4-8832F16CC99F}"/>
              </a:ext>
            </a:extLst>
          </p:cNvPr>
          <p:cNvGraphicFramePr>
            <a:graphicFrameLocks noGrp="1"/>
          </p:cNvGraphicFramePr>
          <p:nvPr>
            <p:extLst>
              <p:ext uri="{D42A27DB-BD31-4B8C-83A1-F6EECF244321}">
                <p14:modId xmlns:p14="http://schemas.microsoft.com/office/powerpoint/2010/main" val="2808478697"/>
              </p:ext>
            </p:extLst>
          </p:nvPr>
        </p:nvGraphicFramePr>
        <p:xfrm>
          <a:off x="1935686"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1" name="Table 130">
            <a:extLst>
              <a:ext uri="{FF2B5EF4-FFF2-40B4-BE49-F238E27FC236}">
                <a16:creationId xmlns:a16="http://schemas.microsoft.com/office/drawing/2014/main" id="{BBB3FA21-CB20-559C-E17F-F66FD8CED797}"/>
              </a:ext>
            </a:extLst>
          </p:cNvPr>
          <p:cNvGraphicFramePr>
            <a:graphicFrameLocks noGrp="1"/>
          </p:cNvGraphicFramePr>
          <p:nvPr>
            <p:extLst>
              <p:ext uri="{D42A27DB-BD31-4B8C-83A1-F6EECF244321}">
                <p14:modId xmlns:p14="http://schemas.microsoft.com/office/powerpoint/2010/main" val="1235947985"/>
              </p:ext>
            </p:extLst>
          </p:nvPr>
        </p:nvGraphicFramePr>
        <p:xfrm>
          <a:off x="2529567"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6" name="Oval 5">
            <a:extLst>
              <a:ext uri="{FF2B5EF4-FFF2-40B4-BE49-F238E27FC236}">
                <a16:creationId xmlns:a16="http://schemas.microsoft.com/office/drawing/2014/main" id="{A1C884BF-2888-4BFC-BCB9-5144A8A6EC2B}"/>
              </a:ext>
            </a:extLst>
          </p:cNvPr>
          <p:cNvSpPr/>
          <p:nvPr/>
        </p:nvSpPr>
        <p:spPr>
          <a:xfrm>
            <a:off x="657501" y="4742296"/>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93ECF23-D3BA-6572-A2B5-C6C9370B4900}"/>
              </a:ext>
            </a:extLst>
          </p:cNvPr>
          <p:cNvSpPr/>
          <p:nvPr/>
        </p:nvSpPr>
        <p:spPr>
          <a:xfrm>
            <a:off x="594586" y="395918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21194448-0AD4-F5E9-73ED-91D88E470323}"/>
              </a:ext>
            </a:extLst>
          </p:cNvPr>
          <p:cNvPicPr/>
          <p:nvPr/>
        </p:nvPicPr>
        <p:blipFill>
          <a:blip r:embed="rId3"/>
          <a:stretch/>
        </p:blipFill>
        <p:spPr>
          <a:xfrm rot="1730551">
            <a:off x="2036459" y="4318587"/>
            <a:ext cx="616517" cy="570959"/>
          </a:xfrm>
          <a:prstGeom prst="rect">
            <a:avLst/>
          </a:prstGeom>
          <a:ln w="0">
            <a:noFill/>
          </a:ln>
        </p:spPr>
      </p:pic>
      <p:sp>
        <p:nvSpPr>
          <p:cNvPr id="127" name="PlaceHolder 1">
            <a:extLst>
              <a:ext uri="{FF2B5EF4-FFF2-40B4-BE49-F238E27FC236}">
                <a16:creationId xmlns:a16="http://schemas.microsoft.com/office/drawing/2014/main" id="{816D2C58-056C-932A-64C4-EEDE5B3F6381}"/>
              </a:ext>
            </a:extLst>
          </p:cNvPr>
          <p:cNvSpPr>
            <a:spLocks noGrp="1"/>
          </p:cNvSpPr>
          <p:nvPr>
            <p:ph type="sldNum" idx="8"/>
          </p:nvPr>
        </p:nvSpPr>
        <p:spPr>
          <a:xfrm>
            <a:off x="231124" y="6322230"/>
            <a:ext cx="277650"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21</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7966F8A3-1A28-BE08-E9A4-BD25470DDB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5442" y="4233266"/>
            <a:ext cx="914400" cy="914400"/>
          </a:xfrm>
          <a:prstGeom prst="rect">
            <a:avLst/>
          </a:prstGeom>
        </p:spPr>
      </p:pic>
      <p:sp>
        <p:nvSpPr>
          <p:cNvPr id="7" name="TextBox 6">
            <a:extLst>
              <a:ext uri="{FF2B5EF4-FFF2-40B4-BE49-F238E27FC236}">
                <a16:creationId xmlns:a16="http://schemas.microsoft.com/office/drawing/2014/main" id="{5691E067-AFE7-31A5-B437-EF328E9E3FA9}"/>
              </a:ext>
            </a:extLst>
          </p:cNvPr>
          <p:cNvSpPr txBox="1"/>
          <p:nvPr/>
        </p:nvSpPr>
        <p:spPr>
          <a:xfrm>
            <a:off x="4257007" y="852462"/>
            <a:ext cx="3941380" cy="2585323"/>
          </a:xfrm>
          <a:prstGeom prst="rect">
            <a:avLst/>
          </a:prstGeom>
          <a:noFill/>
        </p:spPr>
        <p:txBody>
          <a:bodyPr wrap="square" rtlCol="0">
            <a:spAutoFit/>
          </a:bodyPr>
          <a:lstStyle/>
          <a:p>
            <a:pPr marL="61913" indent="-342900">
              <a:buFont typeface="+mj-lt"/>
              <a:buAutoNum type="arabicPeriod"/>
            </a:pPr>
            <a:r>
              <a:rPr lang="en-GB" noProof="0" dirty="0">
                <a:solidFill>
                  <a:schemeClr val="bg1">
                    <a:lumMod val="75000"/>
                  </a:schemeClr>
                </a:solidFill>
              </a:rPr>
              <a:t>Performance</a:t>
            </a:r>
          </a:p>
          <a:p>
            <a:pPr marL="461963" lvl="1" indent="-285750">
              <a:buFont typeface="Arial" panose="020B0604020202020204" pitchFamily="34" charset="0"/>
              <a:buChar char="•"/>
            </a:pPr>
            <a:r>
              <a:rPr lang="en-GB" noProof="0" dirty="0">
                <a:solidFill>
                  <a:schemeClr val="bg1">
                    <a:lumMod val="75000"/>
                  </a:schemeClr>
                </a:solidFill>
              </a:rPr>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solidFill>
                  <a:schemeClr val="bg1">
                    <a:lumMod val="75000"/>
                  </a:schemeClr>
                </a:solidFill>
              </a:rPr>
              <a:t>Overhead</a:t>
            </a:r>
          </a:p>
          <a:p>
            <a:pPr marL="519113" lvl="1" indent="-342900">
              <a:buFont typeface="Arial" panose="020B0604020202020204" pitchFamily="34" charset="0"/>
              <a:buChar char="•"/>
            </a:pPr>
            <a:r>
              <a:rPr lang="en-GB" noProof="0" dirty="0">
                <a:solidFill>
                  <a:schemeClr val="bg1">
                    <a:lumMod val="75000"/>
                  </a:schemeClr>
                </a:solidFill>
              </a:rPr>
              <a:t>Localization</a:t>
            </a:r>
          </a:p>
          <a:p>
            <a:pPr marL="519113" lvl="1" indent="-342900">
              <a:buFont typeface="Arial" panose="020B0604020202020204" pitchFamily="34" charset="0"/>
              <a:buChar char="•"/>
            </a:pPr>
            <a:r>
              <a:rPr lang="en-GB" noProof="0" dirty="0">
                <a:solidFill>
                  <a:schemeClr val="bg1">
                    <a:lumMod val="75000"/>
                  </a:schemeClr>
                </a:solidFill>
              </a:rPr>
              <a:t>SIM Configuration</a:t>
            </a:r>
          </a:p>
        </p:txBody>
      </p:sp>
      <p:sp>
        <p:nvSpPr>
          <p:cNvPr id="8" name="Rectangle 7">
            <a:extLst>
              <a:ext uri="{FF2B5EF4-FFF2-40B4-BE49-F238E27FC236}">
                <a16:creationId xmlns:a16="http://schemas.microsoft.com/office/drawing/2014/main" id="{CB806E20-5E3C-1FA0-491D-CAAA4299864D}"/>
              </a:ext>
            </a:extLst>
          </p:cNvPr>
          <p:cNvSpPr/>
          <p:nvPr/>
        </p:nvSpPr>
        <p:spPr>
          <a:xfrm>
            <a:off x="4035521" y="752394"/>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2CC87C23-DB8B-AB35-385D-A4596258158F}"/>
              </a:ext>
            </a:extLst>
          </p:cNvPr>
          <p:cNvSpPr txBox="1"/>
          <p:nvPr/>
        </p:nvSpPr>
        <p:spPr>
          <a:xfrm>
            <a:off x="3988229" y="249522"/>
            <a:ext cx="1236429" cy="400110"/>
          </a:xfrm>
          <a:prstGeom prst="rect">
            <a:avLst/>
          </a:prstGeom>
          <a:noFill/>
        </p:spPr>
        <p:txBody>
          <a:bodyPr wrap="none" rtlCol="0">
            <a:spAutoFit/>
          </a:bodyPr>
          <a:lstStyle/>
          <a:p>
            <a:r>
              <a:rPr lang="en-GB" sz="2000" noProof="0" dirty="0"/>
              <a:t>Variables</a:t>
            </a:r>
          </a:p>
        </p:txBody>
      </p:sp>
      <p:sp>
        <p:nvSpPr>
          <p:cNvPr id="23" name="TextBox 22">
            <a:extLst>
              <a:ext uri="{FF2B5EF4-FFF2-40B4-BE49-F238E27FC236}">
                <a16:creationId xmlns:a16="http://schemas.microsoft.com/office/drawing/2014/main" id="{4DBD42C9-046E-C80E-E250-04D9D9BC8073}"/>
              </a:ext>
            </a:extLst>
          </p:cNvPr>
          <p:cNvSpPr txBox="1"/>
          <p:nvPr/>
        </p:nvSpPr>
        <p:spPr>
          <a:xfrm>
            <a:off x="1405789" y="547822"/>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45" name="Straight Arrow Connector 44">
            <a:extLst>
              <a:ext uri="{FF2B5EF4-FFF2-40B4-BE49-F238E27FC236}">
                <a16:creationId xmlns:a16="http://schemas.microsoft.com/office/drawing/2014/main" id="{FE7B817D-8FF7-6ADC-D07E-78E8B816EC56}"/>
              </a:ext>
            </a:extLst>
          </p:cNvPr>
          <p:cNvCxnSpPr/>
          <p:nvPr/>
        </p:nvCxnSpPr>
        <p:spPr>
          <a:xfrm>
            <a:off x="7405445" y="2183177"/>
            <a:ext cx="106157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8530E8B4-54D0-7F12-3734-A61E4D33070D}"/>
              </a:ext>
            </a:extLst>
          </p:cNvPr>
          <p:cNvGrpSpPr>
            <a:grpSpLocks noChangeAspect="1"/>
          </p:cNvGrpSpPr>
          <p:nvPr/>
        </p:nvGrpSpPr>
        <p:grpSpPr>
          <a:xfrm>
            <a:off x="110153" y="1032603"/>
            <a:ext cx="1443385" cy="1498358"/>
            <a:chOff x="1851871" y="1287138"/>
            <a:chExt cx="1378238" cy="1430728"/>
          </a:xfrm>
        </p:grpSpPr>
        <p:grpSp>
          <p:nvGrpSpPr>
            <p:cNvPr id="50" name="Group 49">
              <a:extLst>
                <a:ext uri="{FF2B5EF4-FFF2-40B4-BE49-F238E27FC236}">
                  <a16:creationId xmlns:a16="http://schemas.microsoft.com/office/drawing/2014/main" id="{5561E7A6-4DE1-FCD3-277D-A55D73B3F553}"/>
                </a:ext>
              </a:extLst>
            </p:cNvPr>
            <p:cNvGrpSpPr/>
            <p:nvPr/>
          </p:nvGrpSpPr>
          <p:grpSpPr>
            <a:xfrm>
              <a:off x="1871922" y="1287138"/>
              <a:ext cx="108640" cy="146399"/>
              <a:chOff x="1844231" y="869163"/>
              <a:chExt cx="108640" cy="146399"/>
            </a:xfrm>
          </p:grpSpPr>
          <p:cxnSp>
            <p:nvCxnSpPr>
              <p:cNvPr id="111" name="Straight Connector 110">
                <a:extLst>
                  <a:ext uri="{FF2B5EF4-FFF2-40B4-BE49-F238E27FC236}">
                    <a16:creationId xmlns:a16="http://schemas.microsoft.com/office/drawing/2014/main" id="{6D7318A9-97FB-9C74-9F85-BE411DC18BB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5D4AE1F-D85F-F6D8-FA45-ACD3630A1A5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D558B8A-C43D-23DA-EC08-954297B34D7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6F968788-20C0-9633-0F34-C3D71B358F85}"/>
                </a:ext>
              </a:extLst>
            </p:cNvPr>
            <p:cNvGrpSpPr/>
            <p:nvPr/>
          </p:nvGrpSpPr>
          <p:grpSpPr>
            <a:xfrm>
              <a:off x="1851871" y="1716303"/>
              <a:ext cx="108640" cy="146399"/>
              <a:chOff x="1844231" y="869163"/>
              <a:chExt cx="108640" cy="146399"/>
            </a:xfrm>
          </p:grpSpPr>
          <p:cxnSp>
            <p:nvCxnSpPr>
              <p:cNvPr id="108" name="Straight Connector 107">
                <a:extLst>
                  <a:ext uri="{FF2B5EF4-FFF2-40B4-BE49-F238E27FC236}">
                    <a16:creationId xmlns:a16="http://schemas.microsoft.com/office/drawing/2014/main" id="{69512CB4-D2DA-EAB1-A090-734E61A6E3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8412B6F-9763-E6CD-CC82-44688A23D02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441BF69-5722-7CD1-5236-1380218CEED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087ABE3-4A34-9FF4-C783-EAF09C282B89}"/>
                </a:ext>
              </a:extLst>
            </p:cNvPr>
            <p:cNvGrpSpPr/>
            <p:nvPr/>
          </p:nvGrpSpPr>
          <p:grpSpPr>
            <a:xfrm>
              <a:off x="1858742" y="2138974"/>
              <a:ext cx="108640" cy="146399"/>
              <a:chOff x="1844231" y="869163"/>
              <a:chExt cx="108640" cy="146399"/>
            </a:xfrm>
          </p:grpSpPr>
          <p:cxnSp>
            <p:nvCxnSpPr>
              <p:cNvPr id="105" name="Straight Connector 104">
                <a:extLst>
                  <a:ext uri="{FF2B5EF4-FFF2-40B4-BE49-F238E27FC236}">
                    <a16:creationId xmlns:a16="http://schemas.microsoft.com/office/drawing/2014/main" id="{C860D178-4FDF-E788-9908-099E0B17B83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6677F55-67C4-BAF1-2B24-C3846C0DBB3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00F817C-BC3B-19F3-7102-8A903CAAA1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7DC6379-985A-8254-46B0-6F65E983A659}"/>
                </a:ext>
              </a:extLst>
            </p:cNvPr>
            <p:cNvGrpSpPr/>
            <p:nvPr/>
          </p:nvGrpSpPr>
          <p:grpSpPr>
            <a:xfrm>
              <a:off x="1858742" y="2571204"/>
              <a:ext cx="108640" cy="146399"/>
              <a:chOff x="1844231" y="869163"/>
              <a:chExt cx="108640" cy="146399"/>
            </a:xfrm>
          </p:grpSpPr>
          <p:cxnSp>
            <p:nvCxnSpPr>
              <p:cNvPr id="102" name="Straight Connector 101">
                <a:extLst>
                  <a:ext uri="{FF2B5EF4-FFF2-40B4-BE49-F238E27FC236}">
                    <a16:creationId xmlns:a16="http://schemas.microsoft.com/office/drawing/2014/main" id="{72176CEB-7BF1-C4DA-CA5E-974D6F1C37A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19C297-2842-DDEB-F622-408AA01079C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193EEA-BCA8-8BC4-F54F-8125A65D8A2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8863183-A4BC-6A8E-DA3A-E3A566A3591A}"/>
                </a:ext>
              </a:extLst>
            </p:cNvPr>
            <p:cNvGrpSpPr/>
            <p:nvPr/>
          </p:nvGrpSpPr>
          <p:grpSpPr>
            <a:xfrm>
              <a:off x="2279675" y="1290378"/>
              <a:ext cx="108640" cy="146399"/>
              <a:chOff x="1844231" y="869163"/>
              <a:chExt cx="108640" cy="146399"/>
            </a:xfrm>
          </p:grpSpPr>
          <p:cxnSp>
            <p:nvCxnSpPr>
              <p:cNvPr id="99" name="Straight Connector 98">
                <a:extLst>
                  <a:ext uri="{FF2B5EF4-FFF2-40B4-BE49-F238E27FC236}">
                    <a16:creationId xmlns:a16="http://schemas.microsoft.com/office/drawing/2014/main" id="{6F98B791-DBCE-F4A9-2317-E6882878232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15482E6-E33E-C28C-AFA3-A8ECE7D7C90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A76CA86-4F9D-6A4A-6B3B-ACF681916DD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233ACF2F-6D63-2F55-DA05-37AA02E316D2}"/>
                </a:ext>
              </a:extLst>
            </p:cNvPr>
            <p:cNvGrpSpPr/>
            <p:nvPr/>
          </p:nvGrpSpPr>
          <p:grpSpPr>
            <a:xfrm>
              <a:off x="2274432" y="1710028"/>
              <a:ext cx="108640" cy="146399"/>
              <a:chOff x="1844231" y="869163"/>
              <a:chExt cx="108640" cy="146399"/>
            </a:xfrm>
          </p:grpSpPr>
          <p:cxnSp>
            <p:nvCxnSpPr>
              <p:cNvPr id="96" name="Straight Connector 95">
                <a:extLst>
                  <a:ext uri="{FF2B5EF4-FFF2-40B4-BE49-F238E27FC236}">
                    <a16:creationId xmlns:a16="http://schemas.microsoft.com/office/drawing/2014/main" id="{D5B7EACE-5566-6734-0C86-3552FC26F4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9752B0-C631-CF95-A6FF-D8AB2B348F8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147E62F-065B-2B63-FA77-D8DCBE8A8EC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318EDAA8-7B7F-113F-DC4A-FA8E8FD861D4}"/>
                </a:ext>
              </a:extLst>
            </p:cNvPr>
            <p:cNvGrpSpPr/>
            <p:nvPr/>
          </p:nvGrpSpPr>
          <p:grpSpPr>
            <a:xfrm>
              <a:off x="2272598" y="2132570"/>
              <a:ext cx="108640" cy="146399"/>
              <a:chOff x="1844231" y="869163"/>
              <a:chExt cx="108640" cy="146399"/>
            </a:xfrm>
          </p:grpSpPr>
          <p:cxnSp>
            <p:nvCxnSpPr>
              <p:cNvPr id="93" name="Straight Connector 92">
                <a:extLst>
                  <a:ext uri="{FF2B5EF4-FFF2-40B4-BE49-F238E27FC236}">
                    <a16:creationId xmlns:a16="http://schemas.microsoft.com/office/drawing/2014/main" id="{41ADD6F1-46DA-545E-736C-14BBF25ACC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1D3F796-B7F7-7278-04C0-3D8F3FCBB6A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186E71C-B79E-CCB8-6475-356DD1237CA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043427F-1CEA-C871-F994-BF2B96141B04}"/>
                </a:ext>
              </a:extLst>
            </p:cNvPr>
            <p:cNvGrpSpPr/>
            <p:nvPr/>
          </p:nvGrpSpPr>
          <p:grpSpPr>
            <a:xfrm>
              <a:off x="2279055" y="2571467"/>
              <a:ext cx="108640" cy="146399"/>
              <a:chOff x="1844231" y="869163"/>
              <a:chExt cx="108640" cy="146399"/>
            </a:xfrm>
          </p:grpSpPr>
          <p:cxnSp>
            <p:nvCxnSpPr>
              <p:cNvPr id="90" name="Straight Connector 89">
                <a:extLst>
                  <a:ext uri="{FF2B5EF4-FFF2-40B4-BE49-F238E27FC236}">
                    <a16:creationId xmlns:a16="http://schemas.microsoft.com/office/drawing/2014/main" id="{5C006CC5-990A-0C65-755F-EEDD907818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31B878C-30FD-D867-8A59-8CFD8C62EBA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E540745-9333-5026-15F9-B0FE50E820B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B750E73B-37B3-AFEB-FAE7-23D620B4DFD5}"/>
                </a:ext>
              </a:extLst>
            </p:cNvPr>
            <p:cNvGrpSpPr/>
            <p:nvPr/>
          </p:nvGrpSpPr>
          <p:grpSpPr>
            <a:xfrm>
              <a:off x="2713716" y="1287138"/>
              <a:ext cx="108640" cy="146399"/>
              <a:chOff x="1844231" y="869163"/>
              <a:chExt cx="108640" cy="146399"/>
            </a:xfrm>
          </p:grpSpPr>
          <p:cxnSp>
            <p:nvCxnSpPr>
              <p:cNvPr id="87" name="Straight Connector 86">
                <a:extLst>
                  <a:ext uri="{FF2B5EF4-FFF2-40B4-BE49-F238E27FC236}">
                    <a16:creationId xmlns:a16="http://schemas.microsoft.com/office/drawing/2014/main" id="{FCF6B592-C684-B8B4-C84E-2D6579D89EE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9219586-97BB-2AF9-9A67-1E15D645F1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19C2D8B-6549-8B5F-FA6F-8CA57D31630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642921EA-E847-8141-5C56-49C3163D4CB3}"/>
                </a:ext>
              </a:extLst>
            </p:cNvPr>
            <p:cNvGrpSpPr/>
            <p:nvPr/>
          </p:nvGrpSpPr>
          <p:grpSpPr>
            <a:xfrm>
              <a:off x="2693665" y="1716303"/>
              <a:ext cx="108640" cy="146399"/>
              <a:chOff x="1844231" y="869163"/>
              <a:chExt cx="108640" cy="146399"/>
            </a:xfrm>
          </p:grpSpPr>
          <p:cxnSp>
            <p:nvCxnSpPr>
              <p:cNvPr id="84" name="Straight Connector 83">
                <a:extLst>
                  <a:ext uri="{FF2B5EF4-FFF2-40B4-BE49-F238E27FC236}">
                    <a16:creationId xmlns:a16="http://schemas.microsoft.com/office/drawing/2014/main" id="{EDE8E09F-C5AF-FBB1-7F33-9F09DDA1E27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2E92F2C-D9FA-0F19-4E86-DF515F11D64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2FC47A6-69D5-2275-4DFE-2C1316C50E2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E75EE17-4789-8858-724E-BAA96D1A96D4}"/>
                </a:ext>
              </a:extLst>
            </p:cNvPr>
            <p:cNvGrpSpPr/>
            <p:nvPr/>
          </p:nvGrpSpPr>
          <p:grpSpPr>
            <a:xfrm>
              <a:off x="2700536" y="2138974"/>
              <a:ext cx="108640" cy="146399"/>
              <a:chOff x="1844231" y="869163"/>
              <a:chExt cx="108640" cy="146399"/>
            </a:xfrm>
          </p:grpSpPr>
          <p:cxnSp>
            <p:nvCxnSpPr>
              <p:cNvPr id="81" name="Straight Connector 80">
                <a:extLst>
                  <a:ext uri="{FF2B5EF4-FFF2-40B4-BE49-F238E27FC236}">
                    <a16:creationId xmlns:a16="http://schemas.microsoft.com/office/drawing/2014/main" id="{7C41838D-9186-D484-6768-B7654F82985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06639C5-3157-211D-16DD-31567465F3B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0B0B555-02A8-F789-6D20-3AEAEE039BB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B7F91E79-79BF-38B1-CE08-D158A0EE07DD}"/>
                </a:ext>
              </a:extLst>
            </p:cNvPr>
            <p:cNvGrpSpPr/>
            <p:nvPr/>
          </p:nvGrpSpPr>
          <p:grpSpPr>
            <a:xfrm>
              <a:off x="2700536" y="2571204"/>
              <a:ext cx="108640" cy="146399"/>
              <a:chOff x="1844231" y="869163"/>
              <a:chExt cx="108640" cy="146399"/>
            </a:xfrm>
          </p:grpSpPr>
          <p:cxnSp>
            <p:nvCxnSpPr>
              <p:cNvPr id="78" name="Straight Connector 77">
                <a:extLst>
                  <a:ext uri="{FF2B5EF4-FFF2-40B4-BE49-F238E27FC236}">
                    <a16:creationId xmlns:a16="http://schemas.microsoft.com/office/drawing/2014/main" id="{5580C3EA-1E8D-89E5-3977-87FDDD9B80E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C840D41-D76D-4290-E8FF-C94D6E379BA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07FB0DB-5415-36FE-70C5-251B8D74DEF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9959CEB1-8460-5E52-9F75-B7C785D0517C}"/>
                </a:ext>
              </a:extLst>
            </p:cNvPr>
            <p:cNvGrpSpPr/>
            <p:nvPr/>
          </p:nvGrpSpPr>
          <p:grpSpPr>
            <a:xfrm>
              <a:off x="3121469" y="1290378"/>
              <a:ext cx="108640" cy="146399"/>
              <a:chOff x="1844231" y="869163"/>
              <a:chExt cx="108640" cy="146399"/>
            </a:xfrm>
          </p:grpSpPr>
          <p:cxnSp>
            <p:nvCxnSpPr>
              <p:cNvPr id="75" name="Straight Connector 74">
                <a:extLst>
                  <a:ext uri="{FF2B5EF4-FFF2-40B4-BE49-F238E27FC236}">
                    <a16:creationId xmlns:a16="http://schemas.microsoft.com/office/drawing/2014/main" id="{27364FC1-84DE-431D-8E4F-9972039246A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41B65EE-2EE6-C259-A3D9-769102503A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1315D73-6EB5-E1E2-676A-E58FE4C6C2A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554810DA-988B-CF36-3958-CF1885DAEFFF}"/>
                </a:ext>
              </a:extLst>
            </p:cNvPr>
            <p:cNvGrpSpPr/>
            <p:nvPr/>
          </p:nvGrpSpPr>
          <p:grpSpPr>
            <a:xfrm>
              <a:off x="3116226" y="1710028"/>
              <a:ext cx="108640" cy="146399"/>
              <a:chOff x="1844231" y="869163"/>
              <a:chExt cx="108640" cy="146399"/>
            </a:xfrm>
          </p:grpSpPr>
          <p:cxnSp>
            <p:nvCxnSpPr>
              <p:cNvPr id="72" name="Straight Connector 71">
                <a:extLst>
                  <a:ext uri="{FF2B5EF4-FFF2-40B4-BE49-F238E27FC236}">
                    <a16:creationId xmlns:a16="http://schemas.microsoft.com/office/drawing/2014/main" id="{5C0AB7B3-6928-FAC9-FE6F-F8D2A5ED52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DCB1C15-D3F7-5A6A-EDA1-D100B53AAF2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8971F4F-A713-DA84-5BCE-AD4CABD8FB8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A9641594-718A-64F3-0497-8E91D2854782}"/>
                </a:ext>
              </a:extLst>
            </p:cNvPr>
            <p:cNvGrpSpPr/>
            <p:nvPr/>
          </p:nvGrpSpPr>
          <p:grpSpPr>
            <a:xfrm>
              <a:off x="3114392" y="2132570"/>
              <a:ext cx="108640" cy="146399"/>
              <a:chOff x="1844231" y="869163"/>
              <a:chExt cx="108640" cy="146399"/>
            </a:xfrm>
          </p:grpSpPr>
          <p:cxnSp>
            <p:nvCxnSpPr>
              <p:cNvPr id="69" name="Straight Connector 68">
                <a:extLst>
                  <a:ext uri="{FF2B5EF4-FFF2-40B4-BE49-F238E27FC236}">
                    <a16:creationId xmlns:a16="http://schemas.microsoft.com/office/drawing/2014/main" id="{01424D3A-BCF1-57E9-ABDF-B74232B5F0F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4B5F8BF-D07D-F1C6-CC93-40D7F4F2A4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7EB4445-1F67-E719-893E-B67BE8A4F24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74483DD1-1D5A-CD49-DF1F-1435544A61E0}"/>
                </a:ext>
              </a:extLst>
            </p:cNvPr>
            <p:cNvGrpSpPr/>
            <p:nvPr/>
          </p:nvGrpSpPr>
          <p:grpSpPr>
            <a:xfrm>
              <a:off x="3120849" y="2571467"/>
              <a:ext cx="108640" cy="146399"/>
              <a:chOff x="1844231" y="869163"/>
              <a:chExt cx="108640" cy="146399"/>
            </a:xfrm>
          </p:grpSpPr>
          <p:cxnSp>
            <p:nvCxnSpPr>
              <p:cNvPr id="66" name="Straight Connector 65">
                <a:extLst>
                  <a:ext uri="{FF2B5EF4-FFF2-40B4-BE49-F238E27FC236}">
                    <a16:creationId xmlns:a16="http://schemas.microsoft.com/office/drawing/2014/main" id="{2C29E381-0FCF-A951-50C5-6C8B0ABEE4C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9918777-A2F1-364B-E406-85CCE551A0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C91674D-DED1-D6CD-A0A8-7024E802668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C413408-45D4-EFD5-10EB-03A685DB7864}"/>
                  </a:ext>
                </a:extLst>
              </p:cNvPr>
              <p:cNvSpPr txBox="1"/>
              <p:nvPr/>
            </p:nvSpPr>
            <p:spPr>
              <a:xfrm>
                <a:off x="1539085" y="333811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3C413408-45D4-EFD5-10EB-03A685DB7864}"/>
                  </a:ext>
                </a:extLst>
              </p:cNvPr>
              <p:cNvSpPr txBox="1">
                <a:spLocks noRot="1" noChangeAspect="1" noMove="1" noResize="1" noEditPoints="1" noAdjustHandles="1" noChangeArrowheads="1" noChangeShapeType="1" noTextEdit="1"/>
              </p:cNvSpPr>
              <p:nvPr/>
            </p:nvSpPr>
            <p:spPr>
              <a:xfrm>
                <a:off x="1539085" y="3338110"/>
                <a:ext cx="509598" cy="369332"/>
              </a:xfrm>
              <a:prstGeom prst="rect">
                <a:avLst/>
              </a:prstGeom>
              <a:blipFill>
                <a:blip r:embed="rId6"/>
                <a:stretch>
                  <a:fillRect r="-9524"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A7995FBE-6441-90B8-2EBE-D00F7C9BE7C9}"/>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58A4A35B-93BC-54AB-E67C-0494B9856E82}"/>
                  </a:ext>
                </a:extLst>
              </p:cNvPr>
              <p:cNvSpPr txBox="1"/>
              <p:nvPr/>
            </p:nvSpPr>
            <p:spPr>
              <a:xfrm>
                <a:off x="173992" y="2706168"/>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oMath>
                  </m:oMathPara>
                </a14:m>
                <a:endParaRPr lang="en-GB" noProof="0" dirty="0"/>
              </a:p>
            </p:txBody>
          </p:sp>
        </mc:Choice>
        <mc:Fallback xmlns="">
          <p:sp>
            <p:nvSpPr>
              <p:cNvPr id="123" name="TextBox 122">
                <a:extLst>
                  <a:ext uri="{FF2B5EF4-FFF2-40B4-BE49-F238E27FC236}">
                    <a16:creationId xmlns:a16="http://schemas.microsoft.com/office/drawing/2014/main" id="{58A4A35B-93BC-54AB-E67C-0494B9856E82}"/>
                  </a:ext>
                </a:extLst>
              </p:cNvPr>
              <p:cNvSpPr txBox="1">
                <a:spLocks noRot="1" noChangeAspect="1" noMove="1" noResize="1" noEditPoints="1" noAdjustHandles="1" noChangeArrowheads="1" noChangeShapeType="1" noTextEdit="1"/>
              </p:cNvSpPr>
              <p:nvPr/>
            </p:nvSpPr>
            <p:spPr>
              <a:xfrm>
                <a:off x="173992" y="2706168"/>
                <a:ext cx="491561" cy="369332"/>
              </a:xfrm>
              <a:prstGeom prst="rect">
                <a:avLst/>
              </a:prstGeom>
              <a:blipFill>
                <a:blip r:embed="rId7"/>
                <a:stretch>
                  <a:fillRect r="-21250"/>
                </a:stretch>
              </a:blipFill>
            </p:spPr>
            <p:txBody>
              <a:bodyPr/>
              <a:lstStyle/>
              <a:p>
                <a:r>
                  <a:rPr lang="LID4096">
                    <a:noFill/>
                  </a:rPr>
                  <a:t> </a:t>
                </a:r>
              </a:p>
            </p:txBody>
          </p:sp>
        </mc:Fallback>
      </mc:AlternateContent>
      <p:pic>
        <p:nvPicPr>
          <p:cNvPr id="128" name="Graphic 127" descr="Processor outline">
            <a:extLst>
              <a:ext uri="{FF2B5EF4-FFF2-40B4-BE49-F238E27FC236}">
                <a16:creationId xmlns:a16="http://schemas.microsoft.com/office/drawing/2014/main" id="{55E40559-B8FD-4D64-760C-2185F42888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034" y="2607927"/>
            <a:ext cx="672227" cy="672227"/>
          </a:xfrm>
          <a:prstGeom prst="rect">
            <a:avLst/>
          </a:prstGeom>
        </p:spPr>
      </p:pic>
      <p:sp>
        <p:nvSpPr>
          <p:cNvPr id="12" name="TextBox 33">
            <a:extLst>
              <a:ext uri="{FF2B5EF4-FFF2-40B4-BE49-F238E27FC236}">
                <a16:creationId xmlns:a16="http://schemas.microsoft.com/office/drawing/2014/main" id="{ACDB895A-ABF0-7062-10B7-FA183D356DB5}"/>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p:cxnSp>
        <p:nvCxnSpPr>
          <p:cNvPr id="13" name="Straight Arrow Connector 12">
            <a:extLst>
              <a:ext uri="{FF2B5EF4-FFF2-40B4-BE49-F238E27FC236}">
                <a16:creationId xmlns:a16="http://schemas.microsoft.com/office/drawing/2014/main" id="{62E4EF85-7B8D-8FB8-92AE-7CE930823206}"/>
              </a:ext>
            </a:extLst>
          </p:cNvPr>
          <p:cNvCxnSpPr>
            <a:cxnSpLocks/>
          </p:cNvCxnSpPr>
          <p:nvPr/>
        </p:nvCxnSpPr>
        <p:spPr>
          <a:xfrm>
            <a:off x="6255351" y="4804976"/>
            <a:ext cx="5688018"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4F37B34-8FD4-782F-D90E-E0E258EB56C1}"/>
                  </a:ext>
                </a:extLst>
              </p:cNvPr>
              <p:cNvSpPr txBox="1"/>
              <p:nvPr/>
            </p:nvSpPr>
            <p:spPr>
              <a:xfrm>
                <a:off x="11782236" y="4914389"/>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4" name="TextBox 13">
                <a:extLst>
                  <a:ext uri="{FF2B5EF4-FFF2-40B4-BE49-F238E27FC236}">
                    <a16:creationId xmlns:a16="http://schemas.microsoft.com/office/drawing/2014/main" id="{C4F37B34-8FD4-782F-D90E-E0E258EB56C1}"/>
                  </a:ext>
                </a:extLst>
              </p:cNvPr>
              <p:cNvSpPr txBox="1">
                <a:spLocks noRot="1" noChangeAspect="1" noMove="1" noResize="1" noEditPoints="1" noAdjustHandles="1" noChangeArrowheads="1" noChangeShapeType="1" noTextEdit="1"/>
              </p:cNvSpPr>
              <p:nvPr/>
            </p:nvSpPr>
            <p:spPr>
              <a:xfrm>
                <a:off x="11782236" y="4914389"/>
                <a:ext cx="161133" cy="276999"/>
              </a:xfrm>
              <a:prstGeom prst="rect">
                <a:avLst/>
              </a:prstGeom>
              <a:blipFill>
                <a:blip r:embed="rId10"/>
                <a:stretch>
                  <a:fillRect l="-30769" r="-23077" b="-6522"/>
                </a:stretch>
              </a:blipFill>
            </p:spPr>
            <p:txBody>
              <a:bodyPr/>
              <a:lstStyle/>
              <a:p>
                <a:r>
                  <a:rPr lang="LID4096">
                    <a:noFill/>
                  </a:rPr>
                  <a:t> </a:t>
                </a:r>
              </a:p>
            </p:txBody>
          </p:sp>
        </mc:Fallback>
      </mc:AlternateContent>
      <p:sp>
        <p:nvSpPr>
          <p:cNvPr id="15" name="Rectangle: Rounded Corners 14">
            <a:extLst>
              <a:ext uri="{FF2B5EF4-FFF2-40B4-BE49-F238E27FC236}">
                <a16:creationId xmlns:a16="http://schemas.microsoft.com/office/drawing/2014/main" id="{5482D5CB-831D-96C0-C719-D10A1DC7CB5A}"/>
              </a:ext>
            </a:extLst>
          </p:cNvPr>
          <p:cNvSpPr/>
          <p:nvPr/>
        </p:nvSpPr>
        <p:spPr>
          <a:xfrm>
            <a:off x="6274118" y="434400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BB66649-BA73-F4C0-4E25-A50B0B750E43}"/>
                  </a:ext>
                </a:extLst>
              </p:cNvPr>
              <p:cNvSpPr txBox="1"/>
              <p:nvPr/>
            </p:nvSpPr>
            <p:spPr>
              <a:xfrm>
                <a:off x="6233478" y="434671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6" name="TextBox 15">
                <a:extLst>
                  <a:ext uri="{FF2B5EF4-FFF2-40B4-BE49-F238E27FC236}">
                    <a16:creationId xmlns:a16="http://schemas.microsoft.com/office/drawing/2014/main" id="{DBB66649-BA73-F4C0-4E25-A50B0B750E43}"/>
                  </a:ext>
                </a:extLst>
              </p:cNvPr>
              <p:cNvSpPr txBox="1">
                <a:spLocks noRot="1" noChangeAspect="1" noMove="1" noResize="1" noEditPoints="1" noAdjustHandles="1" noChangeArrowheads="1" noChangeShapeType="1" noTextEdit="1"/>
              </p:cNvSpPr>
              <p:nvPr/>
            </p:nvSpPr>
            <p:spPr>
              <a:xfrm>
                <a:off x="6233478" y="4346714"/>
                <a:ext cx="793026" cy="369332"/>
              </a:xfrm>
              <a:prstGeom prst="rect">
                <a:avLst/>
              </a:prstGeom>
              <a:blipFill>
                <a:blip r:embed="rId11"/>
                <a:stretch>
                  <a:fillRect r="-6923" b="-14754"/>
                </a:stretch>
              </a:blipFill>
            </p:spPr>
            <p:txBody>
              <a:bodyPr/>
              <a:lstStyle/>
              <a:p>
                <a:r>
                  <a:rPr lang="LID4096">
                    <a:noFill/>
                  </a:rPr>
                  <a:t> </a:t>
                </a:r>
              </a:p>
            </p:txBody>
          </p:sp>
        </mc:Fallback>
      </mc:AlternateContent>
      <p:sp>
        <p:nvSpPr>
          <p:cNvPr id="17" name="Rectangle: Rounded Corners 16">
            <a:extLst>
              <a:ext uri="{FF2B5EF4-FFF2-40B4-BE49-F238E27FC236}">
                <a16:creationId xmlns:a16="http://schemas.microsoft.com/office/drawing/2014/main" id="{398D7709-85B7-8D31-942C-2E97949DFDAD}"/>
              </a:ext>
            </a:extLst>
          </p:cNvPr>
          <p:cNvSpPr/>
          <p:nvPr/>
        </p:nvSpPr>
        <p:spPr>
          <a:xfrm>
            <a:off x="7080831" y="434553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6A71B21-F6EB-C8FB-78D9-27F5BC7712DF}"/>
                  </a:ext>
                </a:extLst>
              </p:cNvPr>
              <p:cNvSpPr txBox="1"/>
              <p:nvPr/>
            </p:nvSpPr>
            <p:spPr>
              <a:xfrm>
                <a:off x="7040191" y="434824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8" name="TextBox 17">
                <a:extLst>
                  <a:ext uri="{FF2B5EF4-FFF2-40B4-BE49-F238E27FC236}">
                    <a16:creationId xmlns:a16="http://schemas.microsoft.com/office/drawing/2014/main" id="{B6A71B21-F6EB-C8FB-78D9-27F5BC7712DF}"/>
                  </a:ext>
                </a:extLst>
              </p:cNvPr>
              <p:cNvSpPr txBox="1">
                <a:spLocks noRot="1" noChangeAspect="1" noMove="1" noResize="1" noEditPoints="1" noAdjustHandles="1" noChangeArrowheads="1" noChangeShapeType="1" noTextEdit="1"/>
              </p:cNvSpPr>
              <p:nvPr/>
            </p:nvSpPr>
            <p:spPr>
              <a:xfrm>
                <a:off x="7040191" y="4348240"/>
                <a:ext cx="793026" cy="369332"/>
              </a:xfrm>
              <a:prstGeom prst="rect">
                <a:avLst/>
              </a:prstGeom>
              <a:blipFill>
                <a:blip r:embed="rId12"/>
                <a:stretch>
                  <a:fillRect r="-6923" b="-14754"/>
                </a:stretch>
              </a:blipFill>
            </p:spPr>
            <p:txBody>
              <a:bodyPr/>
              <a:lstStyle/>
              <a:p>
                <a:r>
                  <a:rPr lang="LID4096">
                    <a:noFill/>
                  </a:rPr>
                  <a:t> </a:t>
                </a:r>
              </a:p>
            </p:txBody>
          </p:sp>
        </mc:Fallback>
      </mc:AlternateContent>
      <p:sp>
        <p:nvSpPr>
          <p:cNvPr id="19" name="Rectangle: Rounded Corners 18">
            <a:extLst>
              <a:ext uri="{FF2B5EF4-FFF2-40B4-BE49-F238E27FC236}">
                <a16:creationId xmlns:a16="http://schemas.microsoft.com/office/drawing/2014/main" id="{A25C77D3-0413-31E7-CBA3-D7499FD21EDF}"/>
              </a:ext>
            </a:extLst>
          </p:cNvPr>
          <p:cNvSpPr/>
          <p:nvPr/>
        </p:nvSpPr>
        <p:spPr>
          <a:xfrm>
            <a:off x="7846185" y="4345532"/>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A81F6F-3B87-E464-854F-249577D9AA6B}"/>
                  </a:ext>
                </a:extLst>
              </p:cNvPr>
              <p:cNvSpPr txBox="1"/>
              <p:nvPr/>
            </p:nvSpPr>
            <p:spPr>
              <a:xfrm>
                <a:off x="7805545" y="4348240"/>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20" name="TextBox 19">
                <a:extLst>
                  <a:ext uri="{FF2B5EF4-FFF2-40B4-BE49-F238E27FC236}">
                    <a16:creationId xmlns:a16="http://schemas.microsoft.com/office/drawing/2014/main" id="{66A81F6F-3B87-E464-854F-249577D9AA6B}"/>
                  </a:ext>
                </a:extLst>
              </p:cNvPr>
              <p:cNvSpPr txBox="1">
                <a:spLocks noRot="1" noChangeAspect="1" noMove="1" noResize="1" noEditPoints="1" noAdjustHandles="1" noChangeArrowheads="1" noChangeShapeType="1" noTextEdit="1"/>
              </p:cNvSpPr>
              <p:nvPr/>
            </p:nvSpPr>
            <p:spPr>
              <a:xfrm>
                <a:off x="7805545" y="4348240"/>
                <a:ext cx="793026" cy="369332"/>
              </a:xfrm>
              <a:prstGeom prst="rect">
                <a:avLst/>
              </a:prstGeom>
              <a:blipFill>
                <a:blip r:embed="rId13"/>
                <a:stretch>
                  <a:fillRect r="-6107"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539957E-9D47-A531-92D7-910C8E573093}"/>
                  </a:ext>
                </a:extLst>
              </p:cNvPr>
              <p:cNvSpPr txBox="1"/>
              <p:nvPr/>
            </p:nvSpPr>
            <p:spPr>
              <a:xfrm>
                <a:off x="8649639" y="4346714"/>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21" name="TextBox 20">
                <a:extLst>
                  <a:ext uri="{FF2B5EF4-FFF2-40B4-BE49-F238E27FC236}">
                    <a16:creationId xmlns:a16="http://schemas.microsoft.com/office/drawing/2014/main" id="{7539957E-9D47-A531-92D7-910C8E573093}"/>
                  </a:ext>
                </a:extLst>
              </p:cNvPr>
              <p:cNvSpPr txBox="1">
                <a:spLocks noRot="1" noChangeAspect="1" noMove="1" noResize="1" noEditPoints="1" noAdjustHandles="1" noChangeArrowheads="1" noChangeShapeType="1" noTextEdit="1"/>
              </p:cNvSpPr>
              <p:nvPr/>
            </p:nvSpPr>
            <p:spPr>
              <a:xfrm>
                <a:off x="8649639" y="4346714"/>
                <a:ext cx="381730" cy="369332"/>
              </a:xfrm>
              <a:prstGeom prst="rect">
                <a:avLst/>
              </a:prstGeom>
              <a:blipFill>
                <a:blip r:embed="rId14"/>
                <a:stretch>
                  <a:fillRect/>
                </a:stretch>
              </a:blipFill>
            </p:spPr>
            <p:txBody>
              <a:bodyPr/>
              <a:lstStyle/>
              <a:p>
                <a:r>
                  <a:rPr lang="LID4096">
                    <a:noFill/>
                  </a:rPr>
                  <a:t> </a:t>
                </a:r>
              </a:p>
            </p:txBody>
          </p:sp>
        </mc:Fallback>
      </mc:AlternateContent>
      <p:sp>
        <p:nvSpPr>
          <p:cNvPr id="22" name="Rectangle: Rounded Corners 21">
            <a:extLst>
              <a:ext uri="{FF2B5EF4-FFF2-40B4-BE49-F238E27FC236}">
                <a16:creationId xmlns:a16="http://schemas.microsoft.com/office/drawing/2014/main" id="{DD99359D-B527-4D8E-0A60-ED4BA664E192}"/>
              </a:ext>
            </a:extLst>
          </p:cNvPr>
          <p:cNvSpPr/>
          <p:nvPr/>
        </p:nvSpPr>
        <p:spPr>
          <a:xfrm>
            <a:off x="9355445" y="432199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540C51B-7ACF-796F-4259-B2715535B7D4}"/>
                  </a:ext>
                </a:extLst>
              </p:cNvPr>
              <p:cNvSpPr txBox="1"/>
              <p:nvPr/>
            </p:nvSpPr>
            <p:spPr>
              <a:xfrm>
                <a:off x="9314805" y="432470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24" name="TextBox 23">
                <a:extLst>
                  <a:ext uri="{FF2B5EF4-FFF2-40B4-BE49-F238E27FC236}">
                    <a16:creationId xmlns:a16="http://schemas.microsoft.com/office/drawing/2014/main" id="{D540C51B-7ACF-796F-4259-B2715535B7D4}"/>
                  </a:ext>
                </a:extLst>
              </p:cNvPr>
              <p:cNvSpPr txBox="1">
                <a:spLocks noRot="1" noChangeAspect="1" noMove="1" noResize="1" noEditPoints="1" noAdjustHandles="1" noChangeArrowheads="1" noChangeShapeType="1" noTextEdit="1"/>
              </p:cNvSpPr>
              <p:nvPr/>
            </p:nvSpPr>
            <p:spPr>
              <a:xfrm>
                <a:off x="9314805" y="4324706"/>
                <a:ext cx="793026" cy="369332"/>
              </a:xfrm>
              <a:prstGeom prst="rect">
                <a:avLst/>
              </a:prstGeom>
              <a:blipFill>
                <a:blip r:embed="rId15"/>
                <a:stretch>
                  <a:fillRect r="-6923" b="-14754"/>
                </a:stretch>
              </a:blipFill>
            </p:spPr>
            <p:txBody>
              <a:bodyPr/>
              <a:lstStyle/>
              <a:p>
                <a:r>
                  <a:rPr lang="LID4096">
                    <a:noFill/>
                  </a:rPr>
                  <a:t> </a:t>
                </a:r>
              </a:p>
            </p:txBody>
          </p:sp>
        </mc:Fallback>
      </mc:AlternateContent>
      <p:sp>
        <p:nvSpPr>
          <p:cNvPr id="25" name="Rectangle: Rounded Corners 24">
            <a:extLst>
              <a:ext uri="{FF2B5EF4-FFF2-40B4-BE49-F238E27FC236}">
                <a16:creationId xmlns:a16="http://schemas.microsoft.com/office/drawing/2014/main" id="{45DC0204-AA13-7C66-EABD-672C9DCF3F09}"/>
              </a:ext>
            </a:extLst>
          </p:cNvPr>
          <p:cNvSpPr/>
          <p:nvPr/>
        </p:nvSpPr>
        <p:spPr>
          <a:xfrm>
            <a:off x="10162158" y="432352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7331C7C-91C4-5F43-7E5A-9B608B03665C}"/>
                  </a:ext>
                </a:extLst>
              </p:cNvPr>
              <p:cNvSpPr txBox="1"/>
              <p:nvPr/>
            </p:nvSpPr>
            <p:spPr>
              <a:xfrm>
                <a:off x="10121518" y="432623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27" name="TextBox 26">
                <a:extLst>
                  <a:ext uri="{FF2B5EF4-FFF2-40B4-BE49-F238E27FC236}">
                    <a16:creationId xmlns:a16="http://schemas.microsoft.com/office/drawing/2014/main" id="{E7331C7C-91C4-5F43-7E5A-9B608B03665C}"/>
                  </a:ext>
                </a:extLst>
              </p:cNvPr>
              <p:cNvSpPr txBox="1">
                <a:spLocks noRot="1" noChangeAspect="1" noMove="1" noResize="1" noEditPoints="1" noAdjustHandles="1" noChangeArrowheads="1" noChangeShapeType="1" noTextEdit="1"/>
              </p:cNvSpPr>
              <p:nvPr/>
            </p:nvSpPr>
            <p:spPr>
              <a:xfrm>
                <a:off x="10121518" y="4326232"/>
                <a:ext cx="793026" cy="369332"/>
              </a:xfrm>
              <a:prstGeom prst="rect">
                <a:avLst/>
              </a:prstGeom>
              <a:blipFill>
                <a:blip r:embed="rId16"/>
                <a:stretch>
                  <a:fillRect r="-6923" b="-15000"/>
                </a:stretch>
              </a:blipFill>
            </p:spPr>
            <p:txBody>
              <a:bodyPr/>
              <a:lstStyle/>
              <a:p>
                <a:r>
                  <a:rPr lang="LID4096">
                    <a:noFill/>
                  </a:rPr>
                  <a:t> </a:t>
                </a:r>
              </a:p>
            </p:txBody>
          </p:sp>
        </mc:Fallback>
      </mc:AlternateContent>
      <p:sp>
        <p:nvSpPr>
          <p:cNvPr id="28" name="Rectangle: Rounded Corners 27">
            <a:extLst>
              <a:ext uri="{FF2B5EF4-FFF2-40B4-BE49-F238E27FC236}">
                <a16:creationId xmlns:a16="http://schemas.microsoft.com/office/drawing/2014/main" id="{AD4D1E4C-F8E1-0BC4-C504-59F5D718EBBC}"/>
              </a:ext>
            </a:extLst>
          </p:cNvPr>
          <p:cNvSpPr/>
          <p:nvPr/>
        </p:nvSpPr>
        <p:spPr>
          <a:xfrm>
            <a:off x="10927512" y="432352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7BFA60E-0530-BD4A-D542-EBC4CD87B6E6}"/>
                  </a:ext>
                </a:extLst>
              </p:cNvPr>
              <p:cNvSpPr txBox="1"/>
              <p:nvPr/>
            </p:nvSpPr>
            <p:spPr>
              <a:xfrm>
                <a:off x="10886872" y="432623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30" name="TextBox 29">
                <a:extLst>
                  <a:ext uri="{FF2B5EF4-FFF2-40B4-BE49-F238E27FC236}">
                    <a16:creationId xmlns:a16="http://schemas.microsoft.com/office/drawing/2014/main" id="{07BFA60E-0530-BD4A-D542-EBC4CD87B6E6}"/>
                  </a:ext>
                </a:extLst>
              </p:cNvPr>
              <p:cNvSpPr txBox="1">
                <a:spLocks noRot="1" noChangeAspect="1" noMove="1" noResize="1" noEditPoints="1" noAdjustHandles="1" noChangeArrowheads="1" noChangeShapeType="1" noTextEdit="1"/>
              </p:cNvSpPr>
              <p:nvPr/>
            </p:nvSpPr>
            <p:spPr>
              <a:xfrm>
                <a:off x="10886872" y="4326232"/>
                <a:ext cx="793026" cy="369332"/>
              </a:xfrm>
              <a:prstGeom prst="rect">
                <a:avLst/>
              </a:prstGeom>
              <a:blipFill>
                <a:blip r:embed="rId17"/>
                <a:stretch>
                  <a:fillRect r="-6923" b="-15000"/>
                </a:stretch>
              </a:blipFill>
            </p:spPr>
            <p:txBody>
              <a:bodyPr/>
              <a:lstStyle/>
              <a:p>
                <a:r>
                  <a:rPr lang="LID4096">
                    <a:noFill/>
                  </a:rPr>
                  <a:t> </a:t>
                </a:r>
              </a:p>
            </p:txBody>
          </p:sp>
        </mc:Fallback>
      </mc:AlternateContent>
      <p:cxnSp>
        <p:nvCxnSpPr>
          <p:cNvPr id="31" name="Straight Arrow Connector 30">
            <a:extLst>
              <a:ext uri="{FF2B5EF4-FFF2-40B4-BE49-F238E27FC236}">
                <a16:creationId xmlns:a16="http://schemas.microsoft.com/office/drawing/2014/main" id="{42072952-6E2D-6FA6-A74C-95C1950929BA}"/>
              </a:ext>
            </a:extLst>
          </p:cNvPr>
          <p:cNvCxnSpPr>
            <a:cxnSpLocks/>
          </p:cNvCxnSpPr>
          <p:nvPr/>
        </p:nvCxnSpPr>
        <p:spPr>
          <a:xfrm>
            <a:off x="6274118" y="4098714"/>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3C31AC4-BFB6-2715-2AA6-62D54D0B7EB9}"/>
                  </a:ext>
                </a:extLst>
              </p:cNvPr>
              <p:cNvSpPr txBox="1"/>
              <p:nvPr/>
            </p:nvSpPr>
            <p:spPr>
              <a:xfrm>
                <a:off x="7295511" y="3663724"/>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32" name="TextBox 31">
                <a:extLst>
                  <a:ext uri="{FF2B5EF4-FFF2-40B4-BE49-F238E27FC236}">
                    <a16:creationId xmlns:a16="http://schemas.microsoft.com/office/drawing/2014/main" id="{03C31AC4-BFB6-2715-2AA6-62D54D0B7EB9}"/>
                  </a:ext>
                </a:extLst>
              </p:cNvPr>
              <p:cNvSpPr txBox="1">
                <a:spLocks noRot="1" noChangeAspect="1" noMove="1" noResize="1" noEditPoints="1" noAdjustHandles="1" noChangeArrowheads="1" noChangeShapeType="1" noTextEdit="1"/>
              </p:cNvSpPr>
              <p:nvPr/>
            </p:nvSpPr>
            <p:spPr>
              <a:xfrm>
                <a:off x="7295511" y="3663724"/>
                <a:ext cx="1101348" cy="394019"/>
              </a:xfrm>
              <a:prstGeom prst="rect">
                <a:avLst/>
              </a:prstGeom>
              <a:blipFill>
                <a:blip r:embed="rId18"/>
                <a:stretch>
                  <a:fillRect b="-923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5F68044-6BC7-A4FC-007B-F9B35763CDA7}"/>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33" name="TextBox 32">
                <a:extLst>
                  <a:ext uri="{FF2B5EF4-FFF2-40B4-BE49-F238E27FC236}">
                    <a16:creationId xmlns:a16="http://schemas.microsoft.com/office/drawing/2014/main" id="{15F68044-6BC7-A4FC-007B-F9B35763CDA7}"/>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9"/>
                <a:stretch>
                  <a:fillRect b="-15000"/>
                </a:stretch>
              </a:blipFill>
            </p:spPr>
            <p:txBody>
              <a:bodyPr/>
              <a:lstStyle/>
              <a:p>
                <a:r>
                  <a:rPr lang="LID4096">
                    <a:noFill/>
                  </a:rPr>
                  <a:t> </a:t>
                </a:r>
              </a:p>
            </p:txBody>
          </p:sp>
        </mc:Fallback>
      </mc:AlternateContent>
      <p:cxnSp>
        <p:nvCxnSpPr>
          <p:cNvPr id="34" name="Straight Arrow Connector 33">
            <a:extLst>
              <a:ext uri="{FF2B5EF4-FFF2-40B4-BE49-F238E27FC236}">
                <a16:creationId xmlns:a16="http://schemas.microsoft.com/office/drawing/2014/main" id="{37F26BB6-1530-7319-0DB3-DA019C391E72}"/>
              </a:ext>
            </a:extLst>
          </p:cNvPr>
          <p:cNvCxnSpPr>
            <a:cxnSpLocks/>
          </p:cNvCxnSpPr>
          <p:nvPr/>
        </p:nvCxnSpPr>
        <p:spPr>
          <a:xfrm>
            <a:off x="3232174"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7406CBE-4C40-AF65-C4EC-1E751B85B627}"/>
                  </a:ext>
                </a:extLst>
              </p:cNvPr>
              <p:cNvSpPr txBox="1"/>
              <p:nvPr/>
            </p:nvSpPr>
            <p:spPr>
              <a:xfrm>
                <a:off x="3037638"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35" name="TextBox 34">
                <a:extLst>
                  <a:ext uri="{FF2B5EF4-FFF2-40B4-BE49-F238E27FC236}">
                    <a16:creationId xmlns:a16="http://schemas.microsoft.com/office/drawing/2014/main" id="{17406CBE-4C40-AF65-C4EC-1E751B85B627}"/>
                  </a:ext>
                </a:extLst>
              </p:cNvPr>
              <p:cNvSpPr txBox="1">
                <a:spLocks noRot="1" noChangeAspect="1" noMove="1" noResize="1" noEditPoints="1" noAdjustHandles="1" noChangeArrowheads="1" noChangeShapeType="1" noTextEdit="1"/>
              </p:cNvSpPr>
              <p:nvPr/>
            </p:nvSpPr>
            <p:spPr>
              <a:xfrm>
                <a:off x="3037638" y="3139268"/>
                <a:ext cx="545855" cy="369332"/>
              </a:xfrm>
              <a:prstGeom prst="rect">
                <a:avLst/>
              </a:prstGeom>
              <a:blipFill>
                <a:blip r:embed="rId2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402F39A-E6B5-394E-4CF5-6C7CA1021D1B}"/>
                  </a:ext>
                </a:extLst>
              </p:cNvPr>
              <p:cNvSpPr txBox="1"/>
              <p:nvPr/>
            </p:nvSpPr>
            <p:spPr>
              <a:xfrm>
                <a:off x="3503624"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36" name="TextBox 35">
                <a:extLst>
                  <a:ext uri="{FF2B5EF4-FFF2-40B4-BE49-F238E27FC236}">
                    <a16:creationId xmlns:a16="http://schemas.microsoft.com/office/drawing/2014/main" id="{B402F39A-E6B5-394E-4CF5-6C7CA1021D1B}"/>
                  </a:ext>
                </a:extLst>
              </p:cNvPr>
              <p:cNvSpPr txBox="1">
                <a:spLocks noRot="1" noChangeAspect="1" noMove="1" noResize="1" noEditPoints="1" noAdjustHandles="1" noChangeArrowheads="1" noChangeShapeType="1" noTextEdit="1"/>
              </p:cNvSpPr>
              <p:nvPr/>
            </p:nvSpPr>
            <p:spPr>
              <a:xfrm>
                <a:off x="3503624" y="1675573"/>
                <a:ext cx="553485" cy="391261"/>
              </a:xfrm>
              <a:prstGeom prst="rect">
                <a:avLst/>
              </a:prstGeom>
              <a:blipFill>
                <a:blip r:embed="rId21"/>
                <a:stretch>
                  <a:fillRect b="-3125"/>
                </a:stretch>
              </a:blipFill>
            </p:spPr>
            <p:txBody>
              <a:bodyPr/>
              <a:lstStyle/>
              <a:p>
                <a:r>
                  <a:rPr lang="LID4096">
                    <a:noFill/>
                  </a:rPr>
                  <a:t> </a:t>
                </a:r>
              </a:p>
            </p:txBody>
          </p:sp>
        </mc:Fallback>
      </mc:AlternateContent>
      <p:sp>
        <p:nvSpPr>
          <p:cNvPr id="38" name="Right Brace 37">
            <a:extLst>
              <a:ext uri="{FF2B5EF4-FFF2-40B4-BE49-F238E27FC236}">
                <a16:creationId xmlns:a16="http://schemas.microsoft.com/office/drawing/2014/main" id="{157BD9CB-40B9-5A81-DDAA-7E562FAE058E}"/>
              </a:ext>
            </a:extLst>
          </p:cNvPr>
          <p:cNvSpPr/>
          <p:nvPr/>
        </p:nvSpPr>
        <p:spPr>
          <a:xfrm rot="5400000">
            <a:off x="2549228"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47" name="TextBox 46">
            <a:extLst>
              <a:ext uri="{FF2B5EF4-FFF2-40B4-BE49-F238E27FC236}">
                <a16:creationId xmlns:a16="http://schemas.microsoft.com/office/drawing/2014/main" id="{1D003235-5A76-89F8-293F-FDE405717C5E}"/>
              </a:ext>
            </a:extLst>
          </p:cNvPr>
          <p:cNvSpPr txBox="1"/>
          <p:nvPr/>
        </p:nvSpPr>
        <p:spPr>
          <a:xfrm>
            <a:off x="8656090" y="1758784"/>
            <a:ext cx="2103344" cy="338554"/>
          </a:xfrm>
          <a:prstGeom prst="rect">
            <a:avLst/>
          </a:prstGeom>
          <a:noFill/>
        </p:spPr>
        <p:txBody>
          <a:bodyPr wrap="square" rtlCol="0">
            <a:spAutoFit/>
          </a:bodyPr>
          <a:lstStyle/>
          <a:p>
            <a:r>
              <a:rPr lang="en-GB" sz="1600" noProof="0" dirty="0"/>
              <a:t>Energy consumption</a:t>
            </a:r>
          </a:p>
        </p:txBody>
      </p:sp>
      <p:sp>
        <p:nvSpPr>
          <p:cNvPr id="113" name="Rectangle 112">
            <a:extLst>
              <a:ext uri="{FF2B5EF4-FFF2-40B4-BE49-F238E27FC236}">
                <a16:creationId xmlns:a16="http://schemas.microsoft.com/office/drawing/2014/main" id="{CBC1DC9F-3622-E723-030D-52D5F09F609B}"/>
              </a:ext>
            </a:extLst>
          </p:cNvPr>
          <p:cNvSpPr/>
          <p:nvPr/>
        </p:nvSpPr>
        <p:spPr>
          <a:xfrm>
            <a:off x="8656089" y="1758784"/>
            <a:ext cx="3332709" cy="816894"/>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5" name="TextBox 19">
                <a:extLst>
                  <a:ext uri="{FF2B5EF4-FFF2-40B4-BE49-F238E27FC236}">
                    <a16:creationId xmlns:a16="http://schemas.microsoft.com/office/drawing/2014/main" id="{2F66D71A-D78F-2FC7-A5BF-E6DA426422FA}"/>
                  </a:ext>
                </a:extLst>
              </p:cNvPr>
              <p:cNvSpPr txBox="1"/>
              <p:nvPr/>
            </p:nvSpPr>
            <p:spPr>
              <a:xfrm>
                <a:off x="8650284" y="2113311"/>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115" name="TextBox 19">
                <a:extLst>
                  <a:ext uri="{FF2B5EF4-FFF2-40B4-BE49-F238E27FC236}">
                    <a16:creationId xmlns:a16="http://schemas.microsoft.com/office/drawing/2014/main" id="{2F66D71A-D78F-2FC7-A5BF-E6DA426422FA}"/>
                  </a:ext>
                </a:extLst>
              </p:cNvPr>
              <p:cNvSpPr txBox="1">
                <a:spLocks noRot="1" noChangeAspect="1" noMove="1" noResize="1" noEditPoints="1" noAdjustHandles="1" noChangeArrowheads="1" noChangeShapeType="1" noTextEdit="1"/>
              </p:cNvSpPr>
              <p:nvPr/>
            </p:nvSpPr>
            <p:spPr>
              <a:xfrm>
                <a:off x="8650284" y="2113311"/>
                <a:ext cx="3452680" cy="498315"/>
              </a:xfrm>
              <a:prstGeom prst="rect">
                <a:avLst/>
              </a:prstGeom>
              <a:blipFill>
                <a:blip r:embed="rId22"/>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3141217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500"/>
                                        <p:tgtEl>
                                          <p:spTgt spid="1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5"/>
                                        </p:tgtEl>
                                        <p:attrNameLst>
                                          <p:attrName>style.visibility</p:attrName>
                                        </p:attrNameLst>
                                      </p:cBhvr>
                                      <p:to>
                                        <p:strVal val="visible"/>
                                      </p:to>
                                    </p:set>
                                    <p:animEffect transition="in" filter="fade">
                                      <p:cBhvr>
                                        <p:cTn id="16"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13" grpId="0" animBg="1"/>
      <p:bldP spid="1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3E179-A04F-3D83-CD14-6DFF10029FD9}"/>
            </a:ext>
          </a:extLst>
        </p:cNvPr>
        <p:cNvGrpSpPr/>
        <p:nvPr/>
      </p:nvGrpSpPr>
      <p:grpSpPr>
        <a:xfrm>
          <a:off x="0" y="0"/>
          <a:ext cx="0" cy="0"/>
          <a:chOff x="0" y="0"/>
          <a:chExt cx="0" cy="0"/>
        </a:xfrm>
      </p:grpSpPr>
      <p:graphicFrame>
        <p:nvGraphicFramePr>
          <p:cNvPr id="98" name="Table 97">
            <a:extLst>
              <a:ext uri="{FF2B5EF4-FFF2-40B4-BE49-F238E27FC236}">
                <a16:creationId xmlns:a16="http://schemas.microsoft.com/office/drawing/2014/main" id="{A1771B3C-74E8-A9D3-E397-B1B3F9482D51}"/>
              </a:ext>
            </a:extLst>
          </p:cNvPr>
          <p:cNvGraphicFramePr>
            <a:graphicFrameLocks noGrp="1"/>
          </p:cNvGraphicFramePr>
          <p:nvPr>
            <p:extLst>
              <p:ext uri="{D42A27DB-BD31-4B8C-83A1-F6EECF244321}">
                <p14:modId xmlns:p14="http://schemas.microsoft.com/office/powerpoint/2010/main" val="2213625393"/>
              </p:ext>
            </p:extLst>
          </p:nvPr>
        </p:nvGraphicFramePr>
        <p:xfrm>
          <a:off x="1727606" y="112924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99" name="Table 98">
            <a:extLst>
              <a:ext uri="{FF2B5EF4-FFF2-40B4-BE49-F238E27FC236}">
                <a16:creationId xmlns:a16="http://schemas.microsoft.com/office/drawing/2014/main" id="{23F8F7A1-7007-B2B0-242A-0F4684724430}"/>
              </a:ext>
            </a:extLst>
          </p:cNvPr>
          <p:cNvGraphicFramePr>
            <a:graphicFrameLocks noGrp="1"/>
          </p:cNvGraphicFramePr>
          <p:nvPr>
            <p:extLst>
              <p:ext uri="{D42A27DB-BD31-4B8C-83A1-F6EECF244321}">
                <p14:modId xmlns:p14="http://schemas.microsoft.com/office/powerpoint/2010/main" val="311583506"/>
              </p:ext>
            </p:extLst>
          </p:nvPr>
        </p:nvGraphicFramePr>
        <p:xfrm>
          <a:off x="1994306" y="141880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00" name="Table 99">
            <a:extLst>
              <a:ext uri="{FF2B5EF4-FFF2-40B4-BE49-F238E27FC236}">
                <a16:creationId xmlns:a16="http://schemas.microsoft.com/office/drawing/2014/main" id="{C6A000A6-4548-2327-7171-1C618A7D42C7}"/>
              </a:ext>
            </a:extLst>
          </p:cNvPr>
          <p:cNvGraphicFramePr>
            <a:graphicFrameLocks noGrp="1"/>
          </p:cNvGraphicFramePr>
          <p:nvPr>
            <p:extLst>
              <p:ext uri="{D42A27DB-BD31-4B8C-83A1-F6EECF244321}">
                <p14:modId xmlns:p14="http://schemas.microsoft.com/office/powerpoint/2010/main" val="3291834775"/>
              </p:ext>
            </p:extLst>
          </p:nvPr>
        </p:nvGraphicFramePr>
        <p:xfrm>
          <a:off x="2588187" y="2015020"/>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127" name="PlaceHolder 1">
            <a:extLst>
              <a:ext uri="{FF2B5EF4-FFF2-40B4-BE49-F238E27FC236}">
                <a16:creationId xmlns:a16="http://schemas.microsoft.com/office/drawing/2014/main" id="{38EDE01B-ECA3-24E7-C237-A460DC323042}"/>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22</a:t>
            </a:fld>
            <a:endParaRPr lang="en-GB" sz="2000" b="0" strike="noStrike" spc="-1" noProof="0" dirty="0">
              <a:latin typeface="Times New Roman"/>
            </a:endParaRPr>
          </a:p>
        </p:txBody>
      </p:sp>
      <p:sp>
        <p:nvSpPr>
          <p:cNvPr id="7" name="TextBox 6">
            <a:extLst>
              <a:ext uri="{FF2B5EF4-FFF2-40B4-BE49-F238E27FC236}">
                <a16:creationId xmlns:a16="http://schemas.microsoft.com/office/drawing/2014/main" id="{9913E7F9-FA43-EE4A-E7DD-BBA66D594769}"/>
              </a:ext>
            </a:extLst>
          </p:cNvPr>
          <p:cNvSpPr txBox="1"/>
          <p:nvPr/>
        </p:nvSpPr>
        <p:spPr>
          <a:xfrm>
            <a:off x="4066502" y="928662"/>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Number of packets</a:t>
            </a:r>
          </a:p>
          <a:p>
            <a:pPr marL="519113" lvl="1" indent="-342900">
              <a:buFont typeface="Arial" panose="020B0604020202020204" pitchFamily="34" charset="0"/>
              <a:buChar char="•"/>
            </a:pPr>
            <a:r>
              <a:rPr lang="en-GB" noProof="0" dirty="0"/>
              <a:t>SIM re-configuration</a:t>
            </a:r>
          </a:p>
        </p:txBody>
      </p:sp>
      <p:sp>
        <p:nvSpPr>
          <p:cNvPr id="8" name="Rectangle 7">
            <a:extLst>
              <a:ext uri="{FF2B5EF4-FFF2-40B4-BE49-F238E27FC236}">
                <a16:creationId xmlns:a16="http://schemas.microsoft.com/office/drawing/2014/main" id="{E2E9D679-95F4-722A-89D0-F52D4D8C44A4}"/>
              </a:ext>
            </a:extLst>
          </p:cNvPr>
          <p:cNvSpPr/>
          <p:nvPr/>
        </p:nvSpPr>
        <p:spPr>
          <a:xfrm>
            <a:off x="3845016" y="828594"/>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68BF68A5-34E3-EBB0-51AB-9A8EFCB1587F}"/>
              </a:ext>
            </a:extLst>
          </p:cNvPr>
          <p:cNvSpPr txBox="1"/>
          <p:nvPr/>
        </p:nvSpPr>
        <p:spPr>
          <a:xfrm>
            <a:off x="3845016" y="366292"/>
            <a:ext cx="1236429" cy="400110"/>
          </a:xfrm>
          <a:prstGeom prst="rect">
            <a:avLst/>
          </a:prstGeom>
          <a:noFill/>
        </p:spPr>
        <p:txBody>
          <a:bodyPr wrap="none" rtlCol="0">
            <a:spAutoFit/>
          </a:bodyPr>
          <a:lstStyle/>
          <a:p>
            <a:r>
              <a:rPr lang="en-GB" sz="2000" noProof="0" dirty="0"/>
              <a:t>Variables</a:t>
            </a:r>
          </a:p>
        </p:txBody>
      </p:sp>
      <p:sp>
        <p:nvSpPr>
          <p:cNvPr id="2" name="Arc 1">
            <a:extLst>
              <a:ext uri="{FF2B5EF4-FFF2-40B4-BE49-F238E27FC236}">
                <a16:creationId xmlns:a16="http://schemas.microsoft.com/office/drawing/2014/main" id="{CCDB63C1-4EC9-7938-F040-ADC1DA811E62}"/>
              </a:ext>
            </a:extLst>
          </p:cNvPr>
          <p:cNvSpPr/>
          <p:nvPr/>
        </p:nvSpPr>
        <p:spPr>
          <a:xfrm flipV="1">
            <a:off x="6262734" y="2221323"/>
            <a:ext cx="1072417" cy="1148204"/>
          </a:xfrm>
          <a:prstGeom prst="arc">
            <a:avLst>
              <a:gd name="adj1" fmla="val 16200000"/>
              <a:gd name="adj2" fmla="val 4656136"/>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4" name="Arc 3">
            <a:extLst>
              <a:ext uri="{FF2B5EF4-FFF2-40B4-BE49-F238E27FC236}">
                <a16:creationId xmlns:a16="http://schemas.microsoft.com/office/drawing/2014/main" id="{55D2D108-6562-620C-6F8D-DBA5914D8E34}"/>
              </a:ext>
            </a:extLst>
          </p:cNvPr>
          <p:cNvSpPr/>
          <p:nvPr/>
        </p:nvSpPr>
        <p:spPr>
          <a:xfrm flipV="1">
            <a:off x="5865580" y="1381546"/>
            <a:ext cx="1691258" cy="1679554"/>
          </a:xfrm>
          <a:prstGeom prst="arc">
            <a:avLst>
              <a:gd name="adj1" fmla="val 16200000"/>
              <a:gd name="adj2" fmla="val 306200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4" name="TextBox 13">
            <a:extLst>
              <a:ext uri="{FF2B5EF4-FFF2-40B4-BE49-F238E27FC236}">
                <a16:creationId xmlns:a16="http://schemas.microsoft.com/office/drawing/2014/main" id="{1A8C7016-2F0E-3687-22EA-85564A81CFA1}"/>
              </a:ext>
            </a:extLst>
          </p:cNvPr>
          <p:cNvSpPr txBox="1"/>
          <p:nvPr/>
        </p:nvSpPr>
        <p:spPr>
          <a:xfrm>
            <a:off x="8757691" y="1860385"/>
            <a:ext cx="2103344" cy="338554"/>
          </a:xfrm>
          <a:prstGeom prst="rect">
            <a:avLst/>
          </a:prstGeom>
          <a:noFill/>
        </p:spPr>
        <p:txBody>
          <a:bodyPr wrap="square" rtlCol="0">
            <a:spAutoFit/>
          </a:bodyPr>
          <a:lstStyle/>
          <a:p>
            <a:r>
              <a:rPr lang="en-GB" sz="1600" noProof="0" dirty="0"/>
              <a:t>Energy consumption</a:t>
            </a:r>
          </a:p>
        </p:txBody>
      </p:sp>
      <p:sp>
        <p:nvSpPr>
          <p:cNvPr id="15" name="Rectangle 14">
            <a:extLst>
              <a:ext uri="{FF2B5EF4-FFF2-40B4-BE49-F238E27FC236}">
                <a16:creationId xmlns:a16="http://schemas.microsoft.com/office/drawing/2014/main" id="{E9D38BD6-02EF-FB0C-FCAE-B46C6C2A1E7B}"/>
              </a:ext>
            </a:extLst>
          </p:cNvPr>
          <p:cNvSpPr/>
          <p:nvPr/>
        </p:nvSpPr>
        <p:spPr>
          <a:xfrm>
            <a:off x="8757690" y="1860385"/>
            <a:ext cx="3332709" cy="816894"/>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6" name="Straight Arrow Connector 15">
            <a:extLst>
              <a:ext uri="{FF2B5EF4-FFF2-40B4-BE49-F238E27FC236}">
                <a16:creationId xmlns:a16="http://schemas.microsoft.com/office/drawing/2014/main" id="{F0E93F14-1563-8339-6AF4-70A64E2A8DE5}"/>
              </a:ext>
            </a:extLst>
          </p:cNvPr>
          <p:cNvCxnSpPr>
            <a:cxnSpLocks/>
            <a:endCxn id="15" idx="1"/>
          </p:cNvCxnSpPr>
          <p:nvPr/>
        </p:nvCxnSpPr>
        <p:spPr>
          <a:xfrm>
            <a:off x="7186561" y="2268832"/>
            <a:ext cx="157112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BF3146C-770F-58B0-6FEF-D28926944BAE}"/>
              </a:ext>
            </a:extLst>
          </p:cNvPr>
          <p:cNvCxnSpPr/>
          <p:nvPr/>
        </p:nvCxnSpPr>
        <p:spPr>
          <a:xfrm>
            <a:off x="7817129" y="1392072"/>
            <a:ext cx="936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FF21C63-6694-A89F-670B-C16B2970019A}"/>
                  </a:ext>
                </a:extLst>
              </p:cNvPr>
              <p:cNvSpPr txBox="1"/>
              <p:nvPr/>
            </p:nvSpPr>
            <p:spPr>
              <a:xfrm>
                <a:off x="8751885" y="1084367"/>
                <a:ext cx="2358338"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19" name="TextBox 18">
                <a:extLst>
                  <a:ext uri="{FF2B5EF4-FFF2-40B4-BE49-F238E27FC236}">
                    <a16:creationId xmlns:a16="http://schemas.microsoft.com/office/drawing/2014/main" id="{8FF21C63-6694-A89F-670B-C16B2970019A}"/>
                  </a:ext>
                </a:extLst>
              </p:cNvPr>
              <p:cNvSpPr txBox="1">
                <a:spLocks noRot="1" noChangeAspect="1" noMove="1" noResize="1" noEditPoints="1" noAdjustHandles="1" noChangeArrowheads="1" noChangeShapeType="1" noTextEdit="1"/>
              </p:cNvSpPr>
              <p:nvPr/>
            </p:nvSpPr>
            <p:spPr>
              <a:xfrm>
                <a:off x="8751885" y="1084367"/>
                <a:ext cx="2358338" cy="678840"/>
              </a:xfrm>
              <a:prstGeom prst="rect">
                <a:avLst/>
              </a:prstGeom>
              <a:blipFill>
                <a:blip r:embed="rId2"/>
                <a:stretch>
                  <a:fillRect/>
                </a:stretch>
              </a:blipFill>
              <a:ln>
                <a:solidFill>
                  <a:srgbClr val="C00000"/>
                </a:solidFill>
              </a:ln>
            </p:spPr>
            <p:txBody>
              <a:bodyPr/>
              <a:lstStyle/>
              <a:p>
                <a:r>
                  <a:rPr lang="LID4096">
                    <a:noFill/>
                  </a:rPr>
                  <a:t> </a:t>
                </a:r>
              </a:p>
            </p:txBody>
          </p:sp>
        </mc:Fallback>
      </mc:AlternateContent>
      <p:sp>
        <p:nvSpPr>
          <p:cNvPr id="20" name="Oval 19">
            <a:extLst>
              <a:ext uri="{FF2B5EF4-FFF2-40B4-BE49-F238E27FC236}">
                <a16:creationId xmlns:a16="http://schemas.microsoft.com/office/drawing/2014/main" id="{88475B9C-FD44-32E6-0502-B32781546297}"/>
              </a:ext>
            </a:extLst>
          </p:cNvPr>
          <p:cNvSpPr/>
          <p:nvPr/>
        </p:nvSpPr>
        <p:spPr>
          <a:xfrm>
            <a:off x="657501" y="4742296"/>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1" name="TextBox 8">
            <a:extLst>
              <a:ext uri="{FF2B5EF4-FFF2-40B4-BE49-F238E27FC236}">
                <a16:creationId xmlns:a16="http://schemas.microsoft.com/office/drawing/2014/main" id="{FC291B49-4D60-F349-7710-C06273D37880}"/>
              </a:ext>
            </a:extLst>
          </p:cNvPr>
          <p:cNvSpPr/>
          <p:nvPr/>
        </p:nvSpPr>
        <p:spPr>
          <a:xfrm>
            <a:off x="594586" y="3959189"/>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22" name="Graphic 35" descr="Smart Phone with solid fill">
            <a:extLst>
              <a:ext uri="{FF2B5EF4-FFF2-40B4-BE49-F238E27FC236}">
                <a16:creationId xmlns:a16="http://schemas.microsoft.com/office/drawing/2014/main" id="{F513B566-B33A-F1F8-9619-9184B1104B6A}"/>
              </a:ext>
            </a:extLst>
          </p:cNvPr>
          <p:cNvPicPr/>
          <p:nvPr/>
        </p:nvPicPr>
        <p:blipFill>
          <a:blip r:embed="rId3"/>
          <a:stretch/>
        </p:blipFill>
        <p:spPr>
          <a:xfrm rot="1730551">
            <a:off x="2036459" y="4318587"/>
            <a:ext cx="616517" cy="570959"/>
          </a:xfrm>
          <a:prstGeom prst="rect">
            <a:avLst/>
          </a:prstGeom>
          <a:ln w="0">
            <a:noFill/>
          </a:ln>
        </p:spPr>
      </p:pic>
      <p:pic>
        <p:nvPicPr>
          <p:cNvPr id="23" name="Graphic 22" descr="Walk with solid fill">
            <a:extLst>
              <a:ext uri="{FF2B5EF4-FFF2-40B4-BE49-F238E27FC236}">
                <a16:creationId xmlns:a16="http://schemas.microsoft.com/office/drawing/2014/main" id="{1BCFA726-ECDE-DFDD-3D51-7CB3105995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5442" y="4233266"/>
            <a:ext cx="914400" cy="914400"/>
          </a:xfrm>
          <a:prstGeom prst="rect">
            <a:avLst/>
          </a:prstGeom>
        </p:spPr>
      </p:pic>
      <p:grpSp>
        <p:nvGrpSpPr>
          <p:cNvPr id="29" name="Group 28">
            <a:extLst>
              <a:ext uri="{FF2B5EF4-FFF2-40B4-BE49-F238E27FC236}">
                <a16:creationId xmlns:a16="http://schemas.microsoft.com/office/drawing/2014/main" id="{E7CEFB6A-ACBB-14C0-DFEC-067DB2E56093}"/>
              </a:ext>
            </a:extLst>
          </p:cNvPr>
          <p:cNvGrpSpPr>
            <a:grpSpLocks noChangeAspect="1"/>
          </p:cNvGrpSpPr>
          <p:nvPr/>
        </p:nvGrpSpPr>
        <p:grpSpPr>
          <a:xfrm>
            <a:off x="110153" y="1032603"/>
            <a:ext cx="1443385" cy="1498358"/>
            <a:chOff x="1851871" y="1287138"/>
            <a:chExt cx="1378238" cy="1430728"/>
          </a:xfrm>
        </p:grpSpPr>
        <p:grpSp>
          <p:nvGrpSpPr>
            <p:cNvPr id="30" name="Group 29">
              <a:extLst>
                <a:ext uri="{FF2B5EF4-FFF2-40B4-BE49-F238E27FC236}">
                  <a16:creationId xmlns:a16="http://schemas.microsoft.com/office/drawing/2014/main" id="{717F595D-1FBF-49F1-DFE6-2B68E1990184}"/>
                </a:ext>
              </a:extLst>
            </p:cNvPr>
            <p:cNvGrpSpPr/>
            <p:nvPr/>
          </p:nvGrpSpPr>
          <p:grpSpPr>
            <a:xfrm>
              <a:off x="1871922" y="1287138"/>
              <a:ext cx="108640" cy="146399"/>
              <a:chOff x="1844231" y="869163"/>
              <a:chExt cx="108640" cy="146399"/>
            </a:xfrm>
          </p:grpSpPr>
          <p:cxnSp>
            <p:nvCxnSpPr>
              <p:cNvPr id="91" name="Straight Connector 90">
                <a:extLst>
                  <a:ext uri="{FF2B5EF4-FFF2-40B4-BE49-F238E27FC236}">
                    <a16:creationId xmlns:a16="http://schemas.microsoft.com/office/drawing/2014/main" id="{E09BCC5D-D1E0-132F-EF00-7BF1128BDAA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F898227-1485-FE04-9B16-84300CB12F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D3CE32E-6643-B56F-EE10-14D57FAA555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B5DA4176-DB86-20C8-F2AC-6D1E68DB8131}"/>
                </a:ext>
              </a:extLst>
            </p:cNvPr>
            <p:cNvGrpSpPr/>
            <p:nvPr/>
          </p:nvGrpSpPr>
          <p:grpSpPr>
            <a:xfrm>
              <a:off x="1851871" y="1716303"/>
              <a:ext cx="108640" cy="146399"/>
              <a:chOff x="1844231" y="869163"/>
              <a:chExt cx="108640" cy="146399"/>
            </a:xfrm>
          </p:grpSpPr>
          <p:cxnSp>
            <p:nvCxnSpPr>
              <p:cNvPr id="88" name="Straight Connector 87">
                <a:extLst>
                  <a:ext uri="{FF2B5EF4-FFF2-40B4-BE49-F238E27FC236}">
                    <a16:creationId xmlns:a16="http://schemas.microsoft.com/office/drawing/2014/main" id="{901CECB7-930C-18B6-1618-98F9CD56416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642526C-D22B-6283-B799-58BD2809F2D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4012B25-AE91-EC75-ABA6-23B30FA12C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B830819-6A0C-2C50-87EB-0775E2EDE66F}"/>
                </a:ext>
              </a:extLst>
            </p:cNvPr>
            <p:cNvGrpSpPr/>
            <p:nvPr/>
          </p:nvGrpSpPr>
          <p:grpSpPr>
            <a:xfrm>
              <a:off x="1858742" y="2138974"/>
              <a:ext cx="108640" cy="146399"/>
              <a:chOff x="1844231" y="869163"/>
              <a:chExt cx="108640" cy="146399"/>
            </a:xfrm>
          </p:grpSpPr>
          <p:cxnSp>
            <p:nvCxnSpPr>
              <p:cNvPr id="85" name="Straight Connector 84">
                <a:extLst>
                  <a:ext uri="{FF2B5EF4-FFF2-40B4-BE49-F238E27FC236}">
                    <a16:creationId xmlns:a16="http://schemas.microsoft.com/office/drawing/2014/main" id="{5FEE2706-1285-E2D8-2E67-66880D0013B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7CD0723-EE49-0156-7431-FC599D62C84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EA7966C-D161-1EE9-A5AD-4F0B124B21F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41AAEBF-F2C2-C346-FBB2-BFB53F801872}"/>
                </a:ext>
              </a:extLst>
            </p:cNvPr>
            <p:cNvGrpSpPr/>
            <p:nvPr/>
          </p:nvGrpSpPr>
          <p:grpSpPr>
            <a:xfrm>
              <a:off x="1858742" y="2571204"/>
              <a:ext cx="108640" cy="146399"/>
              <a:chOff x="1844231" y="869163"/>
              <a:chExt cx="108640" cy="146399"/>
            </a:xfrm>
          </p:grpSpPr>
          <p:cxnSp>
            <p:nvCxnSpPr>
              <p:cNvPr id="82" name="Straight Connector 81">
                <a:extLst>
                  <a:ext uri="{FF2B5EF4-FFF2-40B4-BE49-F238E27FC236}">
                    <a16:creationId xmlns:a16="http://schemas.microsoft.com/office/drawing/2014/main" id="{98812E5E-F5E3-F655-4EE7-5763EEFACDC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427048F-EE8D-463C-BC6C-ABC1AB9EF50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604954F-D156-61BA-65C6-5D2E0FACC5E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5B931158-AB18-E95A-8B7B-0EC45DB480BA}"/>
                </a:ext>
              </a:extLst>
            </p:cNvPr>
            <p:cNvGrpSpPr/>
            <p:nvPr/>
          </p:nvGrpSpPr>
          <p:grpSpPr>
            <a:xfrm>
              <a:off x="2279675" y="1290378"/>
              <a:ext cx="108640" cy="146399"/>
              <a:chOff x="1844231" y="869163"/>
              <a:chExt cx="108640" cy="146399"/>
            </a:xfrm>
          </p:grpSpPr>
          <p:cxnSp>
            <p:nvCxnSpPr>
              <p:cNvPr id="79" name="Straight Connector 78">
                <a:extLst>
                  <a:ext uri="{FF2B5EF4-FFF2-40B4-BE49-F238E27FC236}">
                    <a16:creationId xmlns:a16="http://schemas.microsoft.com/office/drawing/2014/main" id="{85FA138D-5E12-A40E-659B-2470AA17FCE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B65AC25-22DF-2821-E018-EFE2EE09982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70A9AB0-0DB2-8545-1923-B1ED1FB954B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73E4F1A-7AA2-8ADD-79F8-362F1BA6B3B7}"/>
                </a:ext>
              </a:extLst>
            </p:cNvPr>
            <p:cNvGrpSpPr/>
            <p:nvPr/>
          </p:nvGrpSpPr>
          <p:grpSpPr>
            <a:xfrm>
              <a:off x="2274432" y="1710028"/>
              <a:ext cx="108640" cy="146399"/>
              <a:chOff x="1844231" y="869163"/>
              <a:chExt cx="108640" cy="146399"/>
            </a:xfrm>
          </p:grpSpPr>
          <p:cxnSp>
            <p:nvCxnSpPr>
              <p:cNvPr id="76" name="Straight Connector 75">
                <a:extLst>
                  <a:ext uri="{FF2B5EF4-FFF2-40B4-BE49-F238E27FC236}">
                    <a16:creationId xmlns:a16="http://schemas.microsoft.com/office/drawing/2014/main" id="{5915F61C-0A1D-5E85-1443-2F34065394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190C249-AA27-1B7B-1F40-027804E30E7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7A61996-D09D-0BAA-972A-104E3035BB0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E3E9303F-70E8-476F-B87A-694BEB605112}"/>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269AE833-7931-9B5F-4371-95EFA2DA64B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50D0D7C-1136-B10B-B294-09A6E9BF686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D3E028F-ABC5-BC87-2FFA-55EFAC937E7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7E36E82F-B6CE-3C52-4BE4-D953620DA116}"/>
                </a:ext>
              </a:extLst>
            </p:cNvPr>
            <p:cNvGrpSpPr/>
            <p:nvPr/>
          </p:nvGrpSpPr>
          <p:grpSpPr>
            <a:xfrm>
              <a:off x="2279055" y="2571467"/>
              <a:ext cx="108640" cy="146399"/>
              <a:chOff x="1844231" y="869163"/>
              <a:chExt cx="108640" cy="146399"/>
            </a:xfrm>
          </p:grpSpPr>
          <p:cxnSp>
            <p:nvCxnSpPr>
              <p:cNvPr id="70" name="Straight Connector 69">
                <a:extLst>
                  <a:ext uri="{FF2B5EF4-FFF2-40B4-BE49-F238E27FC236}">
                    <a16:creationId xmlns:a16="http://schemas.microsoft.com/office/drawing/2014/main" id="{80ECA5D6-679A-C46B-0CB5-11B5752B540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DAA01A-6AA8-501F-A3A1-96C9064C494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F89BE1D-2D2E-3E04-AF5C-8F221D964A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A8E8341-1336-A126-FD3E-CF33F9037FBE}"/>
                </a:ext>
              </a:extLst>
            </p:cNvPr>
            <p:cNvGrpSpPr/>
            <p:nvPr/>
          </p:nvGrpSpPr>
          <p:grpSpPr>
            <a:xfrm>
              <a:off x="2713716" y="1287138"/>
              <a:ext cx="108640" cy="146399"/>
              <a:chOff x="1844231" y="869163"/>
              <a:chExt cx="108640" cy="146399"/>
            </a:xfrm>
          </p:grpSpPr>
          <p:cxnSp>
            <p:nvCxnSpPr>
              <p:cNvPr id="67" name="Straight Connector 66">
                <a:extLst>
                  <a:ext uri="{FF2B5EF4-FFF2-40B4-BE49-F238E27FC236}">
                    <a16:creationId xmlns:a16="http://schemas.microsoft.com/office/drawing/2014/main" id="{AE863882-862F-90FD-BEE4-48362B9485E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49FBF00-8C81-14D7-A2F9-638405059B5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1B08BC5-ED15-84EF-9569-19C8F990C49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8C63C6B8-4791-13CB-F964-D85BBADE640E}"/>
                </a:ext>
              </a:extLst>
            </p:cNvPr>
            <p:cNvGrpSpPr/>
            <p:nvPr/>
          </p:nvGrpSpPr>
          <p:grpSpPr>
            <a:xfrm>
              <a:off x="2693665" y="1716303"/>
              <a:ext cx="108640" cy="146399"/>
              <a:chOff x="1844231" y="869163"/>
              <a:chExt cx="108640" cy="146399"/>
            </a:xfrm>
          </p:grpSpPr>
          <p:cxnSp>
            <p:nvCxnSpPr>
              <p:cNvPr id="64" name="Straight Connector 63">
                <a:extLst>
                  <a:ext uri="{FF2B5EF4-FFF2-40B4-BE49-F238E27FC236}">
                    <a16:creationId xmlns:a16="http://schemas.microsoft.com/office/drawing/2014/main" id="{BCE517A1-3DE3-C603-597D-4522EC85D52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3FD3C40-FA18-4D08-D274-62881E4FEA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57339B-97DC-E03A-289D-306DF1C80C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A2787297-9DB2-E64F-C31E-1101C44FD89B}"/>
                </a:ext>
              </a:extLst>
            </p:cNvPr>
            <p:cNvGrpSpPr/>
            <p:nvPr/>
          </p:nvGrpSpPr>
          <p:grpSpPr>
            <a:xfrm>
              <a:off x="2700536" y="2138974"/>
              <a:ext cx="108640" cy="146399"/>
              <a:chOff x="1844231" y="869163"/>
              <a:chExt cx="108640" cy="146399"/>
            </a:xfrm>
          </p:grpSpPr>
          <p:cxnSp>
            <p:nvCxnSpPr>
              <p:cNvPr id="61" name="Straight Connector 60">
                <a:extLst>
                  <a:ext uri="{FF2B5EF4-FFF2-40B4-BE49-F238E27FC236}">
                    <a16:creationId xmlns:a16="http://schemas.microsoft.com/office/drawing/2014/main" id="{CADC9020-322D-787A-8835-DF581A82F9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2246D9F-5D9B-546A-69E1-C03D2653883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F1255D2-6F3D-6068-0749-212CA5B1308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ACA78D0B-0967-6A02-0E97-35FFF7287516}"/>
                </a:ext>
              </a:extLst>
            </p:cNvPr>
            <p:cNvGrpSpPr/>
            <p:nvPr/>
          </p:nvGrpSpPr>
          <p:grpSpPr>
            <a:xfrm>
              <a:off x="2700536" y="2571204"/>
              <a:ext cx="108640" cy="146399"/>
              <a:chOff x="1844231" y="869163"/>
              <a:chExt cx="108640" cy="146399"/>
            </a:xfrm>
          </p:grpSpPr>
          <p:cxnSp>
            <p:nvCxnSpPr>
              <p:cNvPr id="58" name="Straight Connector 57">
                <a:extLst>
                  <a:ext uri="{FF2B5EF4-FFF2-40B4-BE49-F238E27FC236}">
                    <a16:creationId xmlns:a16="http://schemas.microsoft.com/office/drawing/2014/main" id="{5982F807-B794-B38A-9B27-F98D52C10CD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992F2FC-E815-DABE-F940-74B18F481F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F7B46DD-E4AB-F98A-B690-1C4ED1EE8E2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4F82B658-692F-C5DC-644B-3A3C7FD040BB}"/>
                </a:ext>
              </a:extLst>
            </p:cNvPr>
            <p:cNvGrpSpPr/>
            <p:nvPr/>
          </p:nvGrpSpPr>
          <p:grpSpPr>
            <a:xfrm>
              <a:off x="3121469" y="1290378"/>
              <a:ext cx="108640" cy="146399"/>
              <a:chOff x="1844231" y="869163"/>
              <a:chExt cx="108640" cy="146399"/>
            </a:xfrm>
          </p:grpSpPr>
          <p:cxnSp>
            <p:nvCxnSpPr>
              <p:cNvPr id="55" name="Straight Connector 54">
                <a:extLst>
                  <a:ext uri="{FF2B5EF4-FFF2-40B4-BE49-F238E27FC236}">
                    <a16:creationId xmlns:a16="http://schemas.microsoft.com/office/drawing/2014/main" id="{4E2440E3-20D6-564A-824C-037D1CCA214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D6D9A62-6768-42DB-D320-14CFFF14DA6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7BA0088-2498-731C-C075-76004EB6C63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1D04C074-1679-3EAB-369C-3F52AE71EA51}"/>
                </a:ext>
              </a:extLst>
            </p:cNvPr>
            <p:cNvGrpSpPr/>
            <p:nvPr/>
          </p:nvGrpSpPr>
          <p:grpSpPr>
            <a:xfrm>
              <a:off x="3116226" y="1710028"/>
              <a:ext cx="108640" cy="146399"/>
              <a:chOff x="1844231" y="869163"/>
              <a:chExt cx="108640" cy="146399"/>
            </a:xfrm>
          </p:grpSpPr>
          <p:cxnSp>
            <p:nvCxnSpPr>
              <p:cNvPr id="52" name="Straight Connector 51">
                <a:extLst>
                  <a:ext uri="{FF2B5EF4-FFF2-40B4-BE49-F238E27FC236}">
                    <a16:creationId xmlns:a16="http://schemas.microsoft.com/office/drawing/2014/main" id="{129E0749-0DE7-EBF5-F77D-46A28F4CD9E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99AFDAF-E3EF-E6F9-DB97-7A3D78D2D4B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B5036A5-8D92-638C-E014-61755039254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37A10C-E841-9546-63BA-40D48D5C114F}"/>
                </a:ext>
              </a:extLst>
            </p:cNvPr>
            <p:cNvGrpSpPr/>
            <p:nvPr/>
          </p:nvGrpSpPr>
          <p:grpSpPr>
            <a:xfrm>
              <a:off x="3114392" y="2132570"/>
              <a:ext cx="108640" cy="146399"/>
              <a:chOff x="1844231" y="869163"/>
              <a:chExt cx="108640" cy="146399"/>
            </a:xfrm>
          </p:grpSpPr>
          <p:cxnSp>
            <p:nvCxnSpPr>
              <p:cNvPr id="49" name="Straight Connector 48">
                <a:extLst>
                  <a:ext uri="{FF2B5EF4-FFF2-40B4-BE49-F238E27FC236}">
                    <a16:creationId xmlns:a16="http://schemas.microsoft.com/office/drawing/2014/main" id="{C12163DB-6877-7440-F9B8-329A3577052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19B4F6-641A-4C53-E347-7DD9223C0A6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3B4ACBC-61A8-A990-2F58-8571C1C03A4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F3CCFB13-8AF8-B4B8-3275-4B84FBB9D909}"/>
                </a:ext>
              </a:extLst>
            </p:cNvPr>
            <p:cNvGrpSpPr/>
            <p:nvPr/>
          </p:nvGrpSpPr>
          <p:grpSpPr>
            <a:xfrm>
              <a:off x="3120849" y="2571467"/>
              <a:ext cx="108640" cy="146399"/>
              <a:chOff x="1844231" y="869163"/>
              <a:chExt cx="108640" cy="146399"/>
            </a:xfrm>
          </p:grpSpPr>
          <p:cxnSp>
            <p:nvCxnSpPr>
              <p:cNvPr id="46" name="Straight Connector 45">
                <a:extLst>
                  <a:ext uri="{FF2B5EF4-FFF2-40B4-BE49-F238E27FC236}">
                    <a16:creationId xmlns:a16="http://schemas.microsoft.com/office/drawing/2014/main" id="{E47EA13F-C926-57BE-C108-4AB7DAC14B3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1A2B09E-4EFA-1D77-4F1F-5E4161A31E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E8C2D4-9DAA-39C3-5444-6F0C3B97C12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EE3579D8-3F6D-98A4-B2E7-DCA62A3F3BCB}"/>
                  </a:ext>
                </a:extLst>
              </p:cNvPr>
              <p:cNvSpPr txBox="1"/>
              <p:nvPr/>
            </p:nvSpPr>
            <p:spPr>
              <a:xfrm>
                <a:off x="1380217" y="3459605"/>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94" name="TextBox 93">
                <a:extLst>
                  <a:ext uri="{FF2B5EF4-FFF2-40B4-BE49-F238E27FC236}">
                    <a16:creationId xmlns:a16="http://schemas.microsoft.com/office/drawing/2014/main" id="{EE3579D8-3F6D-98A4-B2E7-DCA62A3F3BCB}"/>
                  </a:ext>
                </a:extLst>
              </p:cNvPr>
              <p:cNvSpPr txBox="1">
                <a:spLocks noRot="1" noChangeAspect="1" noMove="1" noResize="1" noEditPoints="1" noAdjustHandles="1" noChangeArrowheads="1" noChangeShapeType="1" noTextEdit="1"/>
              </p:cNvSpPr>
              <p:nvPr/>
            </p:nvSpPr>
            <p:spPr>
              <a:xfrm>
                <a:off x="1380217" y="3459605"/>
                <a:ext cx="509598" cy="369332"/>
              </a:xfrm>
              <a:prstGeom prst="rect">
                <a:avLst/>
              </a:prstGeom>
              <a:blipFill>
                <a:blip r:embed="rId6"/>
                <a:stretch>
                  <a:fillRect r="-9524" b="-1667"/>
                </a:stretch>
              </a:blipFill>
            </p:spPr>
            <p:txBody>
              <a:bodyPr/>
              <a:lstStyle/>
              <a:p>
                <a:r>
                  <a:rPr lang="LID4096">
                    <a:noFill/>
                  </a:rPr>
                  <a:t> </a:t>
                </a:r>
              </a:p>
            </p:txBody>
          </p:sp>
        </mc:Fallback>
      </mc:AlternateContent>
      <p:cxnSp>
        <p:nvCxnSpPr>
          <p:cNvPr id="95" name="Straight Arrow Connector 94">
            <a:extLst>
              <a:ext uri="{FF2B5EF4-FFF2-40B4-BE49-F238E27FC236}">
                <a16:creationId xmlns:a16="http://schemas.microsoft.com/office/drawing/2014/main" id="{C4098C6D-7BBD-4522-A0F1-32DF72421D5D}"/>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E6F38E0-8FD6-2ECF-449D-5BD68D46D7C3}"/>
                  </a:ext>
                </a:extLst>
              </p:cNvPr>
              <p:cNvSpPr txBox="1"/>
              <p:nvPr/>
            </p:nvSpPr>
            <p:spPr>
              <a:xfrm>
                <a:off x="1581162" y="2863967"/>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oMath>
                  </m:oMathPara>
                </a14:m>
                <a:endParaRPr lang="en-GB" noProof="0" dirty="0"/>
              </a:p>
            </p:txBody>
          </p:sp>
        </mc:Choice>
        <mc:Fallback xmlns="">
          <p:sp>
            <p:nvSpPr>
              <p:cNvPr id="96" name="TextBox 95">
                <a:extLst>
                  <a:ext uri="{FF2B5EF4-FFF2-40B4-BE49-F238E27FC236}">
                    <a16:creationId xmlns:a16="http://schemas.microsoft.com/office/drawing/2014/main" id="{CE6F38E0-8FD6-2ECF-449D-5BD68D46D7C3}"/>
                  </a:ext>
                </a:extLst>
              </p:cNvPr>
              <p:cNvSpPr txBox="1">
                <a:spLocks noRot="1" noChangeAspect="1" noMove="1" noResize="1" noEditPoints="1" noAdjustHandles="1" noChangeArrowheads="1" noChangeShapeType="1" noTextEdit="1"/>
              </p:cNvSpPr>
              <p:nvPr/>
            </p:nvSpPr>
            <p:spPr>
              <a:xfrm>
                <a:off x="1581162" y="2863967"/>
                <a:ext cx="491561" cy="369332"/>
              </a:xfrm>
              <a:prstGeom prst="rect">
                <a:avLst/>
              </a:prstGeom>
              <a:blipFill>
                <a:blip r:embed="rId7"/>
                <a:stretch>
                  <a:fillRect r="-19753" b="-1667"/>
                </a:stretch>
              </a:blipFill>
            </p:spPr>
            <p:txBody>
              <a:bodyPr/>
              <a:lstStyle/>
              <a:p>
                <a:r>
                  <a:rPr lang="LID4096">
                    <a:noFill/>
                  </a:rPr>
                  <a:t> </a:t>
                </a:r>
              </a:p>
            </p:txBody>
          </p:sp>
        </mc:Fallback>
      </mc:AlternateContent>
      <p:pic>
        <p:nvPicPr>
          <p:cNvPr id="97" name="Graphic 96" descr="Processor outline">
            <a:extLst>
              <a:ext uri="{FF2B5EF4-FFF2-40B4-BE49-F238E27FC236}">
                <a16:creationId xmlns:a16="http://schemas.microsoft.com/office/drawing/2014/main" id="{06C23FB7-298B-3174-C0DB-88CAE6C1C2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034" y="2607927"/>
            <a:ext cx="672227" cy="672227"/>
          </a:xfrm>
          <a:prstGeom prst="rect">
            <a:avLst/>
          </a:prstGeom>
        </p:spPr>
      </p:pic>
      <p:cxnSp>
        <p:nvCxnSpPr>
          <p:cNvPr id="101" name="Straight Arrow Connector 100">
            <a:extLst>
              <a:ext uri="{FF2B5EF4-FFF2-40B4-BE49-F238E27FC236}">
                <a16:creationId xmlns:a16="http://schemas.microsoft.com/office/drawing/2014/main" id="{56E5D94E-759C-8BA8-A699-11C68211ECFF}"/>
              </a:ext>
            </a:extLst>
          </p:cNvPr>
          <p:cNvCxnSpPr>
            <a:cxnSpLocks/>
          </p:cNvCxnSpPr>
          <p:nvPr/>
        </p:nvCxnSpPr>
        <p:spPr>
          <a:xfrm>
            <a:off x="4804610" y="5396728"/>
            <a:ext cx="5688018"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B0DA9CE-D0B9-12E1-B089-5C2667E893D2}"/>
                  </a:ext>
                </a:extLst>
              </p:cNvPr>
              <p:cNvSpPr txBox="1"/>
              <p:nvPr/>
            </p:nvSpPr>
            <p:spPr>
              <a:xfrm>
                <a:off x="10331495" y="5506141"/>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02" name="TextBox 101">
                <a:extLst>
                  <a:ext uri="{FF2B5EF4-FFF2-40B4-BE49-F238E27FC236}">
                    <a16:creationId xmlns:a16="http://schemas.microsoft.com/office/drawing/2014/main" id="{0B0DA9CE-D0B9-12E1-B089-5C2667E893D2}"/>
                  </a:ext>
                </a:extLst>
              </p:cNvPr>
              <p:cNvSpPr txBox="1">
                <a:spLocks noRot="1" noChangeAspect="1" noMove="1" noResize="1" noEditPoints="1" noAdjustHandles="1" noChangeArrowheads="1" noChangeShapeType="1" noTextEdit="1"/>
              </p:cNvSpPr>
              <p:nvPr/>
            </p:nvSpPr>
            <p:spPr>
              <a:xfrm>
                <a:off x="10331495" y="5506141"/>
                <a:ext cx="161133" cy="276999"/>
              </a:xfrm>
              <a:prstGeom prst="rect">
                <a:avLst/>
              </a:prstGeom>
              <a:blipFill>
                <a:blip r:embed="rId10"/>
                <a:stretch>
                  <a:fillRect l="-30769" r="-23077" b="-6522"/>
                </a:stretch>
              </a:blipFill>
            </p:spPr>
            <p:txBody>
              <a:bodyPr/>
              <a:lstStyle/>
              <a:p>
                <a:r>
                  <a:rPr lang="LID4096">
                    <a:noFill/>
                  </a:rPr>
                  <a:t> </a:t>
                </a:r>
              </a:p>
            </p:txBody>
          </p:sp>
        </mc:Fallback>
      </mc:AlternateContent>
      <p:sp>
        <p:nvSpPr>
          <p:cNvPr id="103" name="Rectangle: Rounded Corners 102">
            <a:extLst>
              <a:ext uri="{FF2B5EF4-FFF2-40B4-BE49-F238E27FC236}">
                <a16:creationId xmlns:a16="http://schemas.microsoft.com/office/drawing/2014/main" id="{E7AF28AC-966D-93B0-2111-EFF0C9671000}"/>
              </a:ext>
            </a:extLst>
          </p:cNvPr>
          <p:cNvSpPr/>
          <p:nvPr/>
        </p:nvSpPr>
        <p:spPr>
          <a:xfrm>
            <a:off x="4823377" y="4935758"/>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FE761765-7DC4-4F11-5CCB-D156482F0EE1}"/>
                  </a:ext>
                </a:extLst>
              </p:cNvPr>
              <p:cNvSpPr txBox="1"/>
              <p:nvPr/>
            </p:nvSpPr>
            <p:spPr>
              <a:xfrm>
                <a:off x="4782737" y="4938466"/>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04" name="TextBox 103">
                <a:extLst>
                  <a:ext uri="{FF2B5EF4-FFF2-40B4-BE49-F238E27FC236}">
                    <a16:creationId xmlns:a16="http://schemas.microsoft.com/office/drawing/2014/main" id="{FE761765-7DC4-4F11-5CCB-D156482F0EE1}"/>
                  </a:ext>
                </a:extLst>
              </p:cNvPr>
              <p:cNvSpPr txBox="1">
                <a:spLocks noRot="1" noChangeAspect="1" noMove="1" noResize="1" noEditPoints="1" noAdjustHandles="1" noChangeArrowheads="1" noChangeShapeType="1" noTextEdit="1"/>
              </p:cNvSpPr>
              <p:nvPr/>
            </p:nvSpPr>
            <p:spPr>
              <a:xfrm>
                <a:off x="4782737" y="4938466"/>
                <a:ext cx="793026" cy="369332"/>
              </a:xfrm>
              <a:prstGeom prst="rect">
                <a:avLst/>
              </a:prstGeom>
              <a:blipFill>
                <a:blip r:embed="rId11"/>
                <a:stretch>
                  <a:fillRect r="-6923" b="-14754"/>
                </a:stretch>
              </a:blipFill>
            </p:spPr>
            <p:txBody>
              <a:bodyPr/>
              <a:lstStyle/>
              <a:p>
                <a:r>
                  <a:rPr lang="LID4096">
                    <a:noFill/>
                  </a:rPr>
                  <a:t> </a:t>
                </a:r>
              </a:p>
            </p:txBody>
          </p:sp>
        </mc:Fallback>
      </mc:AlternateContent>
      <p:sp>
        <p:nvSpPr>
          <p:cNvPr id="105" name="Rectangle: Rounded Corners 104">
            <a:extLst>
              <a:ext uri="{FF2B5EF4-FFF2-40B4-BE49-F238E27FC236}">
                <a16:creationId xmlns:a16="http://schemas.microsoft.com/office/drawing/2014/main" id="{FDCF62DD-89CF-3D8B-79C7-8894A90BB8DE}"/>
              </a:ext>
            </a:extLst>
          </p:cNvPr>
          <p:cNvSpPr/>
          <p:nvPr/>
        </p:nvSpPr>
        <p:spPr>
          <a:xfrm>
            <a:off x="5630090" y="493728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0D77A311-D894-BBA6-F4C2-DA37935CECB3}"/>
                  </a:ext>
                </a:extLst>
              </p:cNvPr>
              <p:cNvSpPr txBox="1"/>
              <p:nvPr/>
            </p:nvSpPr>
            <p:spPr>
              <a:xfrm>
                <a:off x="5589450" y="493999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06" name="TextBox 105">
                <a:extLst>
                  <a:ext uri="{FF2B5EF4-FFF2-40B4-BE49-F238E27FC236}">
                    <a16:creationId xmlns:a16="http://schemas.microsoft.com/office/drawing/2014/main" id="{0D77A311-D894-BBA6-F4C2-DA37935CECB3}"/>
                  </a:ext>
                </a:extLst>
              </p:cNvPr>
              <p:cNvSpPr txBox="1">
                <a:spLocks noRot="1" noChangeAspect="1" noMove="1" noResize="1" noEditPoints="1" noAdjustHandles="1" noChangeArrowheads="1" noChangeShapeType="1" noTextEdit="1"/>
              </p:cNvSpPr>
              <p:nvPr/>
            </p:nvSpPr>
            <p:spPr>
              <a:xfrm>
                <a:off x="5589450" y="4939992"/>
                <a:ext cx="793026" cy="369332"/>
              </a:xfrm>
              <a:prstGeom prst="rect">
                <a:avLst/>
              </a:prstGeom>
              <a:blipFill>
                <a:blip r:embed="rId12"/>
                <a:stretch>
                  <a:fillRect r="-6923" b="-14754"/>
                </a:stretch>
              </a:blipFill>
            </p:spPr>
            <p:txBody>
              <a:bodyPr/>
              <a:lstStyle/>
              <a:p>
                <a:r>
                  <a:rPr lang="LID4096">
                    <a:noFill/>
                  </a:rPr>
                  <a:t> </a:t>
                </a:r>
              </a:p>
            </p:txBody>
          </p:sp>
        </mc:Fallback>
      </mc:AlternateContent>
      <p:sp>
        <p:nvSpPr>
          <p:cNvPr id="107" name="Rectangle: Rounded Corners 106">
            <a:extLst>
              <a:ext uri="{FF2B5EF4-FFF2-40B4-BE49-F238E27FC236}">
                <a16:creationId xmlns:a16="http://schemas.microsoft.com/office/drawing/2014/main" id="{6CCAE08D-8AF7-32FC-FBB3-256E0AE6052E}"/>
              </a:ext>
            </a:extLst>
          </p:cNvPr>
          <p:cNvSpPr/>
          <p:nvPr/>
        </p:nvSpPr>
        <p:spPr>
          <a:xfrm>
            <a:off x="6395444" y="4937284"/>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7B99DDF5-9A30-48B5-3D33-14C39B5E5229}"/>
                  </a:ext>
                </a:extLst>
              </p:cNvPr>
              <p:cNvSpPr txBox="1"/>
              <p:nvPr/>
            </p:nvSpPr>
            <p:spPr>
              <a:xfrm>
                <a:off x="6354804" y="4939992"/>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08" name="TextBox 107">
                <a:extLst>
                  <a:ext uri="{FF2B5EF4-FFF2-40B4-BE49-F238E27FC236}">
                    <a16:creationId xmlns:a16="http://schemas.microsoft.com/office/drawing/2014/main" id="{7B99DDF5-9A30-48B5-3D33-14C39B5E5229}"/>
                  </a:ext>
                </a:extLst>
              </p:cNvPr>
              <p:cNvSpPr txBox="1">
                <a:spLocks noRot="1" noChangeAspect="1" noMove="1" noResize="1" noEditPoints="1" noAdjustHandles="1" noChangeArrowheads="1" noChangeShapeType="1" noTextEdit="1"/>
              </p:cNvSpPr>
              <p:nvPr/>
            </p:nvSpPr>
            <p:spPr>
              <a:xfrm>
                <a:off x="6354804" y="4939992"/>
                <a:ext cx="793026" cy="369332"/>
              </a:xfrm>
              <a:prstGeom prst="rect">
                <a:avLst/>
              </a:prstGeom>
              <a:blipFill>
                <a:blip r:embed="rId13"/>
                <a:stretch>
                  <a:fillRect r="-6107"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3A98102-3489-99E0-4DD2-8E4DC4C71C90}"/>
                  </a:ext>
                </a:extLst>
              </p:cNvPr>
              <p:cNvSpPr txBox="1"/>
              <p:nvPr/>
            </p:nvSpPr>
            <p:spPr>
              <a:xfrm>
                <a:off x="7198898" y="4938466"/>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09" name="TextBox 108">
                <a:extLst>
                  <a:ext uri="{FF2B5EF4-FFF2-40B4-BE49-F238E27FC236}">
                    <a16:creationId xmlns:a16="http://schemas.microsoft.com/office/drawing/2014/main" id="{B3A98102-3489-99E0-4DD2-8E4DC4C71C90}"/>
                  </a:ext>
                </a:extLst>
              </p:cNvPr>
              <p:cNvSpPr txBox="1">
                <a:spLocks noRot="1" noChangeAspect="1" noMove="1" noResize="1" noEditPoints="1" noAdjustHandles="1" noChangeArrowheads="1" noChangeShapeType="1" noTextEdit="1"/>
              </p:cNvSpPr>
              <p:nvPr/>
            </p:nvSpPr>
            <p:spPr>
              <a:xfrm>
                <a:off x="7198898" y="4938466"/>
                <a:ext cx="381730" cy="369332"/>
              </a:xfrm>
              <a:prstGeom prst="rect">
                <a:avLst/>
              </a:prstGeom>
              <a:blipFill>
                <a:blip r:embed="rId14"/>
                <a:stretch>
                  <a:fillRect/>
                </a:stretch>
              </a:blipFill>
            </p:spPr>
            <p:txBody>
              <a:bodyPr/>
              <a:lstStyle/>
              <a:p>
                <a:r>
                  <a:rPr lang="LID4096">
                    <a:noFill/>
                  </a:rPr>
                  <a:t> </a:t>
                </a:r>
              </a:p>
            </p:txBody>
          </p:sp>
        </mc:Fallback>
      </mc:AlternateContent>
      <p:sp>
        <p:nvSpPr>
          <p:cNvPr id="111" name="Rectangle: Rounded Corners 110">
            <a:extLst>
              <a:ext uri="{FF2B5EF4-FFF2-40B4-BE49-F238E27FC236}">
                <a16:creationId xmlns:a16="http://schemas.microsoft.com/office/drawing/2014/main" id="{BD1BEE46-FCCA-E0BA-D028-6F2BF1659809}"/>
              </a:ext>
            </a:extLst>
          </p:cNvPr>
          <p:cNvSpPr/>
          <p:nvPr/>
        </p:nvSpPr>
        <p:spPr>
          <a:xfrm>
            <a:off x="7904704" y="4913750"/>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11BD157-EC56-291D-9C36-5F7144C7B40F}"/>
                  </a:ext>
                </a:extLst>
              </p:cNvPr>
              <p:cNvSpPr txBox="1"/>
              <p:nvPr/>
            </p:nvSpPr>
            <p:spPr>
              <a:xfrm>
                <a:off x="7864064" y="4916458"/>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12" name="TextBox 111">
                <a:extLst>
                  <a:ext uri="{FF2B5EF4-FFF2-40B4-BE49-F238E27FC236}">
                    <a16:creationId xmlns:a16="http://schemas.microsoft.com/office/drawing/2014/main" id="{E11BD157-EC56-291D-9C36-5F7144C7B40F}"/>
                  </a:ext>
                </a:extLst>
              </p:cNvPr>
              <p:cNvSpPr txBox="1">
                <a:spLocks noRot="1" noChangeAspect="1" noMove="1" noResize="1" noEditPoints="1" noAdjustHandles="1" noChangeArrowheads="1" noChangeShapeType="1" noTextEdit="1"/>
              </p:cNvSpPr>
              <p:nvPr/>
            </p:nvSpPr>
            <p:spPr>
              <a:xfrm>
                <a:off x="7864064" y="4916458"/>
                <a:ext cx="793026" cy="369332"/>
              </a:xfrm>
              <a:prstGeom prst="rect">
                <a:avLst/>
              </a:prstGeom>
              <a:blipFill>
                <a:blip r:embed="rId15"/>
                <a:stretch>
                  <a:fillRect r="-6923" b="-15000"/>
                </a:stretch>
              </a:blipFill>
            </p:spPr>
            <p:txBody>
              <a:bodyPr/>
              <a:lstStyle/>
              <a:p>
                <a:r>
                  <a:rPr lang="LID4096">
                    <a:noFill/>
                  </a:rPr>
                  <a:t> </a:t>
                </a:r>
              </a:p>
            </p:txBody>
          </p:sp>
        </mc:Fallback>
      </mc:AlternateContent>
      <p:sp>
        <p:nvSpPr>
          <p:cNvPr id="117" name="Rectangle: Rounded Corners 116">
            <a:extLst>
              <a:ext uri="{FF2B5EF4-FFF2-40B4-BE49-F238E27FC236}">
                <a16:creationId xmlns:a16="http://schemas.microsoft.com/office/drawing/2014/main" id="{C0A10C4E-B677-D85F-B9DF-C2149443E01C}"/>
              </a:ext>
            </a:extLst>
          </p:cNvPr>
          <p:cNvSpPr/>
          <p:nvPr/>
        </p:nvSpPr>
        <p:spPr>
          <a:xfrm>
            <a:off x="8711417" y="491527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E3775A86-105A-C9DE-027A-842BEF4CF3F2}"/>
                  </a:ext>
                </a:extLst>
              </p:cNvPr>
              <p:cNvSpPr txBox="1"/>
              <p:nvPr/>
            </p:nvSpPr>
            <p:spPr>
              <a:xfrm>
                <a:off x="8670777" y="491798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18" name="TextBox 117">
                <a:extLst>
                  <a:ext uri="{FF2B5EF4-FFF2-40B4-BE49-F238E27FC236}">
                    <a16:creationId xmlns:a16="http://schemas.microsoft.com/office/drawing/2014/main" id="{E3775A86-105A-C9DE-027A-842BEF4CF3F2}"/>
                  </a:ext>
                </a:extLst>
              </p:cNvPr>
              <p:cNvSpPr txBox="1">
                <a:spLocks noRot="1" noChangeAspect="1" noMove="1" noResize="1" noEditPoints="1" noAdjustHandles="1" noChangeArrowheads="1" noChangeShapeType="1" noTextEdit="1"/>
              </p:cNvSpPr>
              <p:nvPr/>
            </p:nvSpPr>
            <p:spPr>
              <a:xfrm>
                <a:off x="8670777" y="4917984"/>
                <a:ext cx="793026" cy="369332"/>
              </a:xfrm>
              <a:prstGeom prst="rect">
                <a:avLst/>
              </a:prstGeom>
              <a:blipFill>
                <a:blip r:embed="rId16"/>
                <a:stretch>
                  <a:fillRect r="-6923" b="-15000"/>
                </a:stretch>
              </a:blipFill>
            </p:spPr>
            <p:txBody>
              <a:bodyPr/>
              <a:lstStyle/>
              <a:p>
                <a:r>
                  <a:rPr lang="LID4096">
                    <a:noFill/>
                  </a:rPr>
                  <a:t> </a:t>
                </a:r>
              </a:p>
            </p:txBody>
          </p:sp>
        </mc:Fallback>
      </mc:AlternateContent>
      <p:sp>
        <p:nvSpPr>
          <p:cNvPr id="119" name="Rectangle: Rounded Corners 118">
            <a:extLst>
              <a:ext uri="{FF2B5EF4-FFF2-40B4-BE49-F238E27FC236}">
                <a16:creationId xmlns:a16="http://schemas.microsoft.com/office/drawing/2014/main" id="{7BBD4C52-8FE9-9D36-A2E0-C2A8A841238F}"/>
              </a:ext>
            </a:extLst>
          </p:cNvPr>
          <p:cNvSpPr/>
          <p:nvPr/>
        </p:nvSpPr>
        <p:spPr>
          <a:xfrm>
            <a:off x="9476771" y="4915276"/>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E3EF8EA3-6409-BA20-C034-4675CD0E9697}"/>
                  </a:ext>
                </a:extLst>
              </p:cNvPr>
              <p:cNvSpPr txBox="1"/>
              <p:nvPr/>
            </p:nvSpPr>
            <p:spPr>
              <a:xfrm>
                <a:off x="9436131" y="4917984"/>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0" name="TextBox 119">
                <a:extLst>
                  <a:ext uri="{FF2B5EF4-FFF2-40B4-BE49-F238E27FC236}">
                    <a16:creationId xmlns:a16="http://schemas.microsoft.com/office/drawing/2014/main" id="{E3EF8EA3-6409-BA20-C034-4675CD0E9697}"/>
                  </a:ext>
                </a:extLst>
              </p:cNvPr>
              <p:cNvSpPr txBox="1">
                <a:spLocks noRot="1" noChangeAspect="1" noMove="1" noResize="1" noEditPoints="1" noAdjustHandles="1" noChangeArrowheads="1" noChangeShapeType="1" noTextEdit="1"/>
              </p:cNvSpPr>
              <p:nvPr/>
            </p:nvSpPr>
            <p:spPr>
              <a:xfrm>
                <a:off x="9436131" y="4917984"/>
                <a:ext cx="793026" cy="369332"/>
              </a:xfrm>
              <a:prstGeom prst="rect">
                <a:avLst/>
              </a:prstGeom>
              <a:blipFill>
                <a:blip r:embed="rId17"/>
                <a:stretch>
                  <a:fillRect r="-6923" b="-15000"/>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4EF932F2-69DA-D7AC-5DC8-1C420C187C9D}"/>
              </a:ext>
            </a:extLst>
          </p:cNvPr>
          <p:cNvCxnSpPr>
            <a:cxnSpLocks/>
          </p:cNvCxnSpPr>
          <p:nvPr/>
        </p:nvCxnSpPr>
        <p:spPr>
          <a:xfrm>
            <a:off x="4823377" y="4690466"/>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A128D8B7-AA38-96EA-02A2-995FC9AEE91E}"/>
                  </a:ext>
                </a:extLst>
              </p:cNvPr>
              <p:cNvSpPr txBox="1"/>
              <p:nvPr/>
            </p:nvSpPr>
            <p:spPr>
              <a:xfrm>
                <a:off x="5897992" y="4187035"/>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126" name="TextBox 125">
                <a:extLst>
                  <a:ext uri="{FF2B5EF4-FFF2-40B4-BE49-F238E27FC236}">
                    <a16:creationId xmlns:a16="http://schemas.microsoft.com/office/drawing/2014/main" id="{A128D8B7-AA38-96EA-02A2-995FC9AEE91E}"/>
                  </a:ext>
                </a:extLst>
              </p:cNvPr>
              <p:cNvSpPr txBox="1">
                <a:spLocks noRot="1" noChangeAspect="1" noMove="1" noResize="1" noEditPoints="1" noAdjustHandles="1" noChangeArrowheads="1" noChangeShapeType="1" noTextEdit="1"/>
              </p:cNvSpPr>
              <p:nvPr/>
            </p:nvSpPr>
            <p:spPr>
              <a:xfrm>
                <a:off x="5897992" y="4187035"/>
                <a:ext cx="1101348" cy="394019"/>
              </a:xfrm>
              <a:prstGeom prst="rect">
                <a:avLst/>
              </a:prstGeom>
              <a:blipFill>
                <a:blip r:embed="rId18"/>
                <a:stretch>
                  <a:fillRect b="-10938"/>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9702DA85-5550-DDA1-3FED-E78388A65F3C}"/>
                  </a:ext>
                </a:extLst>
              </p:cNvPr>
              <p:cNvSpPr txBox="1"/>
              <p:nvPr/>
            </p:nvSpPr>
            <p:spPr>
              <a:xfrm>
                <a:off x="2754219" y="2330713"/>
                <a:ext cx="656869" cy="369332"/>
              </a:xfrm>
              <a:prstGeom prst="rect">
                <a:avLst/>
              </a:prstGeom>
              <a:solidFill>
                <a:schemeClr val="bg1">
                  <a:alpha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128" name="TextBox 127">
                <a:extLst>
                  <a:ext uri="{FF2B5EF4-FFF2-40B4-BE49-F238E27FC236}">
                    <a16:creationId xmlns:a16="http://schemas.microsoft.com/office/drawing/2014/main" id="{9702DA85-5550-DDA1-3FED-E78388A65F3C}"/>
                  </a:ext>
                </a:extLst>
              </p:cNvPr>
              <p:cNvSpPr txBox="1">
                <a:spLocks noRot="1" noChangeAspect="1" noMove="1" noResize="1" noEditPoints="1" noAdjustHandles="1" noChangeArrowheads="1" noChangeShapeType="1" noTextEdit="1"/>
              </p:cNvSpPr>
              <p:nvPr/>
            </p:nvSpPr>
            <p:spPr>
              <a:xfrm>
                <a:off x="2754219" y="2330713"/>
                <a:ext cx="656869" cy="369332"/>
              </a:xfrm>
              <a:prstGeom prst="rect">
                <a:avLst/>
              </a:prstGeom>
              <a:blipFill>
                <a:blip r:embed="rId19"/>
                <a:stretch>
                  <a:fillRect r="-13889" b="-14754"/>
                </a:stretch>
              </a:blipFill>
            </p:spPr>
            <p:txBody>
              <a:bodyPr/>
              <a:lstStyle/>
              <a:p>
                <a:r>
                  <a:rPr lang="LID4096">
                    <a:noFill/>
                  </a:rPr>
                  <a:t> </a:t>
                </a:r>
              </a:p>
            </p:txBody>
          </p:sp>
        </mc:Fallback>
      </mc:AlternateContent>
      <p:sp>
        <p:nvSpPr>
          <p:cNvPr id="3" name="TextBox 33">
            <a:extLst>
              <a:ext uri="{FF2B5EF4-FFF2-40B4-BE49-F238E27FC236}">
                <a16:creationId xmlns:a16="http://schemas.microsoft.com/office/drawing/2014/main" id="{64B5595A-9A6D-7EA4-6970-E6213B357AEE}"/>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11" name="TextBox 19">
                <a:extLst>
                  <a:ext uri="{FF2B5EF4-FFF2-40B4-BE49-F238E27FC236}">
                    <a16:creationId xmlns:a16="http://schemas.microsoft.com/office/drawing/2014/main" id="{FA46AB2F-3D81-AFA3-02E5-0B97D2290D31}"/>
                  </a:ext>
                </a:extLst>
              </p:cNvPr>
              <p:cNvSpPr txBox="1"/>
              <p:nvPr/>
            </p:nvSpPr>
            <p:spPr>
              <a:xfrm>
                <a:off x="8751885" y="2214912"/>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b="0"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b="0" i="0"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11" name="TextBox 19">
                <a:extLst>
                  <a:ext uri="{FF2B5EF4-FFF2-40B4-BE49-F238E27FC236}">
                    <a16:creationId xmlns:a16="http://schemas.microsoft.com/office/drawing/2014/main" id="{FA46AB2F-3D81-AFA3-02E5-0B97D2290D31}"/>
                  </a:ext>
                </a:extLst>
              </p:cNvPr>
              <p:cNvSpPr txBox="1">
                <a:spLocks noRot="1" noChangeAspect="1" noMove="1" noResize="1" noEditPoints="1" noAdjustHandles="1" noChangeArrowheads="1" noChangeShapeType="1" noTextEdit="1"/>
              </p:cNvSpPr>
              <p:nvPr/>
            </p:nvSpPr>
            <p:spPr>
              <a:xfrm>
                <a:off x="8751885" y="2214912"/>
                <a:ext cx="3452680" cy="498315"/>
              </a:xfrm>
              <a:prstGeom prst="rect">
                <a:avLst/>
              </a:prstGeom>
              <a:blipFill>
                <a:blip r:embed="rId20"/>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2119769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0597-36BC-2A77-ED6D-C33B46461456}"/>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8BED3B4D-9AE8-45D4-27D9-95C618BD4D1A}"/>
              </a:ext>
            </a:extLst>
          </p:cNvPr>
          <p:cNvSpPr/>
          <p:nvPr/>
        </p:nvSpPr>
        <p:spPr>
          <a:xfrm>
            <a:off x="133415" y="4713432"/>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6A7EA481-B01B-4A72-ED17-0FB690CF3977}"/>
              </a:ext>
            </a:extLst>
          </p:cNvPr>
          <p:cNvSpPr/>
          <p:nvPr/>
        </p:nvSpPr>
        <p:spPr>
          <a:xfrm>
            <a:off x="704635" y="3616433"/>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190BCD53-7EB4-E555-738F-08DA6B00AC84}"/>
              </a:ext>
            </a:extLst>
          </p:cNvPr>
          <p:cNvPicPr/>
          <p:nvPr/>
        </p:nvPicPr>
        <p:blipFill>
          <a:blip r:embed="rId3"/>
          <a:stretch/>
        </p:blipFill>
        <p:spPr>
          <a:xfrm rot="1730551">
            <a:off x="1194319" y="4343583"/>
            <a:ext cx="616517" cy="570959"/>
          </a:xfrm>
          <a:prstGeom prst="rect">
            <a:avLst/>
          </a:prstGeom>
          <a:ln w="0">
            <a:noFill/>
          </a:ln>
        </p:spPr>
      </p:pic>
      <p:sp>
        <p:nvSpPr>
          <p:cNvPr id="127" name="PlaceHolder 1">
            <a:extLst>
              <a:ext uri="{FF2B5EF4-FFF2-40B4-BE49-F238E27FC236}">
                <a16:creationId xmlns:a16="http://schemas.microsoft.com/office/drawing/2014/main" id="{A2ABD7D8-E2B9-C910-B329-CCF06B661482}"/>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23</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9D5922AC-87BF-9675-8B68-264558F3B0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302" y="4258262"/>
            <a:ext cx="914400" cy="914400"/>
          </a:xfrm>
          <a:prstGeom prst="rect">
            <a:avLst/>
          </a:prstGeom>
        </p:spPr>
      </p:pic>
      <p:sp>
        <p:nvSpPr>
          <p:cNvPr id="8" name="Rectangle 7">
            <a:extLst>
              <a:ext uri="{FF2B5EF4-FFF2-40B4-BE49-F238E27FC236}">
                <a16:creationId xmlns:a16="http://schemas.microsoft.com/office/drawing/2014/main" id="{DBFF0D05-0B61-860F-4A2E-C54906FB62D5}"/>
              </a:ext>
            </a:extLst>
          </p:cNvPr>
          <p:cNvSpPr/>
          <p:nvPr/>
        </p:nvSpPr>
        <p:spPr>
          <a:xfrm>
            <a:off x="3926301" y="828594"/>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93A31F37-02AA-E591-77B3-7EAB7921992A}"/>
              </a:ext>
            </a:extLst>
          </p:cNvPr>
          <p:cNvSpPr txBox="1"/>
          <p:nvPr/>
        </p:nvSpPr>
        <p:spPr>
          <a:xfrm>
            <a:off x="3926301" y="366292"/>
            <a:ext cx="1236429" cy="400110"/>
          </a:xfrm>
          <a:prstGeom prst="rect">
            <a:avLst/>
          </a:prstGeom>
          <a:noFill/>
        </p:spPr>
        <p:txBody>
          <a:bodyPr wrap="none" rtlCol="0">
            <a:spAutoFit/>
          </a:bodyPr>
          <a:lstStyle/>
          <a:p>
            <a:r>
              <a:rPr lang="en-GB" sz="2000" noProof="0" dirty="0"/>
              <a:t>Variables</a:t>
            </a:r>
          </a:p>
        </p:txBody>
      </p:sp>
      <p:cxnSp>
        <p:nvCxnSpPr>
          <p:cNvPr id="13" name="Straight Arrow Connector 12">
            <a:extLst>
              <a:ext uri="{FF2B5EF4-FFF2-40B4-BE49-F238E27FC236}">
                <a16:creationId xmlns:a16="http://schemas.microsoft.com/office/drawing/2014/main" id="{85C703F8-ABDD-B711-0A41-DDA8178A933B}"/>
              </a:ext>
            </a:extLst>
          </p:cNvPr>
          <p:cNvCxnSpPr/>
          <p:nvPr/>
        </p:nvCxnSpPr>
        <p:spPr>
          <a:xfrm>
            <a:off x="8162574" y="1392072"/>
            <a:ext cx="106157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34AFAE5-501A-A11B-476C-A50DB131425E}"/>
              </a:ext>
            </a:extLst>
          </p:cNvPr>
          <p:cNvSpPr txBox="1"/>
          <p:nvPr/>
        </p:nvSpPr>
        <p:spPr>
          <a:xfrm>
            <a:off x="6250135" y="4141030"/>
            <a:ext cx="2326278" cy="369332"/>
          </a:xfrm>
          <a:prstGeom prst="rect">
            <a:avLst/>
          </a:prstGeom>
          <a:noFill/>
        </p:spPr>
        <p:txBody>
          <a:bodyPr wrap="none" rtlCol="0">
            <a:spAutoFit/>
          </a:bodyPr>
          <a:lstStyle/>
          <a:p>
            <a:r>
              <a:rPr lang="en-GB" noProof="0" dirty="0"/>
              <a:t>Problem Formulation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10E384-8C4E-B784-81D3-00C0DA2B522A}"/>
                  </a:ext>
                </a:extLst>
              </p:cNvPr>
              <p:cNvSpPr txBox="1"/>
              <p:nvPr/>
            </p:nvSpPr>
            <p:spPr>
              <a:xfrm>
                <a:off x="6687506" y="5319871"/>
                <a:ext cx="4602794" cy="7107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   </m:t>
                              </m:r>
                              <m:r>
                                <a:rPr lang="en-GB" b="0" i="1" noProof="0" smtClean="0">
                                  <a:solidFill>
                                    <a:schemeClr val="tx1"/>
                                  </a:solidFill>
                                  <a:latin typeface="Cambria Math" panose="02040503050406030204" pitchFamily="18" charset="0"/>
                                </a:rPr>
                                <m:t>𝑀</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 </m:t>
                              </m:r>
                            </m:lim>
                          </m:limLow>
                        </m:fName>
                        <m:e>
                          <m:f>
                            <m:fPr>
                              <m:ctrlPr>
                                <a:rPr lang="en-GB" i="1" noProof="0" smtClean="0">
                                  <a:latin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solidFill>
                                    <a:schemeClr val="tx1"/>
                                  </a:solidFill>
                                  <a:latin typeface="Cambria Math" panose="02040503050406030204" pitchFamily="18" charset="0"/>
                                </a:rPr>
                                <m:t>𝑀</m:t>
                              </m:r>
                              <m:r>
                                <a:rPr lang="en-GB" i="1" noProof="0" smtClean="0">
                                  <a:solidFill>
                                    <a:schemeClr val="tx1"/>
                                  </a:solidFill>
                                  <a:latin typeface="Cambria Math" panose="02040503050406030204" pitchFamily="18" charset="0"/>
                                </a:rPr>
                                <m:t>,</m:t>
                              </m:r>
                              <m:r>
                                <a:rPr lang="en-GB"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m:t>
                              </m:r>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b="0" i="0" noProof="0" smtClean="0">
                                      <a:latin typeface="Cambria Math" panose="02040503050406030204" pitchFamily="18" charset="0"/>
                                    </a:rPr>
                                    <m:t>SIM</m:t>
                                  </m:r>
                                </m:sub>
                              </m:sSub>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den>
                          </m:f>
                        </m:e>
                      </m:func>
                    </m:oMath>
                  </m:oMathPara>
                </a14:m>
                <a:endParaRPr lang="en-GB" noProof="0" dirty="0"/>
              </a:p>
            </p:txBody>
          </p:sp>
        </mc:Choice>
        <mc:Fallback xmlns="">
          <p:sp>
            <p:nvSpPr>
              <p:cNvPr id="20" name="TextBox 19">
                <a:extLst>
                  <a:ext uri="{FF2B5EF4-FFF2-40B4-BE49-F238E27FC236}">
                    <a16:creationId xmlns:a16="http://schemas.microsoft.com/office/drawing/2014/main" id="{E810E384-8C4E-B784-81D3-00C0DA2B522A}"/>
                  </a:ext>
                </a:extLst>
              </p:cNvPr>
              <p:cNvSpPr txBox="1">
                <a:spLocks noRot="1" noChangeAspect="1" noMove="1" noResize="1" noEditPoints="1" noAdjustHandles="1" noChangeArrowheads="1" noChangeShapeType="1" noTextEdit="1"/>
              </p:cNvSpPr>
              <p:nvPr/>
            </p:nvSpPr>
            <p:spPr>
              <a:xfrm>
                <a:off x="6687506" y="5319871"/>
                <a:ext cx="4602794" cy="710772"/>
              </a:xfrm>
              <a:prstGeom prst="rect">
                <a:avLst/>
              </a:prstGeom>
              <a:blipFill>
                <a:blip r:embed="rId6"/>
                <a:stretch>
                  <a:fillRect/>
                </a:stretch>
              </a:blipFill>
            </p:spPr>
            <p:txBody>
              <a:bodyPr/>
              <a:lstStyle/>
              <a:p>
                <a:r>
                  <a:rPr lang="LID4096">
                    <a:noFill/>
                  </a:rPr>
                  <a:t> </a:t>
                </a:r>
              </a:p>
            </p:txBody>
          </p:sp>
        </mc:Fallback>
      </mc:AlternateContent>
      <p:sp>
        <p:nvSpPr>
          <p:cNvPr id="21" name="Rectangle 20">
            <a:extLst>
              <a:ext uri="{FF2B5EF4-FFF2-40B4-BE49-F238E27FC236}">
                <a16:creationId xmlns:a16="http://schemas.microsoft.com/office/drawing/2014/main" id="{DCD02CCD-01DD-4427-693D-AFE44D9424C1}"/>
              </a:ext>
            </a:extLst>
          </p:cNvPr>
          <p:cNvSpPr/>
          <p:nvPr/>
        </p:nvSpPr>
        <p:spPr>
          <a:xfrm>
            <a:off x="6198550" y="4098925"/>
            <a:ext cx="5652130" cy="2083125"/>
          </a:xfrm>
          <a:prstGeom prst="rect">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3" name="TextBox 22">
            <a:extLst>
              <a:ext uri="{FF2B5EF4-FFF2-40B4-BE49-F238E27FC236}">
                <a16:creationId xmlns:a16="http://schemas.microsoft.com/office/drawing/2014/main" id="{54C4755B-7A40-A92C-2303-078E2EC90EFB}"/>
              </a:ext>
            </a:extLst>
          </p:cNvPr>
          <p:cNvSpPr txBox="1"/>
          <p:nvPr/>
        </p:nvSpPr>
        <p:spPr>
          <a:xfrm>
            <a:off x="11765416" y="1154688"/>
            <a:ext cx="466794" cy="369332"/>
          </a:xfrm>
          <a:prstGeom prst="rect">
            <a:avLst/>
          </a:prstGeom>
          <a:noFill/>
        </p:spPr>
        <p:txBody>
          <a:bodyPr wrap="none" rtlCol="0">
            <a:spAutoFit/>
          </a:bodyPr>
          <a:lstStyle/>
          <a:p>
            <a:r>
              <a:rPr lang="en-GB" noProof="0" dirty="0"/>
              <a:t>(1)</a:t>
            </a:r>
          </a:p>
        </p:txBody>
      </p:sp>
      <p:sp>
        <p:nvSpPr>
          <p:cNvPr id="24" name="TextBox 23">
            <a:extLst>
              <a:ext uri="{FF2B5EF4-FFF2-40B4-BE49-F238E27FC236}">
                <a16:creationId xmlns:a16="http://schemas.microsoft.com/office/drawing/2014/main" id="{55C98D48-BB26-0445-EB3D-3678CA3A9399}"/>
              </a:ext>
            </a:extLst>
          </p:cNvPr>
          <p:cNvSpPr txBox="1"/>
          <p:nvPr/>
        </p:nvSpPr>
        <p:spPr>
          <a:xfrm>
            <a:off x="11786356" y="2219139"/>
            <a:ext cx="508097" cy="369332"/>
          </a:xfrm>
          <a:prstGeom prst="rect">
            <a:avLst/>
          </a:prstGeom>
          <a:noFill/>
        </p:spPr>
        <p:txBody>
          <a:bodyPr wrap="square" rtlCol="0">
            <a:spAutoFit/>
          </a:bodyPr>
          <a:lstStyle/>
          <a:p>
            <a:r>
              <a:rPr lang="en-GB" noProof="0" dirty="0"/>
              <a:t>(2)</a:t>
            </a:r>
          </a:p>
        </p:txBody>
      </p:sp>
      <p:sp>
        <p:nvSpPr>
          <p:cNvPr id="30" name="TextBox 29">
            <a:extLst>
              <a:ext uri="{FF2B5EF4-FFF2-40B4-BE49-F238E27FC236}">
                <a16:creationId xmlns:a16="http://schemas.microsoft.com/office/drawing/2014/main" id="{81F461C3-457F-5485-1880-4EA7C04783D5}"/>
              </a:ext>
            </a:extLst>
          </p:cNvPr>
          <p:cNvSpPr txBox="1"/>
          <p:nvPr/>
        </p:nvSpPr>
        <p:spPr>
          <a:xfrm>
            <a:off x="9237729" y="4605257"/>
            <a:ext cx="466794" cy="369332"/>
          </a:xfrm>
          <a:prstGeom prst="rect">
            <a:avLst/>
          </a:prstGeom>
          <a:noFill/>
        </p:spPr>
        <p:txBody>
          <a:bodyPr wrap="none" rtlCol="0">
            <a:spAutoFit/>
          </a:bodyPr>
          <a:lstStyle/>
          <a:p>
            <a:r>
              <a:rPr lang="en-GB" noProof="0" dirty="0"/>
              <a:t>(3)</a:t>
            </a:r>
          </a:p>
        </p:txBody>
      </p:sp>
      <p:sp>
        <p:nvSpPr>
          <p:cNvPr id="31" name="TextBox 30">
            <a:extLst>
              <a:ext uri="{FF2B5EF4-FFF2-40B4-BE49-F238E27FC236}">
                <a16:creationId xmlns:a16="http://schemas.microsoft.com/office/drawing/2014/main" id="{D7F4DBD0-EE9E-C5FC-F9E8-F0009D8CE131}"/>
              </a:ext>
            </a:extLst>
          </p:cNvPr>
          <p:cNvSpPr txBox="1"/>
          <p:nvPr/>
        </p:nvSpPr>
        <p:spPr>
          <a:xfrm>
            <a:off x="10345225" y="5462963"/>
            <a:ext cx="466794" cy="369332"/>
          </a:xfrm>
          <a:prstGeom prst="rect">
            <a:avLst/>
          </a:prstGeom>
          <a:noFill/>
        </p:spPr>
        <p:txBody>
          <a:bodyPr wrap="none" rtlCol="0">
            <a:spAutoFit/>
          </a:bodyPr>
          <a:lstStyle/>
          <a:p>
            <a:r>
              <a:rPr lang="en-GB" noProof="0" dirty="0"/>
              <a:t>(4)</a:t>
            </a:r>
          </a:p>
        </p:txBody>
      </p:sp>
      <p:sp>
        <p:nvSpPr>
          <p:cNvPr id="10" name="TextBox 9">
            <a:extLst>
              <a:ext uri="{FF2B5EF4-FFF2-40B4-BE49-F238E27FC236}">
                <a16:creationId xmlns:a16="http://schemas.microsoft.com/office/drawing/2014/main" id="{965BE0AD-8C19-7BDC-168F-334CE3BEAECE}"/>
              </a:ext>
            </a:extLst>
          </p:cNvPr>
          <p:cNvSpPr txBox="1"/>
          <p:nvPr/>
        </p:nvSpPr>
        <p:spPr>
          <a:xfrm>
            <a:off x="3996014" y="902777"/>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Number of packets</a:t>
            </a:r>
          </a:p>
          <a:p>
            <a:pPr marL="519113" lvl="1" indent="-342900">
              <a:buFont typeface="Arial" panose="020B0604020202020204" pitchFamily="34" charset="0"/>
              <a:buChar char="•"/>
            </a:pPr>
            <a:r>
              <a:rPr lang="en-GB" noProof="0" dirty="0"/>
              <a:t>SIM re-configuration</a:t>
            </a:r>
          </a:p>
        </p:txBody>
      </p:sp>
      <p:sp>
        <p:nvSpPr>
          <p:cNvPr id="25" name="Arc 24">
            <a:extLst>
              <a:ext uri="{FF2B5EF4-FFF2-40B4-BE49-F238E27FC236}">
                <a16:creationId xmlns:a16="http://schemas.microsoft.com/office/drawing/2014/main" id="{163A4875-07A8-11CA-146F-F060CE200A66}"/>
              </a:ext>
            </a:extLst>
          </p:cNvPr>
          <p:cNvSpPr/>
          <p:nvPr/>
        </p:nvSpPr>
        <p:spPr>
          <a:xfrm flipV="1">
            <a:off x="6214554" y="2221323"/>
            <a:ext cx="1072417" cy="1148204"/>
          </a:xfrm>
          <a:prstGeom prst="arc">
            <a:avLst>
              <a:gd name="adj1" fmla="val 16200000"/>
              <a:gd name="adj2" fmla="val 4656136"/>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6" name="Arc 25">
            <a:extLst>
              <a:ext uri="{FF2B5EF4-FFF2-40B4-BE49-F238E27FC236}">
                <a16:creationId xmlns:a16="http://schemas.microsoft.com/office/drawing/2014/main" id="{1C05E8B2-A830-8896-29BF-6641D628346A}"/>
              </a:ext>
            </a:extLst>
          </p:cNvPr>
          <p:cNvSpPr/>
          <p:nvPr/>
        </p:nvSpPr>
        <p:spPr>
          <a:xfrm flipV="1">
            <a:off x="5817400" y="1381546"/>
            <a:ext cx="1691258" cy="1679554"/>
          </a:xfrm>
          <a:prstGeom prst="arc">
            <a:avLst>
              <a:gd name="adj1" fmla="val 16200000"/>
              <a:gd name="adj2" fmla="val 306200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32" name="Straight Arrow Connector 31">
            <a:extLst>
              <a:ext uri="{FF2B5EF4-FFF2-40B4-BE49-F238E27FC236}">
                <a16:creationId xmlns:a16="http://schemas.microsoft.com/office/drawing/2014/main" id="{8DB258A7-E1F0-4B92-E26E-50ED5E080B2D}"/>
              </a:ext>
            </a:extLst>
          </p:cNvPr>
          <p:cNvCxnSpPr>
            <a:cxnSpLocks/>
          </p:cNvCxnSpPr>
          <p:nvPr/>
        </p:nvCxnSpPr>
        <p:spPr>
          <a:xfrm>
            <a:off x="7286971" y="2136287"/>
            <a:ext cx="1149119" cy="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63F0A67-44BC-F65B-960C-D494065CFFB6}"/>
                  </a:ext>
                </a:extLst>
              </p:cNvPr>
              <p:cNvSpPr txBox="1"/>
              <p:nvPr/>
            </p:nvSpPr>
            <p:spPr>
              <a:xfrm>
                <a:off x="9224149" y="1053143"/>
                <a:ext cx="2242152"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i="1" noProof="0" smtClean="0">
                                  <a:latin typeface="Cambria Math" panose="02040503050406030204" pitchFamily="18" charset="0"/>
                                </a:rPr>
                                <m:t>,</m:t>
                              </m:r>
                              <m:r>
                                <a:rPr lang="en-GB"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5" name="TextBox 34">
                <a:extLst>
                  <a:ext uri="{FF2B5EF4-FFF2-40B4-BE49-F238E27FC236}">
                    <a16:creationId xmlns:a16="http://schemas.microsoft.com/office/drawing/2014/main" id="{C63F0A67-44BC-F65B-960C-D494065CFFB6}"/>
                  </a:ext>
                </a:extLst>
              </p:cNvPr>
              <p:cNvSpPr txBox="1">
                <a:spLocks noRot="1" noChangeAspect="1" noMove="1" noResize="1" noEditPoints="1" noAdjustHandles="1" noChangeArrowheads="1" noChangeShapeType="1" noTextEdit="1"/>
              </p:cNvSpPr>
              <p:nvPr/>
            </p:nvSpPr>
            <p:spPr>
              <a:xfrm>
                <a:off x="9224149" y="1053143"/>
                <a:ext cx="2242152" cy="678840"/>
              </a:xfrm>
              <a:prstGeom prst="rect">
                <a:avLst/>
              </a:prstGeom>
              <a:blipFill>
                <a:blip r:embed="rId7"/>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C6106DD-F704-6A12-6E7F-947F13D61940}"/>
                  </a:ext>
                </a:extLst>
              </p:cNvPr>
              <p:cNvSpPr txBox="1"/>
              <p:nvPr/>
            </p:nvSpPr>
            <p:spPr>
              <a:xfrm>
                <a:off x="6813313" y="4492766"/>
                <a:ext cx="2211302" cy="662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𝑇</m:t>
                                  </m:r>
                                </m:e>
                                <m:sub>
                                  <m:r>
                                    <m:rPr>
                                      <m:sty m:val="p"/>
                                    </m:rPr>
                                    <a:rPr lang="en-GB" b="0" i="0" noProof="0" smtClean="0">
                                      <a:latin typeface="Cambria Math" panose="02040503050406030204" pitchFamily="18" charset="0"/>
                                    </a:rPr>
                                    <m:t>upd</m:t>
                                  </m:r>
                                </m:sub>
                              </m:sSub>
                              <m:r>
                                <a:rPr lang="en-GB" b="0" i="1" noProof="0" smtClean="0">
                                  <a:latin typeface="Cambria Math" panose="02040503050406030204" pitchFamily="18" charset="0"/>
                                </a:rPr>
                                <m:t>,   </m:t>
                              </m:r>
                              <m:r>
                                <a:rPr lang="en-GB" b="0" i="1" noProof="0" smtClean="0">
                                  <a:latin typeface="Cambria Math" panose="02040503050406030204" pitchFamily="18" charset="0"/>
                                </a:rPr>
                                <m:t>𝑀</m:t>
                              </m:r>
                              <m:r>
                                <a:rPr lang="en-GB" b="0" i="1" noProof="0" smtClean="0">
                                  <a:latin typeface="Cambria Math" panose="02040503050406030204" pitchFamily="18" charset="0"/>
                                </a:rPr>
                                <m:t>, </m:t>
                              </m:r>
                              <m:r>
                                <a:rPr lang="en-GB" b="0" i="1" noProof="0" smtClean="0">
                                  <a:latin typeface="Cambria Math" panose="02040503050406030204" pitchFamily="18" charset="0"/>
                                </a:rPr>
                                <m:t>𝐿</m:t>
                              </m:r>
                              <m:r>
                                <a:rPr lang="en-GB" b="0" i="1" noProof="0" smtClean="0">
                                  <a:latin typeface="Cambria Math" panose="02040503050406030204" pitchFamily="18" charset="0"/>
                                </a:rPr>
                                <m:t>, </m:t>
                              </m:r>
                              <m:r>
                                <a:rPr lang="en-GB" b="0" i="1" noProof="0" smtClean="0">
                                  <a:latin typeface="Cambria Math" panose="02040503050406030204" pitchFamily="18" charset="0"/>
                                </a:rPr>
                                <m:t>𝑃</m:t>
                              </m:r>
                            </m:lim>
                          </m:limLow>
                        </m:fName>
                        <m:e>
                          <m:r>
                            <a:rPr lang="en-GB" b="0" i="1" noProof="0" smtClean="0">
                              <a:latin typeface="Cambria Math" panose="02040503050406030204" pitchFamily="18" charset="0"/>
                            </a:rPr>
                            <m:t>  </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𝐼</m:t>
                              </m:r>
                            </m:num>
                            <m:den>
                              <m:r>
                                <a:rPr lang="en-GB" b="0" i="1" noProof="0" smtClean="0">
                                  <a:latin typeface="Cambria Math" panose="02040503050406030204" pitchFamily="18" charset="0"/>
                                </a:rPr>
                                <m:t>𝐸</m:t>
                              </m:r>
                            </m:den>
                          </m:f>
                          <m:r>
                            <a:rPr lang="en-GB" b="0" i="1" noProof="0" smtClean="0">
                              <a:latin typeface="Cambria Math" panose="02040503050406030204" pitchFamily="18" charset="0"/>
                            </a:rPr>
                            <m:t> [</m:t>
                          </m:r>
                          <m:r>
                            <m:rPr>
                              <m:sty m:val="p"/>
                            </m:rPr>
                            <a:rPr lang="en-GB" b="0" i="0" noProof="0" smtClean="0">
                              <a:latin typeface="Cambria Math" panose="02040503050406030204" pitchFamily="18" charset="0"/>
                            </a:rPr>
                            <m:t>bit</m:t>
                          </m:r>
                          <m:r>
                            <a:rPr lang="en-GB" b="0" i="1" noProof="0" smtClean="0">
                              <a:latin typeface="Cambria Math" panose="02040503050406030204" pitchFamily="18" charset="0"/>
                            </a:rPr>
                            <m:t>/</m:t>
                          </m:r>
                          <m:r>
                            <m:rPr>
                              <m:nor/>
                            </m:rPr>
                            <a:rPr lang="en-GB" b="0" i="0" noProof="0" smtClean="0"/>
                            <m:t>J</m:t>
                          </m:r>
                          <m:r>
                            <a:rPr lang="en-GB" b="0" i="1" noProof="0" smtClean="0">
                              <a:latin typeface="Cambria Math" panose="02040503050406030204" pitchFamily="18" charset="0"/>
                            </a:rPr>
                            <m:t>]</m:t>
                          </m:r>
                        </m:e>
                      </m:func>
                    </m:oMath>
                  </m:oMathPara>
                </a14:m>
                <a:endParaRPr lang="en-GB" noProof="0" dirty="0"/>
              </a:p>
            </p:txBody>
          </p:sp>
        </mc:Choice>
        <mc:Fallback xmlns="">
          <p:sp>
            <p:nvSpPr>
              <p:cNvPr id="37" name="TextBox 36">
                <a:extLst>
                  <a:ext uri="{FF2B5EF4-FFF2-40B4-BE49-F238E27FC236}">
                    <a16:creationId xmlns:a16="http://schemas.microsoft.com/office/drawing/2014/main" id="{6C6106DD-F704-6A12-6E7F-947F13D61940}"/>
                  </a:ext>
                </a:extLst>
              </p:cNvPr>
              <p:cNvSpPr txBox="1">
                <a:spLocks noRot="1" noChangeAspect="1" noMove="1" noResize="1" noEditPoints="1" noAdjustHandles="1" noChangeArrowheads="1" noChangeShapeType="1" noTextEdit="1"/>
              </p:cNvSpPr>
              <p:nvPr/>
            </p:nvSpPr>
            <p:spPr>
              <a:xfrm>
                <a:off x="6813313" y="4492766"/>
                <a:ext cx="2211302" cy="662233"/>
              </a:xfrm>
              <a:prstGeom prst="rect">
                <a:avLst/>
              </a:prstGeom>
              <a:blipFill>
                <a:blip r:embed="rId8"/>
                <a:stretch>
                  <a:fillRect/>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279039FA-0C00-8DC9-34EB-0593DD279A7A}"/>
              </a:ext>
            </a:extLst>
          </p:cNvPr>
          <p:cNvSpPr txBox="1"/>
          <p:nvPr/>
        </p:nvSpPr>
        <p:spPr>
          <a:xfrm>
            <a:off x="8436090" y="1891630"/>
            <a:ext cx="2219210" cy="338554"/>
          </a:xfrm>
          <a:prstGeom prst="rect">
            <a:avLst/>
          </a:prstGeom>
          <a:noFill/>
        </p:spPr>
        <p:txBody>
          <a:bodyPr wrap="square" rtlCol="0">
            <a:spAutoFit/>
          </a:bodyPr>
          <a:lstStyle/>
          <a:p>
            <a:r>
              <a:rPr lang="en-GB" sz="1600" noProof="0" dirty="0"/>
              <a:t>Energy consumption</a:t>
            </a:r>
          </a:p>
        </p:txBody>
      </p:sp>
      <p:sp>
        <p:nvSpPr>
          <p:cNvPr id="40" name="Rectangle 39">
            <a:extLst>
              <a:ext uri="{FF2B5EF4-FFF2-40B4-BE49-F238E27FC236}">
                <a16:creationId xmlns:a16="http://schemas.microsoft.com/office/drawing/2014/main" id="{1A039371-CEF8-4C63-BED3-DC7F019A2391}"/>
              </a:ext>
            </a:extLst>
          </p:cNvPr>
          <p:cNvSpPr/>
          <p:nvPr/>
        </p:nvSpPr>
        <p:spPr>
          <a:xfrm>
            <a:off x="8436090" y="1891630"/>
            <a:ext cx="3414590" cy="867446"/>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aphicFrame>
        <p:nvGraphicFramePr>
          <p:cNvPr id="42" name="Table 41">
            <a:extLst>
              <a:ext uri="{FF2B5EF4-FFF2-40B4-BE49-F238E27FC236}">
                <a16:creationId xmlns:a16="http://schemas.microsoft.com/office/drawing/2014/main" id="{62FCB343-727F-8F01-6FBE-38D38F112248}"/>
              </a:ext>
            </a:extLst>
          </p:cNvPr>
          <p:cNvGraphicFramePr>
            <a:graphicFrameLocks noGrp="1"/>
          </p:cNvGraphicFramePr>
          <p:nvPr>
            <p:extLst>
              <p:ext uri="{D42A27DB-BD31-4B8C-83A1-F6EECF244321}">
                <p14:modId xmlns:p14="http://schemas.microsoft.com/office/powerpoint/2010/main" val="986042736"/>
              </p:ext>
            </p:extLst>
          </p:nvPr>
        </p:nvGraphicFramePr>
        <p:xfrm>
          <a:off x="1727606" y="112924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3" name="Table 42">
            <a:extLst>
              <a:ext uri="{FF2B5EF4-FFF2-40B4-BE49-F238E27FC236}">
                <a16:creationId xmlns:a16="http://schemas.microsoft.com/office/drawing/2014/main" id="{9D4179E8-825C-7238-5BE4-A46F1174A7B5}"/>
              </a:ext>
            </a:extLst>
          </p:cNvPr>
          <p:cNvGraphicFramePr>
            <a:graphicFrameLocks noGrp="1"/>
          </p:cNvGraphicFramePr>
          <p:nvPr>
            <p:extLst>
              <p:ext uri="{D42A27DB-BD31-4B8C-83A1-F6EECF244321}">
                <p14:modId xmlns:p14="http://schemas.microsoft.com/office/powerpoint/2010/main" val="3991150266"/>
              </p:ext>
            </p:extLst>
          </p:nvPr>
        </p:nvGraphicFramePr>
        <p:xfrm>
          <a:off x="1994306" y="141880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4" name="Table 43">
            <a:extLst>
              <a:ext uri="{FF2B5EF4-FFF2-40B4-BE49-F238E27FC236}">
                <a16:creationId xmlns:a16="http://schemas.microsoft.com/office/drawing/2014/main" id="{6943B1C7-57D9-0552-3BE8-A786C7330B59}"/>
              </a:ext>
            </a:extLst>
          </p:cNvPr>
          <p:cNvGraphicFramePr>
            <a:graphicFrameLocks noGrp="1"/>
          </p:cNvGraphicFramePr>
          <p:nvPr>
            <p:extLst>
              <p:ext uri="{D42A27DB-BD31-4B8C-83A1-F6EECF244321}">
                <p14:modId xmlns:p14="http://schemas.microsoft.com/office/powerpoint/2010/main" val="94143322"/>
              </p:ext>
            </p:extLst>
          </p:nvPr>
        </p:nvGraphicFramePr>
        <p:xfrm>
          <a:off x="2588187" y="2015020"/>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45" name="Group 44">
            <a:extLst>
              <a:ext uri="{FF2B5EF4-FFF2-40B4-BE49-F238E27FC236}">
                <a16:creationId xmlns:a16="http://schemas.microsoft.com/office/drawing/2014/main" id="{EE900094-6B72-7E7F-6BDD-D27437FB1D05}"/>
              </a:ext>
            </a:extLst>
          </p:cNvPr>
          <p:cNvGrpSpPr>
            <a:grpSpLocks noChangeAspect="1"/>
          </p:cNvGrpSpPr>
          <p:nvPr/>
        </p:nvGrpSpPr>
        <p:grpSpPr>
          <a:xfrm>
            <a:off x="110153" y="1032603"/>
            <a:ext cx="1443385" cy="1498358"/>
            <a:chOff x="1851871" y="1287138"/>
            <a:chExt cx="1378238" cy="1430728"/>
          </a:xfrm>
        </p:grpSpPr>
        <p:grpSp>
          <p:nvGrpSpPr>
            <p:cNvPr id="46" name="Group 45">
              <a:extLst>
                <a:ext uri="{FF2B5EF4-FFF2-40B4-BE49-F238E27FC236}">
                  <a16:creationId xmlns:a16="http://schemas.microsoft.com/office/drawing/2014/main" id="{06B3877C-7F4B-69F2-D830-3480D50B2132}"/>
                </a:ext>
              </a:extLst>
            </p:cNvPr>
            <p:cNvGrpSpPr/>
            <p:nvPr/>
          </p:nvGrpSpPr>
          <p:grpSpPr>
            <a:xfrm>
              <a:off x="1871922" y="1287138"/>
              <a:ext cx="108640" cy="146399"/>
              <a:chOff x="1844231" y="869163"/>
              <a:chExt cx="108640" cy="146399"/>
            </a:xfrm>
          </p:grpSpPr>
          <p:cxnSp>
            <p:nvCxnSpPr>
              <p:cNvPr id="107" name="Straight Connector 106">
                <a:extLst>
                  <a:ext uri="{FF2B5EF4-FFF2-40B4-BE49-F238E27FC236}">
                    <a16:creationId xmlns:a16="http://schemas.microsoft.com/office/drawing/2014/main" id="{0FF7A8C7-FDC3-AADB-93AA-2D4F85BF6A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2D60FDC-FFBF-ACB7-2CCD-4F732428D9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DA86D3A-22BD-6E8C-34CB-E46B18AA848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4A6D710D-0075-4124-7FA0-33BFB0EA122C}"/>
                </a:ext>
              </a:extLst>
            </p:cNvPr>
            <p:cNvGrpSpPr/>
            <p:nvPr/>
          </p:nvGrpSpPr>
          <p:grpSpPr>
            <a:xfrm>
              <a:off x="1851871" y="1716303"/>
              <a:ext cx="108640" cy="146399"/>
              <a:chOff x="1844231" y="869163"/>
              <a:chExt cx="108640" cy="146399"/>
            </a:xfrm>
          </p:grpSpPr>
          <p:cxnSp>
            <p:nvCxnSpPr>
              <p:cNvPr id="104" name="Straight Connector 103">
                <a:extLst>
                  <a:ext uri="{FF2B5EF4-FFF2-40B4-BE49-F238E27FC236}">
                    <a16:creationId xmlns:a16="http://schemas.microsoft.com/office/drawing/2014/main" id="{DD1198E2-DFFD-A290-0A53-B3CC205E827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E3B1063-33A1-AF9B-A11D-4B4D9025092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BE21EE3-551F-5B01-2099-66EBAEDA01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34009423-0A8A-CE04-59C0-1CBBABBFF179}"/>
                </a:ext>
              </a:extLst>
            </p:cNvPr>
            <p:cNvGrpSpPr/>
            <p:nvPr/>
          </p:nvGrpSpPr>
          <p:grpSpPr>
            <a:xfrm>
              <a:off x="1858742" y="2138974"/>
              <a:ext cx="108640" cy="146399"/>
              <a:chOff x="1844231" y="869163"/>
              <a:chExt cx="108640" cy="146399"/>
            </a:xfrm>
          </p:grpSpPr>
          <p:cxnSp>
            <p:nvCxnSpPr>
              <p:cNvPr id="101" name="Straight Connector 100">
                <a:extLst>
                  <a:ext uri="{FF2B5EF4-FFF2-40B4-BE49-F238E27FC236}">
                    <a16:creationId xmlns:a16="http://schemas.microsoft.com/office/drawing/2014/main" id="{27DD1F15-48A5-DF34-76A8-39394B8483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CD1D48B-6380-13BA-A655-6B0D51DA6C5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7EA2856-E0E7-4E7E-21B0-9032178F33C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18CED46F-E981-80C8-66E9-C0E60C74A41D}"/>
                </a:ext>
              </a:extLst>
            </p:cNvPr>
            <p:cNvGrpSpPr/>
            <p:nvPr/>
          </p:nvGrpSpPr>
          <p:grpSpPr>
            <a:xfrm>
              <a:off x="1858742" y="2571204"/>
              <a:ext cx="108640" cy="146399"/>
              <a:chOff x="1844231" y="869163"/>
              <a:chExt cx="108640" cy="146399"/>
            </a:xfrm>
          </p:grpSpPr>
          <p:cxnSp>
            <p:nvCxnSpPr>
              <p:cNvPr id="98" name="Straight Connector 97">
                <a:extLst>
                  <a:ext uri="{FF2B5EF4-FFF2-40B4-BE49-F238E27FC236}">
                    <a16:creationId xmlns:a16="http://schemas.microsoft.com/office/drawing/2014/main" id="{91778B9B-C5CB-7FA0-65D8-4E7E3A1FF41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483B1E2-5803-79B4-44A1-8D7022D8C4F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83D1109-87E9-484D-D4D3-83990A2CF91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A6037D4E-8C30-677E-E0B7-0B116CFAEC71}"/>
                </a:ext>
              </a:extLst>
            </p:cNvPr>
            <p:cNvGrpSpPr/>
            <p:nvPr/>
          </p:nvGrpSpPr>
          <p:grpSpPr>
            <a:xfrm>
              <a:off x="2279675" y="1290378"/>
              <a:ext cx="108640" cy="146399"/>
              <a:chOff x="1844231" y="869163"/>
              <a:chExt cx="108640" cy="146399"/>
            </a:xfrm>
          </p:grpSpPr>
          <p:cxnSp>
            <p:nvCxnSpPr>
              <p:cNvPr id="95" name="Straight Connector 94">
                <a:extLst>
                  <a:ext uri="{FF2B5EF4-FFF2-40B4-BE49-F238E27FC236}">
                    <a16:creationId xmlns:a16="http://schemas.microsoft.com/office/drawing/2014/main" id="{3444372F-4560-4D87-FEFB-457287BC6A4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616B62E-2A52-32FB-747A-063D262976F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19DF1EE-7397-E7C6-2933-EDE245E289E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CE5E405D-1101-C430-735B-E9E36651ACAE}"/>
                </a:ext>
              </a:extLst>
            </p:cNvPr>
            <p:cNvGrpSpPr/>
            <p:nvPr/>
          </p:nvGrpSpPr>
          <p:grpSpPr>
            <a:xfrm>
              <a:off x="2274432" y="1710028"/>
              <a:ext cx="108640" cy="146399"/>
              <a:chOff x="1844231" y="869163"/>
              <a:chExt cx="108640" cy="146399"/>
            </a:xfrm>
          </p:grpSpPr>
          <p:cxnSp>
            <p:nvCxnSpPr>
              <p:cNvPr id="92" name="Straight Connector 91">
                <a:extLst>
                  <a:ext uri="{FF2B5EF4-FFF2-40B4-BE49-F238E27FC236}">
                    <a16:creationId xmlns:a16="http://schemas.microsoft.com/office/drawing/2014/main" id="{90958A3E-4F2A-44DA-1572-A7C4D3DDC4A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F413AC7-74A0-9D23-C550-D4313AFD96B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77B72A1-F372-727A-979D-B820E36BFF2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DF309A9-1590-E0DF-0D0F-F2633A0F62F6}"/>
                </a:ext>
              </a:extLst>
            </p:cNvPr>
            <p:cNvGrpSpPr/>
            <p:nvPr/>
          </p:nvGrpSpPr>
          <p:grpSpPr>
            <a:xfrm>
              <a:off x="2272598" y="2132570"/>
              <a:ext cx="108640" cy="146399"/>
              <a:chOff x="1844231" y="869163"/>
              <a:chExt cx="108640" cy="146399"/>
            </a:xfrm>
          </p:grpSpPr>
          <p:cxnSp>
            <p:nvCxnSpPr>
              <p:cNvPr id="89" name="Straight Connector 88">
                <a:extLst>
                  <a:ext uri="{FF2B5EF4-FFF2-40B4-BE49-F238E27FC236}">
                    <a16:creationId xmlns:a16="http://schemas.microsoft.com/office/drawing/2014/main" id="{36D8578C-0D21-6A30-DE47-BE0EAD60A2A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CCC8D10-503F-0B82-81B8-CF6C218C1E4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1BD63D6-05C8-45A3-9A66-56A90C6024A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5B45FF56-6F42-DE43-B6E7-0374A37FF47D}"/>
                </a:ext>
              </a:extLst>
            </p:cNvPr>
            <p:cNvGrpSpPr/>
            <p:nvPr/>
          </p:nvGrpSpPr>
          <p:grpSpPr>
            <a:xfrm>
              <a:off x="2279055" y="2571467"/>
              <a:ext cx="108640" cy="146399"/>
              <a:chOff x="1844231" y="869163"/>
              <a:chExt cx="108640" cy="146399"/>
            </a:xfrm>
          </p:grpSpPr>
          <p:cxnSp>
            <p:nvCxnSpPr>
              <p:cNvPr id="86" name="Straight Connector 85">
                <a:extLst>
                  <a:ext uri="{FF2B5EF4-FFF2-40B4-BE49-F238E27FC236}">
                    <a16:creationId xmlns:a16="http://schemas.microsoft.com/office/drawing/2014/main" id="{63CAAC47-3DC9-85FB-F3B9-EA564D18D07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7FED169-01BD-9011-4417-CFE57C867B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67A537B-F355-725A-2823-15214680A15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E858A71D-1275-A41B-495D-C4BC89786501}"/>
                </a:ext>
              </a:extLst>
            </p:cNvPr>
            <p:cNvGrpSpPr/>
            <p:nvPr/>
          </p:nvGrpSpPr>
          <p:grpSpPr>
            <a:xfrm>
              <a:off x="2713716" y="1287138"/>
              <a:ext cx="108640" cy="146399"/>
              <a:chOff x="1844231" y="869163"/>
              <a:chExt cx="108640" cy="146399"/>
            </a:xfrm>
          </p:grpSpPr>
          <p:cxnSp>
            <p:nvCxnSpPr>
              <p:cNvPr id="83" name="Straight Connector 82">
                <a:extLst>
                  <a:ext uri="{FF2B5EF4-FFF2-40B4-BE49-F238E27FC236}">
                    <a16:creationId xmlns:a16="http://schemas.microsoft.com/office/drawing/2014/main" id="{D8BF8590-BA9D-06E7-A241-60DAA4B6E3F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2C2F2E2-CCDD-89EF-1B3F-9AEEE1B818A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7941275-0CBE-9D24-CC7B-8EE7A815164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87293BDA-23C6-DA46-96DA-854445DF56CC}"/>
                </a:ext>
              </a:extLst>
            </p:cNvPr>
            <p:cNvGrpSpPr/>
            <p:nvPr/>
          </p:nvGrpSpPr>
          <p:grpSpPr>
            <a:xfrm>
              <a:off x="2693665" y="1716303"/>
              <a:ext cx="108640" cy="146399"/>
              <a:chOff x="1844231" y="869163"/>
              <a:chExt cx="108640" cy="146399"/>
            </a:xfrm>
          </p:grpSpPr>
          <p:cxnSp>
            <p:nvCxnSpPr>
              <p:cNvPr id="80" name="Straight Connector 79">
                <a:extLst>
                  <a:ext uri="{FF2B5EF4-FFF2-40B4-BE49-F238E27FC236}">
                    <a16:creationId xmlns:a16="http://schemas.microsoft.com/office/drawing/2014/main" id="{7E6446C1-3DBB-C5FE-E284-78DABE072A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CE591C0-9DDD-61A8-CB78-8BA22BB96F3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6CF8534-35AF-8D63-DA54-0AEABAAB3B9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5D235AC0-E93B-23B9-FC0C-D18394FED3CA}"/>
                </a:ext>
              </a:extLst>
            </p:cNvPr>
            <p:cNvGrpSpPr/>
            <p:nvPr/>
          </p:nvGrpSpPr>
          <p:grpSpPr>
            <a:xfrm>
              <a:off x="2700536" y="2138974"/>
              <a:ext cx="108640" cy="146399"/>
              <a:chOff x="1844231" y="869163"/>
              <a:chExt cx="108640" cy="146399"/>
            </a:xfrm>
          </p:grpSpPr>
          <p:cxnSp>
            <p:nvCxnSpPr>
              <p:cNvPr id="77" name="Straight Connector 76">
                <a:extLst>
                  <a:ext uri="{FF2B5EF4-FFF2-40B4-BE49-F238E27FC236}">
                    <a16:creationId xmlns:a16="http://schemas.microsoft.com/office/drawing/2014/main" id="{A9E44523-4D81-86A5-986B-DF60DAEC66C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9E9A484-8301-D5D3-12DA-1CE4AA92DD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F33BC73-FCC1-0355-6C8E-51322EAA262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E1B87AB5-436E-D7BC-BE83-F9C176F28BC2}"/>
                </a:ext>
              </a:extLst>
            </p:cNvPr>
            <p:cNvGrpSpPr/>
            <p:nvPr/>
          </p:nvGrpSpPr>
          <p:grpSpPr>
            <a:xfrm>
              <a:off x="2700536" y="2571204"/>
              <a:ext cx="108640" cy="146399"/>
              <a:chOff x="1844231" y="869163"/>
              <a:chExt cx="108640" cy="146399"/>
            </a:xfrm>
          </p:grpSpPr>
          <p:cxnSp>
            <p:nvCxnSpPr>
              <p:cNvPr id="74" name="Straight Connector 73">
                <a:extLst>
                  <a:ext uri="{FF2B5EF4-FFF2-40B4-BE49-F238E27FC236}">
                    <a16:creationId xmlns:a16="http://schemas.microsoft.com/office/drawing/2014/main" id="{1ACA6D6C-EE71-02E2-FE68-72C031961B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6FCDC51-2A85-8E05-EB2A-E834BAB4E56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AD414FE-F515-AF5A-41DC-895F08AE783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992B011-ECD1-7522-2C4E-CF706CD2DF7B}"/>
                </a:ext>
              </a:extLst>
            </p:cNvPr>
            <p:cNvGrpSpPr/>
            <p:nvPr/>
          </p:nvGrpSpPr>
          <p:grpSpPr>
            <a:xfrm>
              <a:off x="3121469" y="1290378"/>
              <a:ext cx="108640" cy="146399"/>
              <a:chOff x="1844231" y="869163"/>
              <a:chExt cx="108640" cy="146399"/>
            </a:xfrm>
          </p:grpSpPr>
          <p:cxnSp>
            <p:nvCxnSpPr>
              <p:cNvPr id="71" name="Straight Connector 70">
                <a:extLst>
                  <a:ext uri="{FF2B5EF4-FFF2-40B4-BE49-F238E27FC236}">
                    <a16:creationId xmlns:a16="http://schemas.microsoft.com/office/drawing/2014/main" id="{DDCFF9AD-C722-956E-CDAD-9BDE8554D9B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1663148-737D-9DD6-737B-1562B3E7B75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0DE5892-3820-5030-A916-AA58D56EFD9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5A591AC-166E-737B-6EA3-DE979531AAC0}"/>
                </a:ext>
              </a:extLst>
            </p:cNvPr>
            <p:cNvGrpSpPr/>
            <p:nvPr/>
          </p:nvGrpSpPr>
          <p:grpSpPr>
            <a:xfrm>
              <a:off x="3116226" y="1710028"/>
              <a:ext cx="108640" cy="146399"/>
              <a:chOff x="1844231" y="869163"/>
              <a:chExt cx="108640" cy="146399"/>
            </a:xfrm>
          </p:grpSpPr>
          <p:cxnSp>
            <p:nvCxnSpPr>
              <p:cNvPr id="68" name="Straight Connector 67">
                <a:extLst>
                  <a:ext uri="{FF2B5EF4-FFF2-40B4-BE49-F238E27FC236}">
                    <a16:creationId xmlns:a16="http://schemas.microsoft.com/office/drawing/2014/main" id="{058CE678-29F8-1E1D-7E43-BC04FAFA521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1B1C9DD-216D-98EE-1E65-A5DB2A78C13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74915E-5D43-171A-6B59-5FB24C19438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E54C2BD-589B-5F78-0E51-771DDE02B0CE}"/>
                </a:ext>
              </a:extLst>
            </p:cNvPr>
            <p:cNvGrpSpPr/>
            <p:nvPr/>
          </p:nvGrpSpPr>
          <p:grpSpPr>
            <a:xfrm>
              <a:off x="3114392" y="2132570"/>
              <a:ext cx="108640" cy="146399"/>
              <a:chOff x="1844231" y="869163"/>
              <a:chExt cx="108640" cy="146399"/>
            </a:xfrm>
          </p:grpSpPr>
          <p:cxnSp>
            <p:nvCxnSpPr>
              <p:cNvPr id="65" name="Straight Connector 64">
                <a:extLst>
                  <a:ext uri="{FF2B5EF4-FFF2-40B4-BE49-F238E27FC236}">
                    <a16:creationId xmlns:a16="http://schemas.microsoft.com/office/drawing/2014/main" id="{3607666A-C56C-F491-AFD2-E9F9D14026A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DFD6483-2328-A936-9990-A2DBD136FC5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9823BFF-1C16-79EE-F009-E0C41414715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300D53DF-809B-BF8B-EF01-EA2AD209AAA2}"/>
                </a:ext>
              </a:extLst>
            </p:cNvPr>
            <p:cNvGrpSpPr/>
            <p:nvPr/>
          </p:nvGrpSpPr>
          <p:grpSpPr>
            <a:xfrm>
              <a:off x="3120849" y="2571467"/>
              <a:ext cx="108640" cy="146399"/>
              <a:chOff x="1844231" y="869163"/>
              <a:chExt cx="108640" cy="146399"/>
            </a:xfrm>
          </p:grpSpPr>
          <p:cxnSp>
            <p:nvCxnSpPr>
              <p:cNvPr id="62" name="Straight Connector 61">
                <a:extLst>
                  <a:ext uri="{FF2B5EF4-FFF2-40B4-BE49-F238E27FC236}">
                    <a16:creationId xmlns:a16="http://schemas.microsoft.com/office/drawing/2014/main" id="{35642F17-6A53-1EE8-DDDD-E6483FAB579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9519893-2433-0DB1-E9E4-854590A2383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CFCFBC1-FEFA-1067-4B4D-94344E942F6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3E910600-304E-7208-1241-48DFBCEF245A}"/>
                  </a:ext>
                </a:extLst>
              </p:cNvPr>
              <p:cNvSpPr txBox="1"/>
              <p:nvPr/>
            </p:nvSpPr>
            <p:spPr>
              <a:xfrm>
                <a:off x="1539085" y="333811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𝑠</m:t>
                          </m:r>
                        </m:sub>
                      </m:sSub>
                    </m:oMath>
                  </m:oMathPara>
                </a14:m>
                <a:endParaRPr lang="en-GB" noProof="0" dirty="0"/>
              </a:p>
            </p:txBody>
          </p:sp>
        </mc:Choice>
        <mc:Fallback xmlns="">
          <p:sp>
            <p:nvSpPr>
              <p:cNvPr id="110" name="TextBox 109">
                <a:extLst>
                  <a:ext uri="{FF2B5EF4-FFF2-40B4-BE49-F238E27FC236}">
                    <a16:creationId xmlns:a16="http://schemas.microsoft.com/office/drawing/2014/main" id="{3E910600-304E-7208-1241-48DFBCEF245A}"/>
                  </a:ext>
                </a:extLst>
              </p:cNvPr>
              <p:cNvSpPr txBox="1">
                <a:spLocks noRot="1" noChangeAspect="1" noMove="1" noResize="1" noEditPoints="1" noAdjustHandles="1" noChangeArrowheads="1" noChangeShapeType="1" noTextEdit="1"/>
              </p:cNvSpPr>
              <p:nvPr/>
            </p:nvSpPr>
            <p:spPr>
              <a:xfrm>
                <a:off x="1539085" y="3338110"/>
                <a:ext cx="509598" cy="369332"/>
              </a:xfrm>
              <a:prstGeom prst="rect">
                <a:avLst/>
              </a:prstGeom>
              <a:blipFill>
                <a:blip r:embed="rId9"/>
                <a:stretch>
                  <a:fillRect/>
                </a:stretch>
              </a:blipFill>
            </p:spPr>
            <p:txBody>
              <a:bodyPr/>
              <a:lstStyle/>
              <a:p>
                <a:r>
                  <a:rPr lang="LID4096">
                    <a:noFill/>
                  </a:rPr>
                  <a:t> </a:t>
                </a:r>
              </a:p>
            </p:txBody>
          </p:sp>
        </mc:Fallback>
      </mc:AlternateContent>
      <p:cxnSp>
        <p:nvCxnSpPr>
          <p:cNvPr id="111" name="Straight Arrow Connector 110">
            <a:extLst>
              <a:ext uri="{FF2B5EF4-FFF2-40B4-BE49-F238E27FC236}">
                <a16:creationId xmlns:a16="http://schemas.microsoft.com/office/drawing/2014/main" id="{1B0E2A07-362F-57A3-34E3-24095BFCE7A3}"/>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7B885189-CBDF-1314-43F0-991B06FF6173}"/>
                  </a:ext>
                </a:extLst>
              </p:cNvPr>
              <p:cNvSpPr txBox="1"/>
              <p:nvPr/>
            </p:nvSpPr>
            <p:spPr>
              <a:xfrm>
                <a:off x="1581162" y="2930163"/>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𝑆</m:t>
                          </m:r>
                          <m:r>
                            <m:rPr>
                              <m:sty m:val="p"/>
                            </m:rPr>
                            <a:rPr lang="en-GB" b="0" i="0" noProof="0" smtClean="0">
                              <a:latin typeface="Cambria Math" panose="02040503050406030204" pitchFamily="18" charset="0"/>
                              <a:ea typeface="Cambria Math" panose="02040503050406030204" pitchFamily="18" charset="0"/>
                            </a:rPr>
                            <m:t>IM</m:t>
                          </m:r>
                        </m:sub>
                      </m:sSub>
                    </m:oMath>
                  </m:oMathPara>
                </a14:m>
                <a:endParaRPr lang="en-GB" noProof="0" dirty="0"/>
              </a:p>
            </p:txBody>
          </p:sp>
        </mc:Choice>
        <mc:Fallback xmlns="">
          <p:sp>
            <p:nvSpPr>
              <p:cNvPr id="112" name="TextBox 111">
                <a:extLst>
                  <a:ext uri="{FF2B5EF4-FFF2-40B4-BE49-F238E27FC236}">
                    <a16:creationId xmlns:a16="http://schemas.microsoft.com/office/drawing/2014/main" id="{7B885189-CBDF-1314-43F0-991B06FF6173}"/>
                  </a:ext>
                </a:extLst>
              </p:cNvPr>
              <p:cNvSpPr txBox="1">
                <a:spLocks noRot="1" noChangeAspect="1" noMove="1" noResize="1" noEditPoints="1" noAdjustHandles="1" noChangeArrowheads="1" noChangeShapeType="1" noTextEdit="1"/>
              </p:cNvSpPr>
              <p:nvPr/>
            </p:nvSpPr>
            <p:spPr>
              <a:xfrm>
                <a:off x="1581162" y="2930163"/>
                <a:ext cx="491561" cy="369332"/>
              </a:xfrm>
              <a:prstGeom prst="rect">
                <a:avLst/>
              </a:prstGeom>
              <a:blipFill>
                <a:blip r:embed="rId10"/>
                <a:stretch>
                  <a:fillRect r="-18519" b="-1667"/>
                </a:stretch>
              </a:blipFill>
            </p:spPr>
            <p:txBody>
              <a:bodyPr/>
              <a:lstStyle/>
              <a:p>
                <a:r>
                  <a:rPr lang="LID4096">
                    <a:noFill/>
                  </a:rPr>
                  <a:t> </a:t>
                </a:r>
              </a:p>
            </p:txBody>
          </p:sp>
        </mc:Fallback>
      </mc:AlternateContent>
      <p:pic>
        <p:nvPicPr>
          <p:cNvPr id="117" name="Graphic 116" descr="Processor outline">
            <a:extLst>
              <a:ext uri="{FF2B5EF4-FFF2-40B4-BE49-F238E27FC236}">
                <a16:creationId xmlns:a16="http://schemas.microsoft.com/office/drawing/2014/main" id="{A312BFBA-9EDB-D4A5-D6A7-B0DB3C9D476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034" y="2607927"/>
            <a:ext cx="672227" cy="672227"/>
          </a:xfrm>
          <a:prstGeom prst="rect">
            <a:avLst/>
          </a:prstGeom>
        </p:spPr>
      </p:pic>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900547A9-7BDD-EC65-ECC2-0C0FD0237C06}"/>
                  </a:ext>
                </a:extLst>
              </p:cNvPr>
              <p:cNvSpPr txBox="1"/>
              <p:nvPr/>
            </p:nvSpPr>
            <p:spPr>
              <a:xfrm>
                <a:off x="2754219" y="2330713"/>
                <a:ext cx="656869" cy="369332"/>
              </a:xfrm>
              <a:prstGeom prst="rect">
                <a:avLst/>
              </a:prstGeom>
              <a:solidFill>
                <a:schemeClr val="bg1">
                  <a:alpha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120" name="TextBox 119">
                <a:extLst>
                  <a:ext uri="{FF2B5EF4-FFF2-40B4-BE49-F238E27FC236}">
                    <a16:creationId xmlns:a16="http://schemas.microsoft.com/office/drawing/2014/main" id="{900547A9-7BDD-EC65-ECC2-0C0FD0237C06}"/>
                  </a:ext>
                </a:extLst>
              </p:cNvPr>
              <p:cNvSpPr txBox="1">
                <a:spLocks noRot="1" noChangeAspect="1" noMove="1" noResize="1" noEditPoints="1" noAdjustHandles="1" noChangeArrowheads="1" noChangeShapeType="1" noTextEdit="1"/>
              </p:cNvSpPr>
              <p:nvPr/>
            </p:nvSpPr>
            <p:spPr>
              <a:xfrm>
                <a:off x="2754219" y="2330713"/>
                <a:ext cx="656869" cy="369332"/>
              </a:xfrm>
              <a:prstGeom prst="rect">
                <a:avLst/>
              </a:prstGeom>
              <a:blipFill>
                <a:blip r:embed="rId13"/>
                <a:stretch>
                  <a:fillRect r="-13889" b="-14754"/>
                </a:stretch>
              </a:blipFill>
            </p:spPr>
            <p:txBody>
              <a:bodyPr/>
              <a:lstStyle/>
              <a:p>
                <a:r>
                  <a:rPr lang="LID4096">
                    <a:noFill/>
                  </a:rPr>
                  <a:t> </a:t>
                </a:r>
              </a:p>
            </p:txBody>
          </p:sp>
        </mc:Fallback>
      </mc:AlternateContent>
      <p:sp>
        <p:nvSpPr>
          <p:cNvPr id="2" name="TextBox 33">
            <a:extLst>
              <a:ext uri="{FF2B5EF4-FFF2-40B4-BE49-F238E27FC236}">
                <a16:creationId xmlns:a16="http://schemas.microsoft.com/office/drawing/2014/main" id="{DCF56758-9C6B-101C-C44D-935A60A1900D}"/>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 name="TextBox 19">
                <a:extLst>
                  <a:ext uri="{FF2B5EF4-FFF2-40B4-BE49-F238E27FC236}">
                    <a16:creationId xmlns:a16="http://schemas.microsoft.com/office/drawing/2014/main" id="{57C7F937-7A6A-AC9E-3D70-3FC5EDCBD9D3}"/>
                  </a:ext>
                </a:extLst>
              </p:cNvPr>
              <p:cNvSpPr txBox="1"/>
              <p:nvPr/>
            </p:nvSpPr>
            <p:spPr>
              <a:xfrm>
                <a:off x="8470490" y="2181422"/>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3" name="TextBox 19">
                <a:extLst>
                  <a:ext uri="{FF2B5EF4-FFF2-40B4-BE49-F238E27FC236}">
                    <a16:creationId xmlns:a16="http://schemas.microsoft.com/office/drawing/2014/main" id="{57C7F937-7A6A-AC9E-3D70-3FC5EDCBD9D3}"/>
                  </a:ext>
                </a:extLst>
              </p:cNvPr>
              <p:cNvSpPr txBox="1">
                <a:spLocks noRot="1" noChangeAspect="1" noMove="1" noResize="1" noEditPoints="1" noAdjustHandles="1" noChangeArrowheads="1" noChangeShapeType="1" noTextEdit="1"/>
              </p:cNvSpPr>
              <p:nvPr/>
            </p:nvSpPr>
            <p:spPr>
              <a:xfrm>
                <a:off x="8470490" y="2181422"/>
                <a:ext cx="3452680" cy="498315"/>
              </a:xfrm>
              <a:prstGeom prst="rect">
                <a:avLst/>
              </a:prstGeom>
              <a:blipFill>
                <a:blip r:embed="rId14"/>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473739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CD717-24F8-4D79-D5CD-8CA306599932}"/>
            </a:ext>
          </a:extLst>
        </p:cNvPr>
        <p:cNvGrpSpPr/>
        <p:nvPr/>
      </p:nvGrpSpPr>
      <p:grpSpPr>
        <a:xfrm>
          <a:off x="0" y="0"/>
          <a:ext cx="0" cy="0"/>
          <a:chOff x="0" y="0"/>
          <a:chExt cx="0" cy="0"/>
        </a:xfrm>
      </p:grpSpPr>
      <p:cxnSp>
        <p:nvCxnSpPr>
          <p:cNvPr id="140" name="Connector: Elbow 139">
            <a:extLst>
              <a:ext uri="{FF2B5EF4-FFF2-40B4-BE49-F238E27FC236}">
                <a16:creationId xmlns:a16="http://schemas.microsoft.com/office/drawing/2014/main" id="{EDAD75B7-AB85-22B2-D600-2C294251AF74}"/>
              </a:ext>
            </a:extLst>
          </p:cNvPr>
          <p:cNvCxnSpPr>
            <a:cxnSpLocks/>
          </p:cNvCxnSpPr>
          <p:nvPr/>
        </p:nvCxnSpPr>
        <p:spPr>
          <a:xfrm rot="16200000" flipV="1">
            <a:off x="5840805" y="2610262"/>
            <a:ext cx="2868444" cy="347524"/>
          </a:xfrm>
          <a:prstGeom prst="bentConnector3">
            <a:avLst>
              <a:gd name="adj1" fmla="val 79517"/>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D77052BB-F0A2-FDB3-BB7D-97486EA65309}"/>
              </a:ext>
            </a:extLst>
          </p:cNvPr>
          <p:cNvCxnSpPr>
            <a:cxnSpLocks/>
            <a:stCxn id="122" idx="0"/>
          </p:cNvCxnSpPr>
          <p:nvPr/>
        </p:nvCxnSpPr>
        <p:spPr>
          <a:xfrm rot="16200000" flipV="1">
            <a:off x="4380470" y="2443474"/>
            <a:ext cx="2229581" cy="231682"/>
          </a:xfrm>
          <a:prstGeom prst="bentConnector3">
            <a:avLst>
              <a:gd name="adj1" fmla="val 8534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36" name="Rectangle: Rounded Corners 135">
            <a:extLst>
              <a:ext uri="{FF2B5EF4-FFF2-40B4-BE49-F238E27FC236}">
                <a16:creationId xmlns:a16="http://schemas.microsoft.com/office/drawing/2014/main" id="{1B6B64CC-F06D-A029-C936-BB61AE2D46C1}"/>
              </a:ext>
            </a:extLst>
          </p:cNvPr>
          <p:cNvSpPr/>
          <p:nvPr/>
        </p:nvSpPr>
        <p:spPr>
          <a:xfrm>
            <a:off x="4282211" y="1910156"/>
            <a:ext cx="4225235" cy="1458569"/>
          </a:xfrm>
          <a:prstGeom prst="roundRect">
            <a:avLst/>
          </a:prstGeom>
          <a:solidFill>
            <a:schemeClr val="bg1">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7" name="Right Brace 36">
            <a:extLst>
              <a:ext uri="{FF2B5EF4-FFF2-40B4-BE49-F238E27FC236}">
                <a16:creationId xmlns:a16="http://schemas.microsoft.com/office/drawing/2014/main" id="{3D95CC71-D13D-196F-8C3D-1010E8794581}"/>
              </a:ext>
            </a:extLst>
          </p:cNvPr>
          <p:cNvSpPr/>
          <p:nvPr/>
        </p:nvSpPr>
        <p:spPr>
          <a:xfrm>
            <a:off x="3465804"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29" name="Table 128">
            <a:extLst>
              <a:ext uri="{FF2B5EF4-FFF2-40B4-BE49-F238E27FC236}">
                <a16:creationId xmlns:a16="http://schemas.microsoft.com/office/drawing/2014/main" id="{647503B2-E75F-34E1-7F7E-4EF5D828E6D1}"/>
              </a:ext>
            </a:extLst>
          </p:cNvPr>
          <p:cNvGraphicFramePr>
            <a:graphicFrameLocks noGrp="1"/>
          </p:cNvGraphicFramePr>
          <p:nvPr>
            <p:extLst>
              <p:ext uri="{D42A27DB-BD31-4B8C-83A1-F6EECF244321}">
                <p14:modId xmlns:p14="http://schemas.microsoft.com/office/powerpoint/2010/main" val="2279470269"/>
              </p:ext>
            </p:extLst>
          </p:nvPr>
        </p:nvGraphicFramePr>
        <p:xfrm>
          <a:off x="1668986"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0" name="Table 129">
            <a:extLst>
              <a:ext uri="{FF2B5EF4-FFF2-40B4-BE49-F238E27FC236}">
                <a16:creationId xmlns:a16="http://schemas.microsoft.com/office/drawing/2014/main" id="{F9B955C2-F59C-1F87-9325-A6BAE8DAC56C}"/>
              </a:ext>
            </a:extLst>
          </p:cNvPr>
          <p:cNvGraphicFramePr>
            <a:graphicFrameLocks noGrp="1"/>
          </p:cNvGraphicFramePr>
          <p:nvPr>
            <p:extLst>
              <p:ext uri="{D42A27DB-BD31-4B8C-83A1-F6EECF244321}">
                <p14:modId xmlns:p14="http://schemas.microsoft.com/office/powerpoint/2010/main" val="2178652067"/>
              </p:ext>
            </p:extLst>
          </p:nvPr>
        </p:nvGraphicFramePr>
        <p:xfrm>
          <a:off x="1935686"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31" name="Table 130">
            <a:extLst>
              <a:ext uri="{FF2B5EF4-FFF2-40B4-BE49-F238E27FC236}">
                <a16:creationId xmlns:a16="http://schemas.microsoft.com/office/drawing/2014/main" id="{CD9F876D-CB16-DEF3-3D73-7D0E03AB8DE6}"/>
              </a:ext>
            </a:extLst>
          </p:cNvPr>
          <p:cNvGraphicFramePr>
            <a:graphicFrameLocks noGrp="1"/>
          </p:cNvGraphicFramePr>
          <p:nvPr>
            <p:extLst>
              <p:ext uri="{D42A27DB-BD31-4B8C-83A1-F6EECF244321}">
                <p14:modId xmlns:p14="http://schemas.microsoft.com/office/powerpoint/2010/main" val="644332634"/>
              </p:ext>
            </p:extLst>
          </p:nvPr>
        </p:nvGraphicFramePr>
        <p:xfrm>
          <a:off x="2529567"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6" name="Oval 5">
            <a:extLst>
              <a:ext uri="{FF2B5EF4-FFF2-40B4-BE49-F238E27FC236}">
                <a16:creationId xmlns:a16="http://schemas.microsoft.com/office/drawing/2014/main" id="{29883DF9-7920-768B-5E64-5ECA44903056}"/>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7206A4A-84CA-F01F-93B8-A16D4C23B322}"/>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D160E9DD-A38E-C719-6F83-4C5A9EC7A3D3}"/>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795BF48B-9571-8DB0-CCA6-320D2EC5B87E}"/>
              </a:ext>
            </a:extLst>
          </p:cNvPr>
          <p:cNvSpPr>
            <a:spLocks noGrp="1"/>
          </p:cNvSpPr>
          <p:nvPr>
            <p:ph type="sldNum" idx="8"/>
          </p:nvPr>
        </p:nvSpPr>
        <p:spPr>
          <a:xfrm>
            <a:off x="11723213" y="6396851"/>
            <a:ext cx="277650"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24</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68D2F973-DD85-A0DB-DD26-AA637A1A5B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p:sp>
        <p:nvSpPr>
          <p:cNvPr id="29" name="TextBox 28">
            <a:extLst>
              <a:ext uri="{FF2B5EF4-FFF2-40B4-BE49-F238E27FC236}">
                <a16:creationId xmlns:a16="http://schemas.microsoft.com/office/drawing/2014/main" id="{FD305AFB-091C-C383-648D-B8C47F0042A1}"/>
              </a:ext>
            </a:extLst>
          </p:cNvPr>
          <p:cNvSpPr txBox="1"/>
          <p:nvPr/>
        </p:nvSpPr>
        <p:spPr>
          <a:xfrm>
            <a:off x="4423718" y="547822"/>
            <a:ext cx="2213894" cy="338554"/>
          </a:xfrm>
          <a:prstGeom prst="rect">
            <a:avLst/>
          </a:prstGeom>
          <a:noFill/>
        </p:spPr>
        <p:txBody>
          <a:bodyPr wrap="square" rtlCol="0">
            <a:spAutoFit/>
          </a:bodyPr>
          <a:lstStyle/>
          <a:p>
            <a:r>
              <a:rPr lang="en-GB" sz="1600" noProof="0" dirty="0"/>
              <a:t>Energy consumption</a:t>
            </a:r>
          </a:p>
        </p:txBody>
      </p:sp>
      <p:sp>
        <p:nvSpPr>
          <p:cNvPr id="23" name="TextBox 22">
            <a:extLst>
              <a:ext uri="{FF2B5EF4-FFF2-40B4-BE49-F238E27FC236}">
                <a16:creationId xmlns:a16="http://schemas.microsoft.com/office/drawing/2014/main" id="{A13D4DFD-77D1-AC86-485F-AD1EEB004B4A}"/>
              </a:ext>
            </a:extLst>
          </p:cNvPr>
          <p:cNvSpPr txBox="1"/>
          <p:nvPr/>
        </p:nvSpPr>
        <p:spPr>
          <a:xfrm>
            <a:off x="1405789" y="547822"/>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
        <p:nvSpPr>
          <p:cNvPr id="41" name="Arc 40">
            <a:extLst>
              <a:ext uri="{FF2B5EF4-FFF2-40B4-BE49-F238E27FC236}">
                <a16:creationId xmlns:a16="http://schemas.microsoft.com/office/drawing/2014/main" id="{08E62F59-1C67-D956-F967-BE17E962FC5B}"/>
              </a:ext>
            </a:extLst>
          </p:cNvPr>
          <p:cNvSpPr/>
          <p:nvPr/>
        </p:nvSpPr>
        <p:spPr>
          <a:xfrm flipH="1">
            <a:off x="2578347" y="2560574"/>
            <a:ext cx="972886" cy="1179576"/>
          </a:xfrm>
          <a:prstGeom prst="arc">
            <a:avLst>
              <a:gd name="adj1" fmla="val 20479574"/>
              <a:gd name="adj2" fmla="val 304891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BDB5630-592F-2746-6FA3-16A9DA1E7E88}"/>
                  </a:ext>
                </a:extLst>
              </p:cNvPr>
              <p:cNvSpPr txBox="1"/>
              <p:nvPr/>
            </p:nvSpPr>
            <p:spPr>
              <a:xfrm>
                <a:off x="2713933" y="3432288"/>
                <a:ext cx="56819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oMath>
                  </m:oMathPara>
                </a14:m>
                <a:endParaRPr lang="en-GB" noProof="0" dirty="0"/>
              </a:p>
            </p:txBody>
          </p:sp>
        </mc:Choice>
        <mc:Fallback xmlns="">
          <p:sp>
            <p:nvSpPr>
              <p:cNvPr id="43" name="TextBox 42">
                <a:extLst>
                  <a:ext uri="{FF2B5EF4-FFF2-40B4-BE49-F238E27FC236}">
                    <a16:creationId xmlns:a16="http://schemas.microsoft.com/office/drawing/2014/main" id="{CBDB5630-592F-2746-6FA3-16A9DA1E7E88}"/>
                  </a:ext>
                </a:extLst>
              </p:cNvPr>
              <p:cNvSpPr txBox="1">
                <a:spLocks noRot="1" noChangeAspect="1" noMove="1" noResize="1" noEditPoints="1" noAdjustHandles="1" noChangeArrowheads="1" noChangeShapeType="1" noTextEdit="1"/>
              </p:cNvSpPr>
              <p:nvPr/>
            </p:nvSpPr>
            <p:spPr>
              <a:xfrm>
                <a:off x="2713933" y="3432288"/>
                <a:ext cx="568195" cy="394019"/>
              </a:xfrm>
              <a:prstGeom prst="rect">
                <a:avLst/>
              </a:prstGeom>
              <a:blipFill>
                <a:blip r:embed="rId6"/>
                <a:stretch>
                  <a:fillRect r="-121505" b="-9231"/>
                </a:stretch>
              </a:blipFill>
            </p:spPr>
            <p:txBody>
              <a:bodyPr/>
              <a:lstStyle/>
              <a:p>
                <a:r>
                  <a:rPr lang="LID4096">
                    <a:noFill/>
                  </a:rPr>
                  <a:t> </a:t>
                </a:r>
              </a:p>
            </p:txBody>
          </p:sp>
        </mc:Fallback>
      </mc:AlternateContent>
      <p:sp>
        <p:nvSpPr>
          <p:cNvPr id="44" name="Rectangle 43">
            <a:extLst>
              <a:ext uri="{FF2B5EF4-FFF2-40B4-BE49-F238E27FC236}">
                <a16:creationId xmlns:a16="http://schemas.microsoft.com/office/drawing/2014/main" id="{D0D4E9F6-FDC4-C84B-85F6-9314A375EBB2}"/>
              </a:ext>
            </a:extLst>
          </p:cNvPr>
          <p:cNvSpPr/>
          <p:nvPr/>
        </p:nvSpPr>
        <p:spPr>
          <a:xfrm>
            <a:off x="4423718" y="523023"/>
            <a:ext cx="4227663" cy="981863"/>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49" name="Group 48">
            <a:extLst>
              <a:ext uri="{FF2B5EF4-FFF2-40B4-BE49-F238E27FC236}">
                <a16:creationId xmlns:a16="http://schemas.microsoft.com/office/drawing/2014/main" id="{6C0F1F6D-1333-FF70-BE7B-E80E6ECE36A5}"/>
              </a:ext>
            </a:extLst>
          </p:cNvPr>
          <p:cNvGrpSpPr>
            <a:grpSpLocks noChangeAspect="1"/>
          </p:cNvGrpSpPr>
          <p:nvPr/>
        </p:nvGrpSpPr>
        <p:grpSpPr>
          <a:xfrm>
            <a:off x="110153" y="1032603"/>
            <a:ext cx="1443385" cy="1498358"/>
            <a:chOff x="1851871" y="1287138"/>
            <a:chExt cx="1378238" cy="1430728"/>
          </a:xfrm>
        </p:grpSpPr>
        <p:grpSp>
          <p:nvGrpSpPr>
            <p:cNvPr id="50" name="Group 49">
              <a:extLst>
                <a:ext uri="{FF2B5EF4-FFF2-40B4-BE49-F238E27FC236}">
                  <a16:creationId xmlns:a16="http://schemas.microsoft.com/office/drawing/2014/main" id="{117AEA1A-198C-962D-EC57-96C1DC8909CC}"/>
                </a:ext>
              </a:extLst>
            </p:cNvPr>
            <p:cNvGrpSpPr/>
            <p:nvPr/>
          </p:nvGrpSpPr>
          <p:grpSpPr>
            <a:xfrm>
              <a:off x="1871922" y="1287138"/>
              <a:ext cx="108640" cy="146399"/>
              <a:chOff x="1844231" y="869163"/>
              <a:chExt cx="108640" cy="146399"/>
            </a:xfrm>
          </p:grpSpPr>
          <p:cxnSp>
            <p:nvCxnSpPr>
              <p:cNvPr id="111" name="Straight Connector 110">
                <a:extLst>
                  <a:ext uri="{FF2B5EF4-FFF2-40B4-BE49-F238E27FC236}">
                    <a16:creationId xmlns:a16="http://schemas.microsoft.com/office/drawing/2014/main" id="{1039CAB0-5A46-79D1-EE85-11DC27C107D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B798359-E0A6-0074-8824-56758053BD7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2D33698-5D1B-3150-BE90-69BB65DD147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8ECB5433-1A9F-77D6-59A4-1A22328B205B}"/>
                </a:ext>
              </a:extLst>
            </p:cNvPr>
            <p:cNvGrpSpPr/>
            <p:nvPr/>
          </p:nvGrpSpPr>
          <p:grpSpPr>
            <a:xfrm>
              <a:off x="1851871" y="1716303"/>
              <a:ext cx="108640" cy="146399"/>
              <a:chOff x="1844231" y="869163"/>
              <a:chExt cx="108640" cy="146399"/>
            </a:xfrm>
          </p:grpSpPr>
          <p:cxnSp>
            <p:nvCxnSpPr>
              <p:cNvPr id="108" name="Straight Connector 107">
                <a:extLst>
                  <a:ext uri="{FF2B5EF4-FFF2-40B4-BE49-F238E27FC236}">
                    <a16:creationId xmlns:a16="http://schemas.microsoft.com/office/drawing/2014/main" id="{18F36589-A691-2DF2-A73F-5E9F7D49A99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0BEBAEF-48E9-A973-2E91-8622BD896BA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E8723B3-267E-AADC-15EE-3250E23BDE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6E1FFE96-3716-1003-3AF1-612BEEADFA70}"/>
                </a:ext>
              </a:extLst>
            </p:cNvPr>
            <p:cNvGrpSpPr/>
            <p:nvPr/>
          </p:nvGrpSpPr>
          <p:grpSpPr>
            <a:xfrm>
              <a:off x="1858742" y="2138974"/>
              <a:ext cx="108640" cy="146399"/>
              <a:chOff x="1844231" y="869163"/>
              <a:chExt cx="108640" cy="146399"/>
            </a:xfrm>
          </p:grpSpPr>
          <p:cxnSp>
            <p:nvCxnSpPr>
              <p:cNvPr id="105" name="Straight Connector 104">
                <a:extLst>
                  <a:ext uri="{FF2B5EF4-FFF2-40B4-BE49-F238E27FC236}">
                    <a16:creationId xmlns:a16="http://schemas.microsoft.com/office/drawing/2014/main" id="{EED97DC7-2B1E-2419-01D7-A2E635F3413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AD4A2A1-8FBA-7E00-51B2-E60EEAD5952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274529-43AC-FB4D-20A7-743C050F081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7B3100A6-4B7B-5FC2-2AB0-3EE7F2DC6374}"/>
                </a:ext>
              </a:extLst>
            </p:cNvPr>
            <p:cNvGrpSpPr/>
            <p:nvPr/>
          </p:nvGrpSpPr>
          <p:grpSpPr>
            <a:xfrm>
              <a:off x="1858742" y="2571204"/>
              <a:ext cx="108640" cy="146399"/>
              <a:chOff x="1844231" y="869163"/>
              <a:chExt cx="108640" cy="146399"/>
            </a:xfrm>
          </p:grpSpPr>
          <p:cxnSp>
            <p:nvCxnSpPr>
              <p:cNvPr id="102" name="Straight Connector 101">
                <a:extLst>
                  <a:ext uri="{FF2B5EF4-FFF2-40B4-BE49-F238E27FC236}">
                    <a16:creationId xmlns:a16="http://schemas.microsoft.com/office/drawing/2014/main" id="{C7BE447B-D8D4-CB92-3043-D7E595799C3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377CECB-28E3-320C-3AF7-C97EFFC6BB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49D5D9A-A162-049E-6E4B-1DC5660CBA6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55F6D665-E82E-20FE-1793-E72585752AFA}"/>
                </a:ext>
              </a:extLst>
            </p:cNvPr>
            <p:cNvGrpSpPr/>
            <p:nvPr/>
          </p:nvGrpSpPr>
          <p:grpSpPr>
            <a:xfrm>
              <a:off x="2279675" y="1290378"/>
              <a:ext cx="108640" cy="146399"/>
              <a:chOff x="1844231" y="869163"/>
              <a:chExt cx="108640" cy="146399"/>
            </a:xfrm>
          </p:grpSpPr>
          <p:cxnSp>
            <p:nvCxnSpPr>
              <p:cNvPr id="99" name="Straight Connector 98">
                <a:extLst>
                  <a:ext uri="{FF2B5EF4-FFF2-40B4-BE49-F238E27FC236}">
                    <a16:creationId xmlns:a16="http://schemas.microsoft.com/office/drawing/2014/main" id="{3B04E9EE-CF4D-099A-4049-B265E7012F6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4F219D1-5894-E74D-13D9-1F5E18A923F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BF7179C-4BDB-BC62-712F-96B8C40A941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AEE83D6F-93A6-09A5-93EE-56118DDA10B4}"/>
                </a:ext>
              </a:extLst>
            </p:cNvPr>
            <p:cNvGrpSpPr/>
            <p:nvPr/>
          </p:nvGrpSpPr>
          <p:grpSpPr>
            <a:xfrm>
              <a:off x="2274432" y="1710028"/>
              <a:ext cx="108640" cy="146399"/>
              <a:chOff x="1844231" y="869163"/>
              <a:chExt cx="108640" cy="146399"/>
            </a:xfrm>
          </p:grpSpPr>
          <p:cxnSp>
            <p:nvCxnSpPr>
              <p:cNvPr id="96" name="Straight Connector 95">
                <a:extLst>
                  <a:ext uri="{FF2B5EF4-FFF2-40B4-BE49-F238E27FC236}">
                    <a16:creationId xmlns:a16="http://schemas.microsoft.com/office/drawing/2014/main" id="{B82DDED3-26DC-B08F-E219-A9F8E4F7D5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5567F2-A462-112A-8673-70E3328F250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40720B4-14D3-20D8-BDF8-A2B4E155D79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5C3EC12C-9447-D2FC-E957-D905356749AC}"/>
                </a:ext>
              </a:extLst>
            </p:cNvPr>
            <p:cNvGrpSpPr/>
            <p:nvPr/>
          </p:nvGrpSpPr>
          <p:grpSpPr>
            <a:xfrm>
              <a:off x="2272598" y="2132570"/>
              <a:ext cx="108640" cy="146399"/>
              <a:chOff x="1844231" y="869163"/>
              <a:chExt cx="108640" cy="146399"/>
            </a:xfrm>
          </p:grpSpPr>
          <p:cxnSp>
            <p:nvCxnSpPr>
              <p:cNvPr id="93" name="Straight Connector 92">
                <a:extLst>
                  <a:ext uri="{FF2B5EF4-FFF2-40B4-BE49-F238E27FC236}">
                    <a16:creationId xmlns:a16="http://schemas.microsoft.com/office/drawing/2014/main" id="{E7505AE1-31B4-25BB-2732-9AF1D28F26E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852546-D299-91C4-34CE-FDB06C5975C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3BAD7E3-6C6E-C2E8-4084-8298CC7C49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5099FE11-62DE-0BD7-7BF1-870CF12B1515}"/>
                </a:ext>
              </a:extLst>
            </p:cNvPr>
            <p:cNvGrpSpPr/>
            <p:nvPr/>
          </p:nvGrpSpPr>
          <p:grpSpPr>
            <a:xfrm>
              <a:off x="2279055" y="2571467"/>
              <a:ext cx="108640" cy="146399"/>
              <a:chOff x="1844231" y="869163"/>
              <a:chExt cx="108640" cy="146399"/>
            </a:xfrm>
          </p:grpSpPr>
          <p:cxnSp>
            <p:nvCxnSpPr>
              <p:cNvPr id="90" name="Straight Connector 89">
                <a:extLst>
                  <a:ext uri="{FF2B5EF4-FFF2-40B4-BE49-F238E27FC236}">
                    <a16:creationId xmlns:a16="http://schemas.microsoft.com/office/drawing/2014/main" id="{2740BA46-907C-B5F7-597D-C19E774EA1A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7C41336-65DC-2E1B-BD6C-9AB53834F3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4AC7F17-C85C-A149-1B68-ACEB9861B40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8368ADA4-8813-E5BD-0E03-91B9CDF76CEE}"/>
                </a:ext>
              </a:extLst>
            </p:cNvPr>
            <p:cNvGrpSpPr/>
            <p:nvPr/>
          </p:nvGrpSpPr>
          <p:grpSpPr>
            <a:xfrm>
              <a:off x="2713716" y="1287138"/>
              <a:ext cx="108640" cy="146399"/>
              <a:chOff x="1844231" y="869163"/>
              <a:chExt cx="108640" cy="146399"/>
            </a:xfrm>
          </p:grpSpPr>
          <p:cxnSp>
            <p:nvCxnSpPr>
              <p:cNvPr id="87" name="Straight Connector 86">
                <a:extLst>
                  <a:ext uri="{FF2B5EF4-FFF2-40B4-BE49-F238E27FC236}">
                    <a16:creationId xmlns:a16="http://schemas.microsoft.com/office/drawing/2014/main" id="{B3336F86-0F6D-627B-6B98-DC54E01089C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408EC95-189D-0B51-4A39-82194B4164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21463D5-1417-59A1-3C96-6B16B453355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C8AE5EB5-D582-CF85-67A5-8992D4C5E989}"/>
                </a:ext>
              </a:extLst>
            </p:cNvPr>
            <p:cNvGrpSpPr/>
            <p:nvPr/>
          </p:nvGrpSpPr>
          <p:grpSpPr>
            <a:xfrm>
              <a:off x="2693665" y="1716303"/>
              <a:ext cx="108640" cy="146399"/>
              <a:chOff x="1844231" y="869163"/>
              <a:chExt cx="108640" cy="146399"/>
            </a:xfrm>
          </p:grpSpPr>
          <p:cxnSp>
            <p:nvCxnSpPr>
              <p:cNvPr id="84" name="Straight Connector 83">
                <a:extLst>
                  <a:ext uri="{FF2B5EF4-FFF2-40B4-BE49-F238E27FC236}">
                    <a16:creationId xmlns:a16="http://schemas.microsoft.com/office/drawing/2014/main" id="{0ADDD8A0-39C0-AE6B-4DF9-D940D02DCEC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35FF48-69CE-A2CD-4569-A314E6F8829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61E6D24-2AAF-F0B3-BC6F-FFECA07AD38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A5EAD5F2-1038-EFA6-C685-DD6DDA9B4FD9}"/>
                </a:ext>
              </a:extLst>
            </p:cNvPr>
            <p:cNvGrpSpPr/>
            <p:nvPr/>
          </p:nvGrpSpPr>
          <p:grpSpPr>
            <a:xfrm>
              <a:off x="2700536" y="2138974"/>
              <a:ext cx="108640" cy="146399"/>
              <a:chOff x="1844231" y="869163"/>
              <a:chExt cx="108640" cy="146399"/>
            </a:xfrm>
          </p:grpSpPr>
          <p:cxnSp>
            <p:nvCxnSpPr>
              <p:cNvPr id="81" name="Straight Connector 80">
                <a:extLst>
                  <a:ext uri="{FF2B5EF4-FFF2-40B4-BE49-F238E27FC236}">
                    <a16:creationId xmlns:a16="http://schemas.microsoft.com/office/drawing/2014/main" id="{A7178823-01A4-FDB0-2B19-F93D330BEBC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C3E27C9-6EBA-8933-809A-80834236661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5DF87E-1A8B-6D71-5634-ECADC2C49C3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54809636-59C8-C122-6C29-C8E17AFAE3D7}"/>
                </a:ext>
              </a:extLst>
            </p:cNvPr>
            <p:cNvGrpSpPr/>
            <p:nvPr/>
          </p:nvGrpSpPr>
          <p:grpSpPr>
            <a:xfrm>
              <a:off x="2700536" y="2571204"/>
              <a:ext cx="108640" cy="146399"/>
              <a:chOff x="1844231" y="869163"/>
              <a:chExt cx="108640" cy="146399"/>
            </a:xfrm>
          </p:grpSpPr>
          <p:cxnSp>
            <p:nvCxnSpPr>
              <p:cNvPr id="78" name="Straight Connector 77">
                <a:extLst>
                  <a:ext uri="{FF2B5EF4-FFF2-40B4-BE49-F238E27FC236}">
                    <a16:creationId xmlns:a16="http://schemas.microsoft.com/office/drawing/2014/main" id="{E8A45A5F-3C5A-90CB-E7A7-013DAB682A1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B8F4435-F37C-3ED5-1D52-748A50143C7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CF64FAF-D29E-96B9-44C4-2B17AE947BB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26D7FCF-8063-342A-7F96-28B30565593F}"/>
                </a:ext>
              </a:extLst>
            </p:cNvPr>
            <p:cNvGrpSpPr/>
            <p:nvPr/>
          </p:nvGrpSpPr>
          <p:grpSpPr>
            <a:xfrm>
              <a:off x="3121469" y="1290378"/>
              <a:ext cx="108640" cy="146399"/>
              <a:chOff x="1844231" y="869163"/>
              <a:chExt cx="108640" cy="146399"/>
            </a:xfrm>
          </p:grpSpPr>
          <p:cxnSp>
            <p:nvCxnSpPr>
              <p:cNvPr id="75" name="Straight Connector 74">
                <a:extLst>
                  <a:ext uri="{FF2B5EF4-FFF2-40B4-BE49-F238E27FC236}">
                    <a16:creationId xmlns:a16="http://schemas.microsoft.com/office/drawing/2014/main" id="{703D0705-F71B-BCDF-2499-B546EA506C9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722A3F1-91F6-3888-FB1E-452D849A49A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639DA85-B44B-B6FE-8DCA-16FA6DB2336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1AC60291-F586-F417-9132-70EA7A69286A}"/>
                </a:ext>
              </a:extLst>
            </p:cNvPr>
            <p:cNvGrpSpPr/>
            <p:nvPr/>
          </p:nvGrpSpPr>
          <p:grpSpPr>
            <a:xfrm>
              <a:off x="3116226" y="1710028"/>
              <a:ext cx="108640" cy="146399"/>
              <a:chOff x="1844231" y="869163"/>
              <a:chExt cx="108640" cy="146399"/>
            </a:xfrm>
          </p:grpSpPr>
          <p:cxnSp>
            <p:nvCxnSpPr>
              <p:cNvPr id="72" name="Straight Connector 71">
                <a:extLst>
                  <a:ext uri="{FF2B5EF4-FFF2-40B4-BE49-F238E27FC236}">
                    <a16:creationId xmlns:a16="http://schemas.microsoft.com/office/drawing/2014/main" id="{96B3D169-A961-ED0E-3B33-0115727AB41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1C57F15-725E-E510-02D9-90FAFDC8030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2E929C8-BBF7-C17D-D045-D99E7ADA970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02E64BAB-041E-B878-B4A7-DB596FDDECF1}"/>
                </a:ext>
              </a:extLst>
            </p:cNvPr>
            <p:cNvGrpSpPr/>
            <p:nvPr/>
          </p:nvGrpSpPr>
          <p:grpSpPr>
            <a:xfrm>
              <a:off x="3114392" y="2132570"/>
              <a:ext cx="108640" cy="146399"/>
              <a:chOff x="1844231" y="869163"/>
              <a:chExt cx="108640" cy="146399"/>
            </a:xfrm>
          </p:grpSpPr>
          <p:cxnSp>
            <p:nvCxnSpPr>
              <p:cNvPr id="69" name="Straight Connector 68">
                <a:extLst>
                  <a:ext uri="{FF2B5EF4-FFF2-40B4-BE49-F238E27FC236}">
                    <a16:creationId xmlns:a16="http://schemas.microsoft.com/office/drawing/2014/main" id="{497FF605-DB22-2029-6438-B890EE1C5BC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701DC39-2025-F5CD-5177-4CA63A9D24F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C00CBEC-D7AF-08C0-543F-F5E39C9E53E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37C15749-1A87-8465-C5F3-D5379D5F32EC}"/>
                </a:ext>
              </a:extLst>
            </p:cNvPr>
            <p:cNvGrpSpPr/>
            <p:nvPr/>
          </p:nvGrpSpPr>
          <p:grpSpPr>
            <a:xfrm>
              <a:off x="3120849" y="2571467"/>
              <a:ext cx="108640" cy="146399"/>
              <a:chOff x="1844231" y="869163"/>
              <a:chExt cx="108640" cy="146399"/>
            </a:xfrm>
          </p:grpSpPr>
          <p:cxnSp>
            <p:nvCxnSpPr>
              <p:cNvPr id="66" name="Straight Connector 65">
                <a:extLst>
                  <a:ext uri="{FF2B5EF4-FFF2-40B4-BE49-F238E27FC236}">
                    <a16:creationId xmlns:a16="http://schemas.microsoft.com/office/drawing/2014/main" id="{D6B1631C-86C3-2964-B090-B34583669E0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A50B4F2-6F83-17E5-95C4-E26A3C59C3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F498382-5E3B-36CB-B315-E55966B114C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B38CD31D-B374-B6EC-21CB-40340A55509F}"/>
                  </a:ext>
                </a:extLst>
              </p:cNvPr>
              <p:cNvSpPr txBox="1"/>
              <p:nvPr/>
            </p:nvSpPr>
            <p:spPr>
              <a:xfrm>
                <a:off x="1514741" y="4241035"/>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B38CD31D-B374-B6EC-21CB-40340A55509F}"/>
                  </a:ext>
                </a:extLst>
              </p:cNvPr>
              <p:cNvSpPr txBox="1">
                <a:spLocks noRot="1" noChangeAspect="1" noMove="1" noResize="1" noEditPoints="1" noAdjustHandles="1" noChangeArrowheads="1" noChangeShapeType="1" noTextEdit="1"/>
              </p:cNvSpPr>
              <p:nvPr/>
            </p:nvSpPr>
            <p:spPr>
              <a:xfrm>
                <a:off x="1514741" y="4241035"/>
                <a:ext cx="509598" cy="369332"/>
              </a:xfrm>
              <a:prstGeom prst="rect">
                <a:avLst/>
              </a:prstGeom>
              <a:blipFill>
                <a:blip r:embed="rId7"/>
                <a:stretch>
                  <a:fillRect r="-5952"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CF57E8C1-0509-1551-94F3-386CD34764DB}"/>
              </a:ext>
            </a:extLst>
          </p:cNvPr>
          <p:cNvCxnSpPr/>
          <p:nvPr/>
        </p:nvCxnSpPr>
        <p:spPr>
          <a:xfrm flipV="1">
            <a:off x="1613956" y="4218246"/>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A9C37A72-CCF0-AFCB-187F-BB6DD2438C2E}"/>
                  </a:ext>
                </a:extLst>
              </p:cNvPr>
              <p:cNvSpPr txBox="1"/>
              <p:nvPr/>
            </p:nvSpPr>
            <p:spPr>
              <a:xfrm>
                <a:off x="66107" y="3206778"/>
                <a:ext cx="25016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FPGA</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e>
                      </m:d>
                    </m:oMath>
                  </m:oMathPara>
                </a14:m>
                <a:endParaRPr lang="en-GB" noProof="0" dirty="0"/>
              </a:p>
            </p:txBody>
          </p:sp>
        </mc:Choice>
        <mc:Fallback xmlns="">
          <p:sp>
            <p:nvSpPr>
              <p:cNvPr id="123" name="TextBox 122">
                <a:extLst>
                  <a:ext uri="{FF2B5EF4-FFF2-40B4-BE49-F238E27FC236}">
                    <a16:creationId xmlns:a16="http://schemas.microsoft.com/office/drawing/2014/main" id="{A9C37A72-CCF0-AFCB-187F-BB6DD2438C2E}"/>
                  </a:ext>
                </a:extLst>
              </p:cNvPr>
              <p:cNvSpPr txBox="1">
                <a:spLocks noRot="1" noChangeAspect="1" noMove="1" noResize="1" noEditPoints="1" noAdjustHandles="1" noChangeArrowheads="1" noChangeShapeType="1" noTextEdit="1"/>
              </p:cNvSpPr>
              <p:nvPr/>
            </p:nvSpPr>
            <p:spPr>
              <a:xfrm>
                <a:off x="66107" y="3206778"/>
                <a:ext cx="2501628" cy="369332"/>
              </a:xfrm>
              <a:prstGeom prst="rect">
                <a:avLst/>
              </a:prstGeom>
              <a:blipFill>
                <a:blip r:embed="rId8"/>
                <a:stretch>
                  <a:fillRect b="-1639"/>
                </a:stretch>
              </a:blipFill>
            </p:spPr>
            <p:txBody>
              <a:bodyPr/>
              <a:lstStyle/>
              <a:p>
                <a:r>
                  <a:rPr lang="LID4096">
                    <a:noFill/>
                  </a:rPr>
                  <a:t> </a:t>
                </a:r>
              </a:p>
            </p:txBody>
          </p:sp>
        </mc:Fallback>
      </mc:AlternateContent>
      <p:pic>
        <p:nvPicPr>
          <p:cNvPr id="128" name="Graphic 127" descr="Processor outline">
            <a:extLst>
              <a:ext uri="{FF2B5EF4-FFF2-40B4-BE49-F238E27FC236}">
                <a16:creationId xmlns:a16="http://schemas.microsoft.com/office/drawing/2014/main" id="{8577F46A-5980-6EBA-AEFA-A03B90D777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6323" y="2611425"/>
            <a:ext cx="672227" cy="672227"/>
          </a:xfrm>
          <a:prstGeom prst="rect">
            <a:avLst/>
          </a:prstGeom>
        </p:spPr>
      </p:pic>
      <p:sp>
        <p:nvSpPr>
          <p:cNvPr id="12" name="TextBox 33">
            <a:extLst>
              <a:ext uri="{FF2B5EF4-FFF2-40B4-BE49-F238E27FC236}">
                <a16:creationId xmlns:a16="http://schemas.microsoft.com/office/drawing/2014/main" id="{B4F660A9-047F-990E-022A-485C89647656}"/>
              </a:ext>
            </a:extLst>
          </p:cNvPr>
          <p:cNvSpPr/>
          <p:nvPr/>
        </p:nvSpPr>
        <p:spPr>
          <a:xfrm>
            <a:off x="0" y="1257"/>
            <a:ext cx="4257007"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0100D23-8F0B-825A-B182-6AF97EF84045}"/>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33" name="TextBox 32">
                <a:extLst>
                  <a:ext uri="{FF2B5EF4-FFF2-40B4-BE49-F238E27FC236}">
                    <a16:creationId xmlns:a16="http://schemas.microsoft.com/office/drawing/2014/main" id="{90100D23-8F0B-825A-B182-6AF97EF84045}"/>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1"/>
                <a:stretch>
                  <a:fillRect b="-15000"/>
                </a:stretch>
              </a:blipFill>
            </p:spPr>
            <p:txBody>
              <a:bodyPr/>
              <a:lstStyle/>
              <a:p>
                <a:r>
                  <a:rPr lang="LID4096">
                    <a:noFill/>
                  </a:rPr>
                  <a:t> </a:t>
                </a:r>
              </a:p>
            </p:txBody>
          </p:sp>
        </mc:Fallback>
      </mc:AlternateContent>
      <p:cxnSp>
        <p:nvCxnSpPr>
          <p:cNvPr id="34" name="Straight Arrow Connector 33">
            <a:extLst>
              <a:ext uri="{FF2B5EF4-FFF2-40B4-BE49-F238E27FC236}">
                <a16:creationId xmlns:a16="http://schemas.microsoft.com/office/drawing/2014/main" id="{153FC715-4635-0E17-2664-591893143CFF}"/>
              </a:ext>
            </a:extLst>
          </p:cNvPr>
          <p:cNvCxnSpPr>
            <a:cxnSpLocks/>
          </p:cNvCxnSpPr>
          <p:nvPr/>
        </p:nvCxnSpPr>
        <p:spPr>
          <a:xfrm>
            <a:off x="3232174"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050F38D-A1A4-2746-63E0-D9A209102E33}"/>
                  </a:ext>
                </a:extLst>
              </p:cNvPr>
              <p:cNvSpPr txBox="1"/>
              <p:nvPr/>
            </p:nvSpPr>
            <p:spPr>
              <a:xfrm>
                <a:off x="3037638"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35" name="TextBox 34">
                <a:extLst>
                  <a:ext uri="{FF2B5EF4-FFF2-40B4-BE49-F238E27FC236}">
                    <a16:creationId xmlns:a16="http://schemas.microsoft.com/office/drawing/2014/main" id="{4050F38D-A1A4-2746-63E0-D9A209102E33}"/>
                  </a:ext>
                </a:extLst>
              </p:cNvPr>
              <p:cNvSpPr txBox="1">
                <a:spLocks noRot="1" noChangeAspect="1" noMove="1" noResize="1" noEditPoints="1" noAdjustHandles="1" noChangeArrowheads="1" noChangeShapeType="1" noTextEdit="1"/>
              </p:cNvSpPr>
              <p:nvPr/>
            </p:nvSpPr>
            <p:spPr>
              <a:xfrm>
                <a:off x="3037638" y="3139268"/>
                <a:ext cx="545855" cy="369332"/>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CC2FF90-0C6C-8D35-E600-BE83D7DA3EB0}"/>
                  </a:ext>
                </a:extLst>
              </p:cNvPr>
              <p:cNvSpPr txBox="1"/>
              <p:nvPr/>
            </p:nvSpPr>
            <p:spPr>
              <a:xfrm>
                <a:off x="3503624"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36" name="TextBox 35">
                <a:extLst>
                  <a:ext uri="{FF2B5EF4-FFF2-40B4-BE49-F238E27FC236}">
                    <a16:creationId xmlns:a16="http://schemas.microsoft.com/office/drawing/2014/main" id="{2CC2FF90-0C6C-8D35-E600-BE83D7DA3EB0}"/>
                  </a:ext>
                </a:extLst>
              </p:cNvPr>
              <p:cNvSpPr txBox="1">
                <a:spLocks noRot="1" noChangeAspect="1" noMove="1" noResize="1" noEditPoints="1" noAdjustHandles="1" noChangeArrowheads="1" noChangeShapeType="1" noTextEdit="1"/>
              </p:cNvSpPr>
              <p:nvPr/>
            </p:nvSpPr>
            <p:spPr>
              <a:xfrm>
                <a:off x="3503624" y="1675573"/>
                <a:ext cx="553485" cy="391261"/>
              </a:xfrm>
              <a:prstGeom prst="rect">
                <a:avLst/>
              </a:prstGeom>
              <a:blipFill>
                <a:blip r:embed="rId13"/>
                <a:stretch>
                  <a:fillRect b="-3125"/>
                </a:stretch>
              </a:blipFill>
            </p:spPr>
            <p:txBody>
              <a:bodyPr/>
              <a:lstStyle/>
              <a:p>
                <a:r>
                  <a:rPr lang="LID4096">
                    <a:noFill/>
                  </a:rPr>
                  <a:t> </a:t>
                </a:r>
              </a:p>
            </p:txBody>
          </p:sp>
        </mc:Fallback>
      </mc:AlternateContent>
      <p:sp>
        <p:nvSpPr>
          <p:cNvPr id="38" name="Right Brace 37">
            <a:extLst>
              <a:ext uri="{FF2B5EF4-FFF2-40B4-BE49-F238E27FC236}">
                <a16:creationId xmlns:a16="http://schemas.microsoft.com/office/drawing/2014/main" id="{8CEF1626-941F-53FD-6D0A-0E03FD3563E1}"/>
              </a:ext>
            </a:extLst>
          </p:cNvPr>
          <p:cNvSpPr/>
          <p:nvPr/>
        </p:nvSpPr>
        <p:spPr>
          <a:xfrm rot="5400000">
            <a:off x="2549228"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2958E975-E4A1-674F-13C3-E358B4976976}"/>
                  </a:ext>
                </a:extLst>
              </p:cNvPr>
              <p:cNvSpPr txBox="1"/>
              <p:nvPr/>
            </p:nvSpPr>
            <p:spPr>
              <a:xfrm>
                <a:off x="4217028" y="3674105"/>
                <a:ext cx="2788146"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MU</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22" name="TextBox 121">
                <a:extLst>
                  <a:ext uri="{FF2B5EF4-FFF2-40B4-BE49-F238E27FC236}">
                    <a16:creationId xmlns:a16="http://schemas.microsoft.com/office/drawing/2014/main" id="{2958E975-E4A1-674F-13C3-E358B4976976}"/>
                  </a:ext>
                </a:extLst>
              </p:cNvPr>
              <p:cNvSpPr txBox="1">
                <a:spLocks noRot="1" noChangeAspect="1" noMove="1" noResize="1" noEditPoints="1" noAdjustHandles="1" noChangeArrowheads="1" noChangeShapeType="1" noTextEdit="1"/>
              </p:cNvSpPr>
              <p:nvPr/>
            </p:nvSpPr>
            <p:spPr>
              <a:xfrm>
                <a:off x="4217028" y="3674105"/>
                <a:ext cx="2788146" cy="413768"/>
              </a:xfrm>
              <a:prstGeom prst="rect">
                <a:avLst/>
              </a:prstGeom>
              <a:blipFill>
                <a:blip r:embed="rId14"/>
                <a:stretch>
                  <a:fillRect b="-8824"/>
                </a:stretch>
              </a:blipFill>
            </p:spPr>
            <p:txBody>
              <a:bodyPr/>
              <a:lstStyle/>
              <a:p>
                <a:r>
                  <a:rPr lang="LID4096">
                    <a:noFill/>
                  </a:rPr>
                  <a:t> </a:t>
                </a:r>
              </a:p>
            </p:txBody>
          </p:sp>
        </mc:Fallback>
      </mc:AlternateContent>
      <p:sp>
        <p:nvSpPr>
          <p:cNvPr id="126" name="TextBox 125">
            <a:extLst>
              <a:ext uri="{FF2B5EF4-FFF2-40B4-BE49-F238E27FC236}">
                <a16:creationId xmlns:a16="http://schemas.microsoft.com/office/drawing/2014/main" id="{E8511EEF-7671-2D68-70FD-5A481B094C7C}"/>
              </a:ext>
            </a:extLst>
          </p:cNvPr>
          <p:cNvSpPr txBox="1"/>
          <p:nvPr/>
        </p:nvSpPr>
        <p:spPr>
          <a:xfrm>
            <a:off x="4257007" y="1648509"/>
            <a:ext cx="1242269" cy="338554"/>
          </a:xfrm>
          <a:prstGeom prst="rect">
            <a:avLst/>
          </a:prstGeom>
          <a:noFill/>
        </p:spPr>
        <p:txBody>
          <a:bodyPr wrap="square" rtlCol="0">
            <a:spAutoFit/>
          </a:bodyPr>
          <a:lstStyle/>
          <a:p>
            <a:r>
              <a:rPr lang="en-GB" sz="1600" b="1" noProof="0" dirty="0"/>
              <a:t>Protocol</a:t>
            </a:r>
          </a:p>
        </p:txBody>
      </p:sp>
      <p:sp>
        <p:nvSpPr>
          <p:cNvPr id="133" name="TextBox 132">
            <a:extLst>
              <a:ext uri="{FF2B5EF4-FFF2-40B4-BE49-F238E27FC236}">
                <a16:creationId xmlns:a16="http://schemas.microsoft.com/office/drawing/2014/main" id="{9AFF3AF9-54C2-4408-F48F-EF8FB2C3D49E}"/>
              </a:ext>
            </a:extLst>
          </p:cNvPr>
          <p:cNvSpPr txBox="1"/>
          <p:nvPr/>
        </p:nvSpPr>
        <p:spPr>
          <a:xfrm>
            <a:off x="6942119" y="3761027"/>
            <a:ext cx="420308" cy="323165"/>
          </a:xfrm>
          <a:prstGeom prst="rect">
            <a:avLst/>
          </a:prstGeom>
          <a:noFill/>
        </p:spPr>
        <p:txBody>
          <a:bodyPr wrap="none" rtlCol="0">
            <a:spAutoFit/>
          </a:bodyPr>
          <a:lstStyle/>
          <a:p>
            <a:r>
              <a:rPr lang="en-GB" sz="1500" noProof="0" dirty="0"/>
              <a:t>(2)</a:t>
            </a:r>
          </a:p>
        </p:txBody>
      </p:sp>
      <p:grpSp>
        <p:nvGrpSpPr>
          <p:cNvPr id="124" name="Group 123">
            <a:extLst>
              <a:ext uri="{FF2B5EF4-FFF2-40B4-BE49-F238E27FC236}">
                <a16:creationId xmlns:a16="http://schemas.microsoft.com/office/drawing/2014/main" id="{0820EA87-889D-54EF-8766-BF1655663412}"/>
              </a:ext>
            </a:extLst>
          </p:cNvPr>
          <p:cNvGrpSpPr/>
          <p:nvPr/>
        </p:nvGrpSpPr>
        <p:grpSpPr>
          <a:xfrm>
            <a:off x="4492322" y="1877303"/>
            <a:ext cx="4089873" cy="1497159"/>
            <a:chOff x="8756062" y="1133890"/>
            <a:chExt cx="4089873" cy="1497159"/>
          </a:xfrm>
        </p:grpSpPr>
        <p:cxnSp>
          <p:nvCxnSpPr>
            <p:cNvPr id="3" name="Straight Arrow Connector 2">
              <a:extLst>
                <a:ext uri="{FF2B5EF4-FFF2-40B4-BE49-F238E27FC236}">
                  <a16:creationId xmlns:a16="http://schemas.microsoft.com/office/drawing/2014/main" id="{B14FF2A4-4378-84EA-9CB2-03D9F131AC1C}"/>
                </a:ext>
              </a:extLst>
            </p:cNvPr>
            <p:cNvCxnSpPr>
              <a:cxnSpLocks/>
            </p:cNvCxnSpPr>
            <p:nvPr/>
          </p:nvCxnSpPr>
          <p:spPr>
            <a:xfrm>
              <a:off x="8777935" y="2244637"/>
              <a:ext cx="4068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F6351C-4A9F-4A4D-5CB3-F04D97519CCB}"/>
                    </a:ext>
                  </a:extLst>
                </p:cNvPr>
                <p:cNvSpPr txBox="1"/>
                <p:nvPr/>
              </p:nvSpPr>
              <p:spPr>
                <a:xfrm>
                  <a:off x="12636040" y="2354050"/>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4" name="TextBox 3">
                  <a:extLst>
                    <a:ext uri="{FF2B5EF4-FFF2-40B4-BE49-F238E27FC236}">
                      <a16:creationId xmlns:a16="http://schemas.microsoft.com/office/drawing/2014/main" id="{65F6351C-4A9F-4A4D-5CB3-F04D97519CCB}"/>
                    </a:ext>
                  </a:extLst>
                </p:cNvPr>
                <p:cNvSpPr txBox="1">
                  <a:spLocks noRot="1" noChangeAspect="1" noMove="1" noResize="1" noEditPoints="1" noAdjustHandles="1" noChangeArrowheads="1" noChangeShapeType="1" noTextEdit="1"/>
                </p:cNvSpPr>
                <p:nvPr/>
              </p:nvSpPr>
              <p:spPr>
                <a:xfrm>
                  <a:off x="12636040" y="2354050"/>
                  <a:ext cx="161133" cy="276999"/>
                </a:xfrm>
                <a:prstGeom prst="rect">
                  <a:avLst/>
                </a:prstGeom>
                <a:blipFill>
                  <a:blip r:embed="rId15"/>
                  <a:stretch>
                    <a:fillRect l="-25926" r="-22222" b="-6522"/>
                  </a:stretch>
                </a:blipFill>
              </p:spPr>
              <p:txBody>
                <a:bodyPr/>
                <a:lstStyle/>
                <a:p>
                  <a:r>
                    <a:rPr lang="LID4096">
                      <a:noFill/>
                    </a:rPr>
                    <a:t> </a:t>
                  </a:r>
                </a:p>
              </p:txBody>
            </p:sp>
          </mc:Fallback>
        </mc:AlternateContent>
        <p:sp>
          <p:nvSpPr>
            <p:cNvPr id="10" name="Rectangle: Rounded Corners 9">
              <a:extLst>
                <a:ext uri="{FF2B5EF4-FFF2-40B4-BE49-F238E27FC236}">
                  <a16:creationId xmlns:a16="http://schemas.microsoft.com/office/drawing/2014/main" id="{74AE655E-E67A-8821-2715-5EB83F9A790B}"/>
                </a:ext>
              </a:extLst>
            </p:cNvPr>
            <p:cNvSpPr/>
            <p:nvPr/>
          </p:nvSpPr>
          <p:spPr>
            <a:xfrm>
              <a:off x="8796702" y="1783667"/>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2BE819-E47E-6E41-62FE-03F61C83091C}"/>
                    </a:ext>
                  </a:extLst>
                </p:cNvPr>
                <p:cNvSpPr txBox="1"/>
                <p:nvPr/>
              </p:nvSpPr>
              <p:spPr>
                <a:xfrm>
                  <a:off x="8756062" y="1786375"/>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1" name="TextBox 10">
                  <a:extLst>
                    <a:ext uri="{FF2B5EF4-FFF2-40B4-BE49-F238E27FC236}">
                      <a16:creationId xmlns:a16="http://schemas.microsoft.com/office/drawing/2014/main" id="{182BE819-E47E-6E41-62FE-03F61C83091C}"/>
                    </a:ext>
                  </a:extLst>
                </p:cNvPr>
                <p:cNvSpPr txBox="1">
                  <a:spLocks noRot="1" noChangeAspect="1" noMove="1" noResize="1" noEditPoints="1" noAdjustHandles="1" noChangeArrowheads="1" noChangeShapeType="1" noTextEdit="1"/>
                </p:cNvSpPr>
                <p:nvPr/>
              </p:nvSpPr>
              <p:spPr>
                <a:xfrm>
                  <a:off x="8756062" y="1786375"/>
                  <a:ext cx="793026" cy="369332"/>
                </a:xfrm>
                <a:prstGeom prst="rect">
                  <a:avLst/>
                </a:prstGeom>
                <a:blipFill>
                  <a:blip r:embed="rId16"/>
                  <a:stretch>
                    <a:fillRect r="-6923" b="-13115"/>
                  </a:stretch>
                </a:blipFill>
              </p:spPr>
              <p:txBody>
                <a:bodyPr/>
                <a:lstStyle/>
                <a:p>
                  <a:r>
                    <a:rPr lang="LID4096">
                      <a:noFill/>
                    </a:rPr>
                    <a:t> </a:t>
                  </a:r>
                </a:p>
              </p:txBody>
            </p:sp>
          </mc:Fallback>
        </mc:AlternateContent>
        <p:sp>
          <p:nvSpPr>
            <p:cNvPr id="39" name="Rectangle: Rounded Corners 38">
              <a:extLst>
                <a:ext uri="{FF2B5EF4-FFF2-40B4-BE49-F238E27FC236}">
                  <a16:creationId xmlns:a16="http://schemas.microsoft.com/office/drawing/2014/main" id="{76CB7B41-B5C5-DA93-04DD-A9D92937BC2C}"/>
                </a:ext>
              </a:extLst>
            </p:cNvPr>
            <p:cNvSpPr/>
            <p:nvPr/>
          </p:nvSpPr>
          <p:spPr>
            <a:xfrm>
              <a:off x="9603415" y="1785193"/>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B09E4FE-57BC-9721-93E1-9A7A159B0D43}"/>
                    </a:ext>
                  </a:extLst>
                </p:cNvPr>
                <p:cNvSpPr txBox="1"/>
                <p:nvPr/>
              </p:nvSpPr>
              <p:spPr>
                <a:xfrm>
                  <a:off x="9562775" y="1787901"/>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40" name="TextBox 39">
                  <a:extLst>
                    <a:ext uri="{FF2B5EF4-FFF2-40B4-BE49-F238E27FC236}">
                      <a16:creationId xmlns:a16="http://schemas.microsoft.com/office/drawing/2014/main" id="{BB09E4FE-57BC-9721-93E1-9A7A159B0D43}"/>
                    </a:ext>
                  </a:extLst>
                </p:cNvPr>
                <p:cNvSpPr txBox="1">
                  <a:spLocks noRot="1" noChangeAspect="1" noMove="1" noResize="1" noEditPoints="1" noAdjustHandles="1" noChangeArrowheads="1" noChangeShapeType="1" noTextEdit="1"/>
                </p:cNvSpPr>
                <p:nvPr/>
              </p:nvSpPr>
              <p:spPr>
                <a:xfrm>
                  <a:off x="9562775" y="1787901"/>
                  <a:ext cx="793026" cy="369332"/>
                </a:xfrm>
                <a:prstGeom prst="rect">
                  <a:avLst/>
                </a:prstGeom>
                <a:blipFill>
                  <a:blip r:embed="rId17"/>
                  <a:stretch>
                    <a:fillRect r="-6923" b="-14754"/>
                  </a:stretch>
                </a:blipFill>
              </p:spPr>
              <p:txBody>
                <a:bodyPr/>
                <a:lstStyle/>
                <a:p>
                  <a:r>
                    <a:rPr lang="LID4096">
                      <a:noFill/>
                    </a:rPr>
                    <a:t> </a:t>
                  </a:r>
                </a:p>
              </p:txBody>
            </p:sp>
          </mc:Fallback>
        </mc:AlternateContent>
        <p:sp>
          <p:nvSpPr>
            <p:cNvPr id="42" name="Rectangle: Rounded Corners 41">
              <a:extLst>
                <a:ext uri="{FF2B5EF4-FFF2-40B4-BE49-F238E27FC236}">
                  <a16:creationId xmlns:a16="http://schemas.microsoft.com/office/drawing/2014/main" id="{96EA0F5F-1F97-52C2-D596-8DECEC6990A0}"/>
                </a:ext>
              </a:extLst>
            </p:cNvPr>
            <p:cNvSpPr/>
            <p:nvPr/>
          </p:nvSpPr>
          <p:spPr>
            <a:xfrm>
              <a:off x="10368769" y="1785193"/>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C387B4-CDA2-4172-5030-7736F4FDE948}"/>
                    </a:ext>
                  </a:extLst>
                </p:cNvPr>
                <p:cNvSpPr txBox="1"/>
                <p:nvPr/>
              </p:nvSpPr>
              <p:spPr>
                <a:xfrm>
                  <a:off x="10328129" y="1787901"/>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46" name="TextBox 45">
                  <a:extLst>
                    <a:ext uri="{FF2B5EF4-FFF2-40B4-BE49-F238E27FC236}">
                      <a16:creationId xmlns:a16="http://schemas.microsoft.com/office/drawing/2014/main" id="{0EC387B4-CDA2-4172-5030-7736F4FDE948}"/>
                    </a:ext>
                  </a:extLst>
                </p:cNvPr>
                <p:cNvSpPr txBox="1">
                  <a:spLocks noRot="1" noChangeAspect="1" noMove="1" noResize="1" noEditPoints="1" noAdjustHandles="1" noChangeArrowheads="1" noChangeShapeType="1" noTextEdit="1"/>
                </p:cNvSpPr>
                <p:nvPr/>
              </p:nvSpPr>
              <p:spPr>
                <a:xfrm>
                  <a:off x="10328129" y="1787901"/>
                  <a:ext cx="793026" cy="369332"/>
                </a:xfrm>
                <a:prstGeom prst="rect">
                  <a:avLst/>
                </a:prstGeom>
                <a:blipFill>
                  <a:blip r:embed="rId18"/>
                  <a:stretch>
                    <a:fillRect r="-6923"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900221C-4CE9-CAC6-4402-43F3EC803E88}"/>
                    </a:ext>
                  </a:extLst>
                </p:cNvPr>
                <p:cNvSpPr txBox="1"/>
                <p:nvPr/>
              </p:nvSpPr>
              <p:spPr>
                <a:xfrm>
                  <a:off x="11172223" y="1786375"/>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47" name="TextBox 46">
                  <a:extLst>
                    <a:ext uri="{FF2B5EF4-FFF2-40B4-BE49-F238E27FC236}">
                      <a16:creationId xmlns:a16="http://schemas.microsoft.com/office/drawing/2014/main" id="{F900221C-4CE9-CAC6-4402-43F3EC803E88}"/>
                    </a:ext>
                  </a:extLst>
                </p:cNvPr>
                <p:cNvSpPr txBox="1">
                  <a:spLocks noRot="1" noChangeAspect="1" noMove="1" noResize="1" noEditPoints="1" noAdjustHandles="1" noChangeArrowheads="1" noChangeShapeType="1" noTextEdit="1"/>
                </p:cNvSpPr>
                <p:nvPr/>
              </p:nvSpPr>
              <p:spPr>
                <a:xfrm>
                  <a:off x="11172223" y="1786375"/>
                  <a:ext cx="381730" cy="369332"/>
                </a:xfrm>
                <a:prstGeom prst="rect">
                  <a:avLst/>
                </a:prstGeom>
                <a:blipFill>
                  <a:blip r:embed="rId19"/>
                  <a:stretch>
                    <a:fillRect/>
                  </a:stretch>
                </a:blipFill>
              </p:spPr>
              <p:txBody>
                <a:bodyPr/>
                <a:lstStyle/>
                <a:p>
                  <a:r>
                    <a:rPr lang="LID4096">
                      <a:noFill/>
                    </a:rPr>
                    <a:t> </a:t>
                  </a:r>
                </a:p>
              </p:txBody>
            </p:sp>
          </mc:Fallback>
        </mc:AlternateContent>
        <p:sp>
          <p:nvSpPr>
            <p:cNvPr id="113" name="Rectangle: Rounded Corners 112">
              <a:extLst>
                <a:ext uri="{FF2B5EF4-FFF2-40B4-BE49-F238E27FC236}">
                  <a16:creationId xmlns:a16="http://schemas.microsoft.com/office/drawing/2014/main" id="{B370FB5A-188E-0E34-ECC8-A0C403AA98B8}"/>
                </a:ext>
              </a:extLst>
            </p:cNvPr>
            <p:cNvSpPr/>
            <p:nvPr/>
          </p:nvSpPr>
          <p:spPr>
            <a:xfrm>
              <a:off x="11878029" y="1761659"/>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5D90F8AD-A5D8-D49E-C60B-22B5665B3B96}"/>
                    </a:ext>
                  </a:extLst>
                </p:cNvPr>
                <p:cNvSpPr txBox="1"/>
                <p:nvPr/>
              </p:nvSpPr>
              <p:spPr>
                <a:xfrm>
                  <a:off x="11837389" y="1764367"/>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15" name="TextBox 114">
                  <a:extLst>
                    <a:ext uri="{FF2B5EF4-FFF2-40B4-BE49-F238E27FC236}">
                      <a16:creationId xmlns:a16="http://schemas.microsoft.com/office/drawing/2014/main" id="{5D90F8AD-A5D8-D49E-C60B-22B5665B3B96}"/>
                    </a:ext>
                  </a:extLst>
                </p:cNvPr>
                <p:cNvSpPr txBox="1">
                  <a:spLocks noRot="1" noChangeAspect="1" noMove="1" noResize="1" noEditPoints="1" noAdjustHandles="1" noChangeArrowheads="1" noChangeShapeType="1" noTextEdit="1"/>
                </p:cNvSpPr>
                <p:nvPr/>
              </p:nvSpPr>
              <p:spPr>
                <a:xfrm>
                  <a:off x="11837389" y="1764367"/>
                  <a:ext cx="793026" cy="369332"/>
                </a:xfrm>
                <a:prstGeom prst="rect">
                  <a:avLst/>
                </a:prstGeom>
                <a:blipFill>
                  <a:blip r:embed="rId20"/>
                  <a:stretch>
                    <a:fillRect r="-6923" b="-14754"/>
                  </a:stretch>
                </a:blipFill>
              </p:spPr>
              <p:txBody>
                <a:bodyPr/>
                <a:lstStyle/>
                <a:p>
                  <a:r>
                    <a:rPr lang="LID4096">
                      <a:noFill/>
                    </a:rPr>
                    <a:t> </a:t>
                  </a:r>
                </a:p>
              </p:txBody>
            </p:sp>
          </mc:Fallback>
        </mc:AlternateContent>
        <p:cxnSp>
          <p:nvCxnSpPr>
            <p:cNvPr id="116" name="Straight Arrow Connector 115">
              <a:extLst>
                <a:ext uri="{FF2B5EF4-FFF2-40B4-BE49-F238E27FC236}">
                  <a16:creationId xmlns:a16="http://schemas.microsoft.com/office/drawing/2014/main" id="{23A0663E-342C-9F85-E25D-AE489E9FB5C4}"/>
                </a:ext>
              </a:extLst>
            </p:cNvPr>
            <p:cNvCxnSpPr>
              <a:cxnSpLocks/>
            </p:cNvCxnSpPr>
            <p:nvPr/>
          </p:nvCxnSpPr>
          <p:spPr>
            <a:xfrm>
              <a:off x="8796702" y="1538375"/>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351C5B9C-679C-1089-6C8D-256A9D2C283D}"/>
                    </a:ext>
                  </a:extLst>
                </p:cNvPr>
                <p:cNvSpPr txBox="1"/>
                <p:nvPr/>
              </p:nvSpPr>
              <p:spPr>
                <a:xfrm>
                  <a:off x="9801736" y="1133890"/>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118" name="TextBox 117">
                  <a:extLst>
                    <a:ext uri="{FF2B5EF4-FFF2-40B4-BE49-F238E27FC236}">
                      <a16:creationId xmlns:a16="http://schemas.microsoft.com/office/drawing/2014/main" id="{351C5B9C-679C-1089-6C8D-256A9D2C283D}"/>
                    </a:ext>
                  </a:extLst>
                </p:cNvPr>
                <p:cNvSpPr txBox="1">
                  <a:spLocks noRot="1" noChangeAspect="1" noMove="1" noResize="1" noEditPoints="1" noAdjustHandles="1" noChangeArrowheads="1" noChangeShapeType="1" noTextEdit="1"/>
                </p:cNvSpPr>
                <p:nvPr/>
              </p:nvSpPr>
              <p:spPr>
                <a:xfrm>
                  <a:off x="9801736" y="1133890"/>
                  <a:ext cx="1101348" cy="394019"/>
                </a:xfrm>
                <a:prstGeom prst="rect">
                  <a:avLst/>
                </a:prstGeom>
                <a:blipFill>
                  <a:blip r:embed="rId21"/>
                  <a:stretch>
                    <a:fillRect b="-9231"/>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5ECF553B-8CA7-67A9-11FF-A16F21EA3E90}"/>
                  </a:ext>
                </a:extLst>
              </p:cNvPr>
              <p:cNvSpPr txBox="1"/>
              <p:nvPr/>
            </p:nvSpPr>
            <p:spPr>
              <a:xfrm>
                <a:off x="4226755" y="4403076"/>
                <a:ext cx="6309113"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FPGA</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a:rPr lang="en-GB" b="0" i="1" noProof="0" smtClean="0">
                            <a:latin typeface="Cambria Math" panose="02040503050406030204" pitchFamily="18" charset="0"/>
                            <a:ea typeface="Cambria Math" panose="02040503050406030204" pitchFamily="18" charset="0"/>
                          </a:rPr>
                          <m:t>𝑎</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5ECF553B-8CA7-67A9-11FF-A16F21EA3E90}"/>
                  </a:ext>
                </a:extLst>
              </p:cNvPr>
              <p:cNvSpPr txBox="1">
                <a:spLocks noRot="1" noChangeAspect="1" noMove="1" noResize="1" noEditPoints="1" noAdjustHandles="1" noChangeArrowheads="1" noChangeShapeType="1" noTextEdit="1"/>
              </p:cNvSpPr>
              <p:nvPr/>
            </p:nvSpPr>
            <p:spPr>
              <a:xfrm>
                <a:off x="4226755" y="4403076"/>
                <a:ext cx="6309113" cy="413768"/>
              </a:xfrm>
              <a:prstGeom prst="rect">
                <a:avLst/>
              </a:prstGeom>
              <a:blipFill>
                <a:blip r:embed="rId22"/>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C1291132-397A-04FA-5E00-C9D058AC1108}"/>
              </a:ext>
            </a:extLst>
          </p:cNvPr>
          <p:cNvSpPr txBox="1"/>
          <p:nvPr/>
        </p:nvSpPr>
        <p:spPr>
          <a:xfrm>
            <a:off x="10578044" y="4422307"/>
            <a:ext cx="420308" cy="323165"/>
          </a:xfrm>
          <a:prstGeom prst="rect">
            <a:avLst/>
          </a:prstGeom>
          <a:noFill/>
        </p:spPr>
        <p:txBody>
          <a:bodyPr wrap="none" rtlCol="0">
            <a:spAutoFit/>
          </a:bodyPr>
          <a:lstStyle/>
          <a:p>
            <a:r>
              <a:rPr lang="en-GB" sz="1500" noProof="0" dirty="0"/>
              <a:t>(3)</a:t>
            </a:r>
          </a:p>
        </p:txBody>
      </p:sp>
      <p:sp>
        <p:nvSpPr>
          <p:cNvPr id="146" name="TextBox 145">
            <a:extLst>
              <a:ext uri="{FF2B5EF4-FFF2-40B4-BE49-F238E27FC236}">
                <a16:creationId xmlns:a16="http://schemas.microsoft.com/office/drawing/2014/main" id="{4FAAB59B-9B8D-72F1-7190-3A6C39302172}"/>
              </a:ext>
            </a:extLst>
          </p:cNvPr>
          <p:cNvSpPr txBox="1"/>
          <p:nvPr/>
        </p:nvSpPr>
        <p:spPr>
          <a:xfrm>
            <a:off x="0" y="6441585"/>
            <a:ext cx="11628330" cy="230832"/>
          </a:xfrm>
          <a:prstGeom prst="rect">
            <a:avLst/>
          </a:prstGeom>
          <a:noFill/>
        </p:spPr>
        <p:txBody>
          <a:bodyPr wrap="square">
            <a:spAutoFit/>
          </a:bodyPr>
          <a:lstStyle/>
          <a:p>
            <a:r>
              <a:rPr lang="en-GB" sz="900" noProof="0" dirty="0"/>
              <a:t>[1] J. Wang et al., “Reconfigurable Intelligent Surface: Power Consumption </a:t>
            </a:r>
            <a:r>
              <a:rPr lang="en-GB" sz="900" noProof="0" dirty="0" err="1"/>
              <a:t>Modeling</a:t>
            </a:r>
            <a:r>
              <a:rPr lang="en-GB" sz="900" noProof="0" dirty="0"/>
              <a:t> and Practical Measurement Validation,” IEEE Transactions on Communications, vol. 72, no. 9, pp. 5720–5734, Sep. 2024</a:t>
            </a:r>
          </a:p>
        </p:txBody>
      </p:sp>
      <mc:AlternateContent xmlns:mc="http://schemas.openxmlformats.org/markup-compatibility/2006" xmlns:a14="http://schemas.microsoft.com/office/drawing/2010/main">
        <mc:Choice Requires="a14">
          <p:sp>
            <p:nvSpPr>
              <p:cNvPr id="227" name="TextBox 19">
                <a:extLst>
                  <a:ext uri="{FF2B5EF4-FFF2-40B4-BE49-F238E27FC236}">
                    <a16:creationId xmlns:a16="http://schemas.microsoft.com/office/drawing/2014/main" id="{055F774F-8F83-F096-38A2-40FC573FCC77}"/>
                  </a:ext>
                </a:extLst>
              </p:cNvPr>
              <p:cNvSpPr txBox="1"/>
              <p:nvPr/>
            </p:nvSpPr>
            <p:spPr>
              <a:xfrm>
                <a:off x="4653065" y="983893"/>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227" name="TextBox 19">
                <a:extLst>
                  <a:ext uri="{FF2B5EF4-FFF2-40B4-BE49-F238E27FC236}">
                    <a16:creationId xmlns:a16="http://schemas.microsoft.com/office/drawing/2014/main" id="{055F774F-8F83-F096-38A2-40FC573FCC77}"/>
                  </a:ext>
                </a:extLst>
              </p:cNvPr>
              <p:cNvSpPr txBox="1">
                <a:spLocks noRot="1" noChangeAspect="1" noMove="1" noResize="1" noEditPoints="1" noAdjustHandles="1" noChangeArrowheads="1" noChangeShapeType="1" noTextEdit="1"/>
              </p:cNvSpPr>
              <p:nvPr/>
            </p:nvSpPr>
            <p:spPr>
              <a:xfrm>
                <a:off x="4653065" y="983893"/>
                <a:ext cx="3452680" cy="498315"/>
              </a:xfrm>
              <a:prstGeom prst="rect">
                <a:avLst/>
              </a:prstGeom>
              <a:blipFill>
                <a:blip r:embed="rId23"/>
                <a:stretch>
                  <a:fillRect/>
                </a:stretch>
              </a:blipFill>
            </p:spPr>
            <p:txBody>
              <a:bodyPr/>
              <a:lstStyle/>
              <a:p>
                <a:r>
                  <a:rPr lang="LID4096">
                    <a:noFill/>
                  </a:rPr>
                  <a:t> </a:t>
                </a:r>
              </a:p>
            </p:txBody>
          </p:sp>
        </mc:Fallback>
      </mc:AlternateContent>
      <p:sp>
        <p:nvSpPr>
          <p:cNvPr id="228" name="TextBox 227">
            <a:extLst>
              <a:ext uri="{FF2B5EF4-FFF2-40B4-BE49-F238E27FC236}">
                <a16:creationId xmlns:a16="http://schemas.microsoft.com/office/drawing/2014/main" id="{460BF20B-E60A-8406-9ECC-4EA7AF919617}"/>
              </a:ext>
            </a:extLst>
          </p:cNvPr>
          <p:cNvSpPr txBox="1"/>
          <p:nvPr/>
        </p:nvSpPr>
        <p:spPr>
          <a:xfrm>
            <a:off x="8103598" y="1020536"/>
            <a:ext cx="420308" cy="323165"/>
          </a:xfrm>
          <a:prstGeom prst="rect">
            <a:avLst/>
          </a:prstGeom>
          <a:noFill/>
        </p:spPr>
        <p:txBody>
          <a:bodyPr wrap="none" rtlCol="0">
            <a:spAutoFit/>
          </a:bodyPr>
          <a:lstStyle/>
          <a:p>
            <a:r>
              <a:rPr lang="en-GB" sz="1500" noProof="0" dirty="0"/>
              <a:t>(1)</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3250D21-27E0-D6EB-B216-56D308A55F0C}"/>
                  </a:ext>
                </a:extLst>
              </p:cNvPr>
              <p:cNvSpPr txBox="1"/>
              <p:nvPr/>
            </p:nvSpPr>
            <p:spPr>
              <a:xfrm>
                <a:off x="552187" y="1545985"/>
                <a:ext cx="568195"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 name="TextBox 1">
                <a:extLst>
                  <a:ext uri="{FF2B5EF4-FFF2-40B4-BE49-F238E27FC236}">
                    <a16:creationId xmlns:a16="http://schemas.microsoft.com/office/drawing/2014/main" id="{83250D21-27E0-D6EB-B216-56D308A55F0C}"/>
                  </a:ext>
                </a:extLst>
              </p:cNvPr>
              <p:cNvSpPr txBox="1">
                <a:spLocks noRot="1" noChangeAspect="1" noMove="1" noResize="1" noEditPoints="1" noAdjustHandles="1" noChangeArrowheads="1" noChangeShapeType="1" noTextEdit="1"/>
              </p:cNvSpPr>
              <p:nvPr/>
            </p:nvSpPr>
            <p:spPr>
              <a:xfrm>
                <a:off x="552187" y="1545985"/>
                <a:ext cx="568195" cy="390748"/>
              </a:xfrm>
              <a:prstGeom prst="rect">
                <a:avLst/>
              </a:prstGeom>
              <a:blipFill>
                <a:blip r:embed="rId24"/>
                <a:stretch>
                  <a:fillRect b="-6250"/>
                </a:stretch>
              </a:blipFill>
            </p:spPr>
            <p:txBody>
              <a:bodyPr/>
              <a:lstStyle/>
              <a:p>
                <a:r>
                  <a:rPr lang="LID4096">
                    <a:noFill/>
                  </a:rPr>
                  <a:t> </a:t>
                </a:r>
              </a:p>
            </p:txBody>
          </p:sp>
        </mc:Fallback>
      </mc:AlternateContent>
    </p:spTree>
    <p:extLst>
      <p:ext uri="{BB962C8B-B14F-4D97-AF65-F5344CB8AC3E}">
        <p14:creationId xmlns:p14="http://schemas.microsoft.com/office/powerpoint/2010/main" val="2293958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500"/>
                                        <p:tgtEl>
                                          <p:spTgt spid="1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2"/>
                                        </p:tgtEl>
                                        <p:attrNameLst>
                                          <p:attrName>style.visibility</p:attrName>
                                        </p:attrNameLst>
                                      </p:cBhvr>
                                      <p:to>
                                        <p:strVal val="visible"/>
                                      </p:to>
                                    </p:set>
                                    <p:animEffect transition="in" filter="fade">
                                      <p:cBhvr>
                                        <p:cTn id="21" dur="500"/>
                                        <p:tgtEl>
                                          <p:spTgt spid="1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3"/>
                                        </p:tgtEl>
                                        <p:attrNameLst>
                                          <p:attrName>style.visibility</p:attrName>
                                        </p:attrNameLst>
                                      </p:cBhvr>
                                      <p:to>
                                        <p:strVal val="visible"/>
                                      </p:to>
                                    </p:set>
                                    <p:animEffect transition="in" filter="fade">
                                      <p:cBhvr>
                                        <p:cTn id="24" dur="500"/>
                                        <p:tgtEl>
                                          <p:spTgt spid="1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0"/>
                                        </p:tgtEl>
                                        <p:attrNameLst>
                                          <p:attrName>style.visibility</p:attrName>
                                        </p:attrNameLst>
                                      </p:cBhvr>
                                      <p:to>
                                        <p:strVal val="visible"/>
                                      </p:to>
                                    </p:set>
                                    <p:animEffect transition="in" filter="fade">
                                      <p:cBhvr>
                                        <p:cTn id="29" dur="500"/>
                                        <p:tgtEl>
                                          <p:spTgt spid="14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9"/>
                                        </p:tgtEl>
                                        <p:attrNameLst>
                                          <p:attrName>style.visibility</p:attrName>
                                        </p:attrNameLst>
                                      </p:cBhvr>
                                      <p:to>
                                        <p:strVal val="visible"/>
                                      </p:to>
                                    </p:set>
                                    <p:animEffect transition="in" filter="fade">
                                      <p:cBhvr>
                                        <p:cTn id="32" dur="500"/>
                                        <p:tgtEl>
                                          <p:spTgt spid="13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4"/>
                                        </p:tgtEl>
                                        <p:attrNameLst>
                                          <p:attrName>style.visibility</p:attrName>
                                        </p:attrNameLst>
                                      </p:cBhvr>
                                      <p:to>
                                        <p:strVal val="visible"/>
                                      </p:to>
                                    </p:set>
                                    <p:animEffect transition="in" filter="fade">
                                      <p:cBhvr>
                                        <p:cTn id="35"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22" grpId="0"/>
      <p:bldP spid="126" grpId="0"/>
      <p:bldP spid="133" grpId="0"/>
      <p:bldP spid="139" grpId="0"/>
      <p:bldP spid="14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73B76-3F2D-F170-2A11-C4AB7F66D1B7}"/>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199095D6-5361-2669-858B-1391243BEFB1}"/>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29ECCDEA-D8F9-C881-290D-0201ECEA3C37}"/>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4E666971-7844-E41E-7C27-F4F11A05B46A}"/>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9D655CDE-2A38-78EB-9B09-9522368F3C7E}"/>
              </a:ext>
            </a:extLst>
          </p:cNvPr>
          <p:cNvSpPr>
            <a:spLocks noGrp="1"/>
          </p:cNvSpPr>
          <p:nvPr>
            <p:ph type="sldNum" idx="8"/>
          </p:nvPr>
        </p:nvSpPr>
        <p:spPr>
          <a:xfrm>
            <a:off x="11723213" y="6396851"/>
            <a:ext cx="277650"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25</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AC0EE894-2845-E3BC-0485-92AF9D4DBA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p:sp>
        <p:nvSpPr>
          <p:cNvPr id="29" name="TextBox 28">
            <a:extLst>
              <a:ext uri="{FF2B5EF4-FFF2-40B4-BE49-F238E27FC236}">
                <a16:creationId xmlns:a16="http://schemas.microsoft.com/office/drawing/2014/main" id="{9B99E75B-2514-6B3A-6709-43700E21A280}"/>
              </a:ext>
            </a:extLst>
          </p:cNvPr>
          <p:cNvSpPr txBox="1"/>
          <p:nvPr/>
        </p:nvSpPr>
        <p:spPr>
          <a:xfrm>
            <a:off x="4423718" y="547822"/>
            <a:ext cx="2213894" cy="338554"/>
          </a:xfrm>
          <a:prstGeom prst="rect">
            <a:avLst/>
          </a:prstGeom>
          <a:noFill/>
        </p:spPr>
        <p:txBody>
          <a:bodyPr wrap="square" rtlCol="0">
            <a:spAutoFit/>
          </a:bodyPr>
          <a:lstStyle/>
          <a:p>
            <a:r>
              <a:rPr lang="en-GB" sz="1600" noProof="0" dirty="0"/>
              <a:t>Energy consumption</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885554-51CF-4533-A869-FC40CCE2150F}"/>
                  </a:ext>
                </a:extLst>
              </p:cNvPr>
              <p:cNvSpPr txBox="1"/>
              <p:nvPr/>
            </p:nvSpPr>
            <p:spPr>
              <a:xfrm>
                <a:off x="1462208" y="3467812"/>
                <a:ext cx="13640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b="0" i="0" noProof="0" smtClean="0">
                              <a:latin typeface="Cambria Math" panose="02040503050406030204" pitchFamily="18" charset="0"/>
                            </a:rPr>
                            <m:t>unit</m:t>
                          </m:r>
                          <m:r>
                            <a:rPr lang="en-GB" b="0" i="0" noProof="0" smtClean="0">
                              <a:latin typeface="Cambria Math" panose="02040503050406030204" pitchFamily="18" charset="0"/>
                            </a:rPr>
                            <m:t>−</m:t>
                          </m:r>
                          <m:r>
                            <m:rPr>
                              <m:sty m:val="p"/>
                            </m:rPr>
                            <a:rPr lang="en-GB" b="0" i="0" noProof="0" smtClean="0">
                              <a:latin typeface="Cambria Math" panose="02040503050406030204" pitchFamily="18" charset="0"/>
                            </a:rPr>
                            <m:t>circuit</m:t>
                          </m:r>
                        </m:sub>
                      </m:sSub>
                    </m:oMath>
                  </m:oMathPara>
                </a14:m>
                <a:endParaRPr lang="en-GB" noProof="0" dirty="0"/>
              </a:p>
            </p:txBody>
          </p:sp>
        </mc:Choice>
        <mc:Fallback xmlns="">
          <p:sp>
            <p:nvSpPr>
              <p:cNvPr id="43" name="TextBox 42">
                <a:extLst>
                  <a:ext uri="{FF2B5EF4-FFF2-40B4-BE49-F238E27FC236}">
                    <a16:creationId xmlns:a16="http://schemas.microsoft.com/office/drawing/2014/main" id="{E8885554-51CF-4533-A869-FC40CCE2150F}"/>
                  </a:ext>
                </a:extLst>
              </p:cNvPr>
              <p:cNvSpPr txBox="1">
                <a:spLocks noRot="1" noChangeAspect="1" noMove="1" noResize="1" noEditPoints="1" noAdjustHandles="1" noChangeArrowheads="1" noChangeShapeType="1" noTextEdit="1"/>
              </p:cNvSpPr>
              <p:nvPr/>
            </p:nvSpPr>
            <p:spPr>
              <a:xfrm>
                <a:off x="1462208" y="3467812"/>
                <a:ext cx="1364049" cy="369332"/>
              </a:xfrm>
              <a:prstGeom prst="rect">
                <a:avLst/>
              </a:prstGeom>
              <a:blipFill>
                <a:blip r:embed="rId6"/>
                <a:stretch>
                  <a:fillRect b="-3333"/>
                </a:stretch>
              </a:blipFill>
            </p:spPr>
            <p:txBody>
              <a:bodyPr/>
              <a:lstStyle/>
              <a:p>
                <a:r>
                  <a:rPr lang="LID4096">
                    <a:noFill/>
                  </a:rPr>
                  <a:t> </a:t>
                </a:r>
              </a:p>
            </p:txBody>
          </p:sp>
        </mc:Fallback>
      </mc:AlternateContent>
      <p:sp>
        <p:nvSpPr>
          <p:cNvPr id="44" name="Rectangle 43">
            <a:extLst>
              <a:ext uri="{FF2B5EF4-FFF2-40B4-BE49-F238E27FC236}">
                <a16:creationId xmlns:a16="http://schemas.microsoft.com/office/drawing/2014/main" id="{70A70CE1-50B9-D9DB-8F1E-7810157FC849}"/>
              </a:ext>
            </a:extLst>
          </p:cNvPr>
          <p:cNvSpPr/>
          <p:nvPr/>
        </p:nvSpPr>
        <p:spPr>
          <a:xfrm>
            <a:off x="4490607" y="615794"/>
            <a:ext cx="4160774"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CC411557-CA5F-CF93-343F-C5CDC477C3AE}"/>
                  </a:ext>
                </a:extLst>
              </p:cNvPr>
              <p:cNvSpPr txBox="1"/>
              <p:nvPr/>
            </p:nvSpPr>
            <p:spPr>
              <a:xfrm>
                <a:off x="2011099" y="460185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CC411557-CA5F-CF93-343F-C5CDC477C3AE}"/>
                  </a:ext>
                </a:extLst>
              </p:cNvPr>
              <p:cNvSpPr txBox="1">
                <a:spLocks noRot="1" noChangeAspect="1" noMove="1" noResize="1" noEditPoints="1" noAdjustHandles="1" noChangeArrowheads="1" noChangeShapeType="1" noTextEdit="1"/>
              </p:cNvSpPr>
              <p:nvPr/>
            </p:nvSpPr>
            <p:spPr>
              <a:xfrm>
                <a:off x="2011099" y="4601850"/>
                <a:ext cx="509598" cy="369332"/>
              </a:xfrm>
              <a:prstGeom prst="rect">
                <a:avLst/>
              </a:prstGeom>
              <a:blipFill>
                <a:blip r:embed="rId7"/>
                <a:stretch>
                  <a:fillRect r="-9524"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C0328CE2-D24B-4AD4-9318-913DCF8E21A4}"/>
              </a:ext>
            </a:extLst>
          </p:cNvPr>
          <p:cNvCxnSpPr>
            <a:cxnSpLocks/>
          </p:cNvCxnSpPr>
          <p:nvPr/>
        </p:nvCxnSpPr>
        <p:spPr>
          <a:xfrm flipV="1">
            <a:off x="1613956" y="4534407"/>
            <a:ext cx="505002" cy="573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31024CBD-5405-2B9A-489C-71394B503737}"/>
                  </a:ext>
                </a:extLst>
              </p:cNvPr>
              <p:cNvSpPr txBox="1"/>
              <p:nvPr/>
            </p:nvSpPr>
            <p:spPr>
              <a:xfrm>
                <a:off x="-25092" y="3471697"/>
                <a:ext cx="167945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oMath>
                  </m:oMathPara>
                </a14:m>
                <a:endParaRPr lang="en-GB" noProof="0" dirty="0"/>
              </a:p>
            </p:txBody>
          </p:sp>
        </mc:Choice>
        <mc:Fallback xmlns="">
          <p:sp>
            <p:nvSpPr>
              <p:cNvPr id="123" name="TextBox 122">
                <a:extLst>
                  <a:ext uri="{FF2B5EF4-FFF2-40B4-BE49-F238E27FC236}">
                    <a16:creationId xmlns:a16="http://schemas.microsoft.com/office/drawing/2014/main" id="{31024CBD-5405-2B9A-489C-71394B503737}"/>
                  </a:ext>
                </a:extLst>
              </p:cNvPr>
              <p:cNvSpPr txBox="1">
                <a:spLocks noRot="1" noChangeAspect="1" noMove="1" noResize="1" noEditPoints="1" noAdjustHandles="1" noChangeArrowheads="1" noChangeShapeType="1" noTextEdit="1"/>
              </p:cNvSpPr>
              <p:nvPr/>
            </p:nvSpPr>
            <p:spPr>
              <a:xfrm>
                <a:off x="-25092" y="3471697"/>
                <a:ext cx="1679456" cy="369332"/>
              </a:xfrm>
              <a:prstGeom prst="rect">
                <a:avLst/>
              </a:prstGeom>
              <a:blipFill>
                <a:blip r:embed="rId8"/>
                <a:stretch>
                  <a:fillRect b="-3333"/>
                </a:stretch>
              </a:blipFill>
            </p:spPr>
            <p:txBody>
              <a:bodyPr/>
              <a:lstStyle/>
              <a:p>
                <a:r>
                  <a:rPr lang="LID4096">
                    <a:noFill/>
                  </a:rPr>
                  <a:t> </a:t>
                </a:r>
              </a:p>
            </p:txBody>
          </p:sp>
        </mc:Fallback>
      </mc:AlternateContent>
      <p:pic>
        <p:nvPicPr>
          <p:cNvPr id="128" name="Graphic 127" descr="Processor outline">
            <a:extLst>
              <a:ext uri="{FF2B5EF4-FFF2-40B4-BE49-F238E27FC236}">
                <a16:creationId xmlns:a16="http://schemas.microsoft.com/office/drawing/2014/main" id="{73EE81EF-8CC3-A94D-9CB2-73C94A06E0D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412" y="3764586"/>
            <a:ext cx="672227" cy="672227"/>
          </a:xfrm>
          <a:prstGeom prst="rect">
            <a:avLst/>
          </a:prstGeom>
        </p:spPr>
      </p:pic>
      <p:sp>
        <p:nvSpPr>
          <p:cNvPr id="12" name="TextBox 33">
            <a:extLst>
              <a:ext uri="{FF2B5EF4-FFF2-40B4-BE49-F238E27FC236}">
                <a16:creationId xmlns:a16="http://schemas.microsoft.com/office/drawing/2014/main" id="{484F5F9E-3BE7-516F-E9A4-0706D48084CC}"/>
              </a:ext>
            </a:extLst>
          </p:cNvPr>
          <p:cNvSpPr/>
          <p:nvPr/>
        </p:nvSpPr>
        <p:spPr>
          <a:xfrm>
            <a:off x="0" y="1257"/>
            <a:ext cx="7137723"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 Varactor Diode</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360D3A1-8E90-0658-D1B7-AC065423F0E0}"/>
                  </a:ext>
                </a:extLst>
              </p:cNvPr>
              <p:cNvSpPr txBox="1"/>
              <p:nvPr/>
            </p:nvSpPr>
            <p:spPr>
              <a:xfrm>
                <a:off x="358283" y="3201637"/>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35" name="TextBox 34">
                <a:extLst>
                  <a:ext uri="{FF2B5EF4-FFF2-40B4-BE49-F238E27FC236}">
                    <a16:creationId xmlns:a16="http://schemas.microsoft.com/office/drawing/2014/main" id="{2360D3A1-8E90-0658-D1B7-AC065423F0E0}"/>
                  </a:ext>
                </a:extLst>
              </p:cNvPr>
              <p:cNvSpPr txBox="1">
                <a:spLocks noRot="1" noChangeAspect="1" noMove="1" noResize="1" noEditPoints="1" noAdjustHandles="1" noChangeArrowheads="1" noChangeShapeType="1" noTextEdit="1"/>
              </p:cNvSpPr>
              <p:nvPr/>
            </p:nvSpPr>
            <p:spPr>
              <a:xfrm>
                <a:off x="358283" y="3201637"/>
                <a:ext cx="545855" cy="369332"/>
              </a:xfrm>
              <a:prstGeom prst="rect">
                <a:avLst/>
              </a:prstGeom>
              <a:blipFill>
                <a:blip r:embed="rId11"/>
                <a:stretch>
                  <a:fillRect/>
                </a:stretch>
              </a:blipFill>
            </p:spPr>
            <p:txBody>
              <a:bodyPr/>
              <a:lstStyle/>
              <a:p>
                <a:r>
                  <a:rPr lang="LID4096">
                    <a:noFill/>
                  </a:rPr>
                  <a:t> </a:t>
                </a:r>
              </a:p>
            </p:txBody>
          </p:sp>
        </mc:Fallback>
      </mc:AlternateContent>
      <p:sp>
        <p:nvSpPr>
          <p:cNvPr id="38" name="Right Brace 37">
            <a:extLst>
              <a:ext uri="{FF2B5EF4-FFF2-40B4-BE49-F238E27FC236}">
                <a16:creationId xmlns:a16="http://schemas.microsoft.com/office/drawing/2014/main" id="{52DCC5AD-5AFF-E546-CA0F-71AB45572661}"/>
              </a:ext>
            </a:extLst>
          </p:cNvPr>
          <p:cNvSpPr/>
          <p:nvPr/>
        </p:nvSpPr>
        <p:spPr>
          <a:xfrm rot="5400000">
            <a:off x="1634384" y="1745867"/>
            <a:ext cx="145857" cy="2929713"/>
          </a:xfrm>
          <a:prstGeom prst="rightBrace">
            <a:avLst>
              <a:gd name="adj1" fmla="val 77396"/>
              <a:gd name="adj2" fmla="val 8717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78551CA1-40A7-BF22-30BA-01544D474E74}"/>
                  </a:ext>
                </a:extLst>
              </p:cNvPr>
              <p:cNvSpPr txBox="1"/>
              <p:nvPr/>
            </p:nvSpPr>
            <p:spPr>
              <a:xfrm>
                <a:off x="3974855" y="1635373"/>
                <a:ext cx="7653476"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atom</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disip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78551CA1-40A7-BF22-30BA-01544D474E74}"/>
                  </a:ext>
                </a:extLst>
              </p:cNvPr>
              <p:cNvSpPr txBox="1">
                <a:spLocks noRot="1" noChangeAspect="1" noMove="1" noResize="1" noEditPoints="1" noAdjustHandles="1" noChangeArrowheads="1" noChangeShapeType="1" noTextEdit="1"/>
              </p:cNvSpPr>
              <p:nvPr/>
            </p:nvSpPr>
            <p:spPr>
              <a:xfrm>
                <a:off x="3974855" y="1635373"/>
                <a:ext cx="7653476" cy="413768"/>
              </a:xfrm>
              <a:prstGeom prst="rect">
                <a:avLst/>
              </a:prstGeom>
              <a:blipFill>
                <a:blip r:embed="rId12"/>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560D5A0E-5ED3-B8EF-04C0-C2F6E128FE55}"/>
              </a:ext>
            </a:extLst>
          </p:cNvPr>
          <p:cNvSpPr txBox="1"/>
          <p:nvPr/>
        </p:nvSpPr>
        <p:spPr>
          <a:xfrm>
            <a:off x="11746100" y="1678331"/>
            <a:ext cx="402674" cy="307777"/>
          </a:xfrm>
          <a:prstGeom prst="rect">
            <a:avLst/>
          </a:prstGeom>
          <a:noFill/>
        </p:spPr>
        <p:txBody>
          <a:bodyPr wrap="none" rtlCol="0">
            <a:spAutoFit/>
          </a:bodyPr>
          <a:lstStyle/>
          <a:p>
            <a:r>
              <a:rPr lang="en-GB" sz="1400" noProof="0" dirty="0"/>
              <a:t>(2)</a:t>
            </a:r>
          </a:p>
        </p:txBody>
      </p:sp>
      <p:sp>
        <p:nvSpPr>
          <p:cNvPr id="146" name="TextBox 145">
            <a:extLst>
              <a:ext uri="{FF2B5EF4-FFF2-40B4-BE49-F238E27FC236}">
                <a16:creationId xmlns:a16="http://schemas.microsoft.com/office/drawing/2014/main" id="{939E709A-CC40-4E69-88EA-AA8DC63E283B}"/>
              </a:ext>
            </a:extLst>
          </p:cNvPr>
          <p:cNvSpPr txBox="1"/>
          <p:nvPr/>
        </p:nvSpPr>
        <p:spPr>
          <a:xfrm>
            <a:off x="0" y="6362562"/>
            <a:ext cx="11628330" cy="507831"/>
          </a:xfrm>
          <a:prstGeom prst="rect">
            <a:avLst/>
          </a:prstGeom>
          <a:noFill/>
        </p:spPr>
        <p:txBody>
          <a:bodyPr wrap="square">
            <a:spAutoFit/>
          </a:bodyPr>
          <a:lstStyle/>
          <a:p>
            <a:r>
              <a:rPr lang="en-GB" sz="900" noProof="0" dirty="0"/>
              <a:t>[1] J. Wang et al., “Reconfigurable Intelligent Surface: Power Consumption </a:t>
            </a:r>
            <a:r>
              <a:rPr lang="en-GB" sz="900" noProof="0" dirty="0" err="1"/>
              <a:t>Modeling</a:t>
            </a:r>
            <a:r>
              <a:rPr lang="en-GB" sz="900" noProof="0" dirty="0"/>
              <a:t> and Practical Measurement Validation,” IEEE Transactions on Communications, vol. 72, no. 9, pp. 5720–5734, Sep. 2024</a:t>
            </a:r>
            <a:endParaRPr lang="en-GB" sz="900" noProof="0" dirty="0">
              <a:effectLst/>
            </a:endParaRPr>
          </a:p>
          <a:p>
            <a:r>
              <a:rPr lang="en-GB" sz="900" noProof="0" dirty="0">
                <a:effectLst/>
              </a:rPr>
              <a:t>[2] J. Tong, Z. An, X. Zhao, S. Liao, and L. Yang, “In-Sensor Machine Learning: Radio Frequency Neural Networks for Wireless Sensing,” in </a:t>
            </a:r>
            <a:r>
              <a:rPr lang="en-GB" sz="900" i="1" noProof="0" dirty="0">
                <a:effectLst/>
              </a:rPr>
              <a:t>Proceedings of the Twenty-fifth International Symposium on Theory, Algorithmic Foundations, and Protocol Design for Mobile Networks and Mobile Computing</a:t>
            </a:r>
            <a:r>
              <a:rPr lang="en-GB" sz="900" noProof="0" dirty="0">
                <a:effectLst/>
              </a:rPr>
              <a:t>, in </a:t>
            </a:r>
            <a:r>
              <a:rPr lang="en-GB" sz="900" noProof="0" dirty="0" err="1">
                <a:effectLst/>
              </a:rPr>
              <a:t>MobiHoc</a:t>
            </a:r>
            <a:r>
              <a:rPr lang="en-GB" sz="900" noProof="0" dirty="0">
                <a:effectLst/>
              </a:rPr>
              <a:t> ’24. New York, NY, USA: Association for Computing Machinery, Oktober 2024, pp. 261–270. </a:t>
            </a:r>
            <a:r>
              <a:rPr lang="en-GB" sz="900" noProof="0" dirty="0" err="1">
                <a:effectLst/>
              </a:rPr>
              <a:t>doi</a:t>
            </a:r>
            <a:r>
              <a:rPr lang="en-GB" sz="900" noProof="0" dirty="0">
                <a:effectLst/>
              </a:rPr>
              <a:t>: </a:t>
            </a:r>
            <a:r>
              <a:rPr lang="en-GB" sz="900" noProof="0" dirty="0">
                <a:effectLst/>
                <a:hlinkClick r:id="rId13"/>
              </a:rPr>
              <a:t>10.1145/3641512.3686393</a:t>
            </a:r>
            <a:r>
              <a:rPr lang="en-GB" sz="900" noProof="0" dirty="0">
                <a:effectLst/>
              </a:rPr>
              <a:t>.</a:t>
            </a:r>
          </a:p>
        </p:txBody>
      </p:sp>
      <p:graphicFrame>
        <p:nvGraphicFramePr>
          <p:cNvPr id="148" name="Table 147">
            <a:extLst>
              <a:ext uri="{FF2B5EF4-FFF2-40B4-BE49-F238E27FC236}">
                <a16:creationId xmlns:a16="http://schemas.microsoft.com/office/drawing/2014/main" id="{D5FA8E2E-CC0A-0F41-CE8F-1CB9DAD36444}"/>
              </a:ext>
            </a:extLst>
          </p:cNvPr>
          <p:cNvGraphicFramePr>
            <a:graphicFrameLocks noGrp="1"/>
          </p:cNvGraphicFramePr>
          <p:nvPr>
            <p:extLst>
              <p:ext uri="{D42A27DB-BD31-4B8C-83A1-F6EECF244321}">
                <p14:modId xmlns:p14="http://schemas.microsoft.com/office/powerpoint/2010/main" val="3377012001"/>
              </p:ext>
            </p:extLst>
          </p:nvPr>
        </p:nvGraphicFramePr>
        <p:xfrm>
          <a:off x="4796814" y="2419861"/>
          <a:ext cx="2412000" cy="914400"/>
        </p:xfrm>
        <a:graphic>
          <a:graphicData uri="http://schemas.openxmlformats.org/drawingml/2006/table">
            <a:tbl>
              <a:tblPr firstRow="1" bandRow="1">
                <a:tableStyleId>{3B4B98B0-60AC-42C2-AFA5-B58CD77FA1E5}</a:tableStyleId>
              </a:tblPr>
              <a:tblGrid>
                <a:gridCol w="1351149">
                  <a:extLst>
                    <a:ext uri="{9D8B030D-6E8A-4147-A177-3AD203B41FA5}">
                      <a16:colId xmlns:a16="http://schemas.microsoft.com/office/drawing/2014/main" val="3284982849"/>
                    </a:ext>
                  </a:extLst>
                </a:gridCol>
                <a:gridCol w="1060851">
                  <a:extLst>
                    <a:ext uri="{9D8B030D-6E8A-4147-A177-3AD203B41FA5}">
                      <a16:colId xmlns:a16="http://schemas.microsoft.com/office/drawing/2014/main" val="1369903436"/>
                    </a:ext>
                  </a:extLst>
                </a:gridCol>
              </a:tblGrid>
              <a:tr h="300000">
                <a:tc>
                  <a:txBody>
                    <a:bodyPr/>
                    <a:lstStyle/>
                    <a:p>
                      <a:r>
                        <a:rPr lang="en-GB" sz="1400" noProof="0" dirty="0"/>
                        <a:t>Board</a:t>
                      </a:r>
                    </a:p>
                  </a:txBody>
                  <a:tcPr anchor="ctr"/>
                </a:tc>
                <a:tc>
                  <a:txBody>
                    <a:bodyPr/>
                    <a:lstStyle/>
                    <a:p>
                      <a:r>
                        <a:rPr lang="en-GB" sz="1400" noProof="0" dirty="0"/>
                        <a:t>Power</a:t>
                      </a:r>
                      <a:endParaRPr lang="en-GB" sz="1400" b="0" noProof="0" dirty="0"/>
                    </a:p>
                  </a:txBody>
                  <a:tcPr anchor="ctr"/>
                </a:tc>
                <a:extLst>
                  <a:ext uri="{0D108BD9-81ED-4DB2-BD59-A6C34878D82A}">
                    <a16:rowId xmlns:a16="http://schemas.microsoft.com/office/drawing/2014/main" val="2832751205"/>
                  </a:ext>
                </a:extLst>
              </a:tr>
              <a:tr h="300000">
                <a:tc>
                  <a:txBody>
                    <a:bodyPr/>
                    <a:lstStyle/>
                    <a:p>
                      <a:r>
                        <a:rPr lang="en-GB" sz="1400" noProof="0" dirty="0"/>
                        <a:t>XC7K70T</a:t>
                      </a:r>
                    </a:p>
                  </a:txBody>
                  <a:tcPr anchor="ctr"/>
                </a:tc>
                <a:tc>
                  <a:txBody>
                    <a:bodyPr/>
                    <a:lstStyle/>
                    <a:p>
                      <a:r>
                        <a:rPr lang="en-GB" sz="1400" noProof="0" dirty="0"/>
                        <a:t>4.8 W</a:t>
                      </a:r>
                    </a:p>
                  </a:txBody>
                  <a:tcPr anchor="ctr"/>
                </a:tc>
                <a:extLst>
                  <a:ext uri="{0D108BD9-81ED-4DB2-BD59-A6C34878D82A}">
                    <a16:rowId xmlns:a16="http://schemas.microsoft.com/office/drawing/2014/main" val="2537969298"/>
                  </a:ext>
                </a:extLst>
              </a:tr>
              <a:tr h="300000">
                <a:tc>
                  <a:txBody>
                    <a:bodyPr/>
                    <a:lstStyle/>
                    <a:p>
                      <a:r>
                        <a:rPr lang="en-GB" sz="1400" noProof="0" dirty="0"/>
                        <a:t>ZYNQ7100</a:t>
                      </a:r>
                    </a:p>
                  </a:txBody>
                  <a:tcPr anchor="ctr"/>
                </a:tc>
                <a:tc>
                  <a:txBody>
                    <a:bodyPr/>
                    <a:lstStyle/>
                    <a:p>
                      <a:r>
                        <a:rPr lang="en-GB" sz="1400" noProof="0" dirty="0"/>
                        <a:t>1.5 W</a:t>
                      </a:r>
                    </a:p>
                  </a:txBody>
                  <a:tcPr anchor="ctr"/>
                </a:tc>
                <a:extLst>
                  <a:ext uri="{0D108BD9-81ED-4DB2-BD59-A6C34878D82A}">
                    <a16:rowId xmlns:a16="http://schemas.microsoft.com/office/drawing/2014/main" val="4050783368"/>
                  </a:ext>
                </a:extLst>
              </a:tr>
            </a:tbl>
          </a:graphicData>
        </a:graphic>
      </p:graphicFrame>
      <p:cxnSp>
        <p:nvCxnSpPr>
          <p:cNvPr id="149" name="Connector: Elbow 148">
            <a:extLst>
              <a:ext uri="{FF2B5EF4-FFF2-40B4-BE49-F238E27FC236}">
                <a16:creationId xmlns:a16="http://schemas.microsoft.com/office/drawing/2014/main" id="{8A6DDAC9-D709-79BD-F995-9779624DC03D}"/>
              </a:ext>
            </a:extLst>
          </p:cNvPr>
          <p:cNvCxnSpPr>
            <a:cxnSpLocks/>
            <a:stCxn id="148" idx="0"/>
          </p:cNvCxnSpPr>
          <p:nvPr/>
        </p:nvCxnSpPr>
        <p:spPr>
          <a:xfrm rot="5400000" flipH="1" flipV="1">
            <a:off x="5974953" y="2077002"/>
            <a:ext cx="370720" cy="314999"/>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75FD8E-9D6E-71E0-CB17-807878835100}"/>
                  </a:ext>
                </a:extLst>
              </p:cNvPr>
              <p:cNvSpPr txBox="1"/>
              <p:nvPr/>
            </p:nvSpPr>
            <p:spPr>
              <a:xfrm>
                <a:off x="4510957" y="3634695"/>
                <a:ext cx="6166302" cy="735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d>
                        <m:dPr>
                          <m:ctrlPr>
                            <a:rPr lang="en-GB" b="0" i="1" noProof="0" smtClean="0">
                              <a:latin typeface="Cambria Math" panose="02040503050406030204" pitchFamily="18" charset="0"/>
                              <a:ea typeface="Cambria Math" panose="02040503050406030204" pitchFamily="18" charset="0"/>
                            </a:rPr>
                          </m:ctrlPr>
                        </m:dPr>
                        <m:e>
                          <m:d>
                            <m:dPr>
                              <m:begChr m:val="⌈"/>
                              <m:endChr m:val="⌉"/>
                              <m:ctrlPr>
                                <a:rPr lang="en-GB" i="1" noProof="0" smtClean="0">
                                  <a:latin typeface="Cambria Math" panose="02040503050406030204" pitchFamily="18" charset="0"/>
                                  <a:ea typeface="Cambria Math" panose="02040503050406030204" pitchFamily="18" charset="0"/>
                                </a:rPr>
                              </m:ctrlPr>
                            </m:dPr>
                            <m:e>
                              <m:f>
                                <m:fPr>
                                  <m:ctrlPr>
                                    <a:rPr lang="en-GB" i="1" noProof="0" smtClean="0">
                                      <a:latin typeface="Cambria Math" panose="02040503050406030204" pitchFamily="18" charset="0"/>
                                      <a:ea typeface="Cambria Math" panose="02040503050406030204" pitchFamily="18" charset="0"/>
                                    </a:rPr>
                                  </m:ctrlPr>
                                </m:fPr>
                                <m:num>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m:rPr>
                                          <m:brk m:alnAt="23"/>
                                        </m:rP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𝑁</m:t>
                                      </m:r>
                                    </m:sup>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𝐼</m:t>
                                          </m:r>
                                        </m:e>
                                        <m:sub>
                                          <m: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𝑣</m:t>
                                          </m:r>
                                        </m:sub>
                                      </m:sSub>
                                    </m:e>
                                  </m:nary>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𝑔</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𝑣</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𝑠</m:t>
                                      </m:r>
                                    </m:sub>
                                  </m:sSub>
                                </m:den>
                              </m:f>
                            </m:e>
                          </m:d>
                          <m:r>
                            <a:rPr lang="en-GB" i="1" noProof="0" smtClean="0">
                              <a:latin typeface="Cambria Math" panose="02040503050406030204" pitchFamily="18" charset="0"/>
                              <a:ea typeface="Cambria Math" panose="02040503050406030204" pitchFamily="18" charset="0"/>
                            </a:rPr>
                            <m:t>+</m:t>
                          </m:r>
                          <m:d>
                            <m:dPr>
                              <m:begChr m:val="⌈"/>
                              <m:endChr m:val="⌉"/>
                              <m:ctrlPr>
                                <a:rPr lang="en-GB" i="1" noProof="0" smtClean="0">
                                  <a:latin typeface="Cambria Math" panose="02040503050406030204" pitchFamily="18" charset="0"/>
                                  <a:ea typeface="Cambria Math" panose="02040503050406030204" pitchFamily="18" charset="0"/>
                                </a:rPr>
                              </m:ctrlPr>
                            </m:dPr>
                            <m:e>
                              <m:f>
                                <m:fPr>
                                  <m:ctrlPr>
                                    <a:rPr lang="en-GB" i="1" noProof="0" smtClean="0">
                                      <a:latin typeface="Cambria Math" panose="02040503050406030204" pitchFamily="18" charset="0"/>
                                      <a:ea typeface="Cambria Math" panose="02040503050406030204" pitchFamily="18" charset="0"/>
                                    </a:rPr>
                                  </m:ctrlPr>
                                </m:fPr>
                                <m:num>
                                  <m:nary>
                                    <m:naryPr>
                                      <m:chr m:val="∑"/>
                                      <m:ctrlPr>
                                        <a:rPr lang="en-GB" i="1" noProof="0" smtClean="0">
                                          <a:latin typeface="Cambria Math" panose="02040503050406030204" pitchFamily="18" charset="0"/>
                                          <a:ea typeface="Cambria Math" panose="02040503050406030204" pitchFamily="18" charset="0"/>
                                        </a:rPr>
                                      </m:ctrlPr>
                                    </m:naryPr>
                                    <m:sub>
                                      <m:r>
                                        <m:rPr>
                                          <m:brk m:alnAt="23"/>
                                        </m:rP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m:rPr>
                                          <m:brk m:alnAt="23"/>
                                        </m:rPr>
                                        <a:rPr lang="en-GB" i="1" noProof="0" smtClean="0">
                                          <a:latin typeface="Cambria Math" panose="02040503050406030204" pitchFamily="18" charset="0"/>
                                          <a:ea typeface="Cambria Math" panose="02040503050406030204" pitchFamily="18" charset="0"/>
                                        </a:rPr>
                                        <m:t>1</m:t>
                                      </m:r>
                                    </m:sub>
                                    <m:sup>
                                      <m:r>
                                        <a:rPr lang="en-GB" i="1" noProof="0" smtClean="0">
                                          <a:latin typeface="Cambria Math" panose="02040503050406030204" pitchFamily="18" charset="0"/>
                                          <a:ea typeface="Cambria Math" panose="02040503050406030204" pitchFamily="18" charset="0"/>
                                        </a:rPr>
                                        <m:t>𝑁</m:t>
                                      </m:r>
                                    </m:sup>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𝐼</m:t>
                                          </m:r>
                                        </m:e>
                                        <m:sub>
                                          <m:r>
                                            <a:rPr lang="en-GB" i="1" noProof="0" smtClean="0">
                                              <a:latin typeface="Cambria Math" panose="02040503050406030204" pitchFamily="18" charset="0"/>
                                              <a:ea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h</m:t>
                                          </m:r>
                                        </m:sub>
                                      </m:sSub>
                                    </m:e>
                                  </m:nary>
                                </m:num>
                                <m:den>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𝑔</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h</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a:rPr lang="en-GB" i="1" noProof="0" smtClean="0">
                                          <a:latin typeface="Cambria Math" panose="02040503050406030204" pitchFamily="18" charset="0"/>
                                          <a:ea typeface="Cambria Math" panose="02040503050406030204" pitchFamily="18" charset="0"/>
                                        </a:rPr>
                                        <m:t>𝑠</m:t>
                                      </m:r>
                                    </m:sub>
                                  </m:sSub>
                                </m:den>
                              </m:f>
                            </m:e>
                          </m:d>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unit</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oMath>
                  </m:oMathPara>
                </a14:m>
                <a:endParaRPr lang="en-GB" noProof="0" dirty="0"/>
              </a:p>
            </p:txBody>
          </p:sp>
        </mc:Choice>
        <mc:Fallback xmlns="">
          <p:sp>
            <p:nvSpPr>
              <p:cNvPr id="7" name="TextBox 6">
                <a:extLst>
                  <a:ext uri="{FF2B5EF4-FFF2-40B4-BE49-F238E27FC236}">
                    <a16:creationId xmlns:a16="http://schemas.microsoft.com/office/drawing/2014/main" id="{EC75FD8E-9D6E-71E0-CB17-807878835100}"/>
                  </a:ext>
                </a:extLst>
              </p:cNvPr>
              <p:cNvSpPr txBox="1">
                <a:spLocks noRot="1" noChangeAspect="1" noMove="1" noResize="1" noEditPoints="1" noAdjustHandles="1" noChangeArrowheads="1" noChangeShapeType="1" noTextEdit="1"/>
              </p:cNvSpPr>
              <p:nvPr/>
            </p:nvSpPr>
            <p:spPr>
              <a:xfrm>
                <a:off x="4510957" y="3634695"/>
                <a:ext cx="6166302" cy="735907"/>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050124-8D30-94B5-A0E1-C2B6238AC5FA}"/>
                  </a:ext>
                </a:extLst>
              </p:cNvPr>
              <p:cNvSpPr txBox="1"/>
              <p:nvPr/>
            </p:nvSpPr>
            <p:spPr>
              <a:xfrm>
                <a:off x="4622939" y="4425701"/>
                <a:ext cx="4354454" cy="1892698"/>
              </a:xfrm>
              <a:prstGeom prst="rect">
                <a:avLst/>
              </a:prstGeom>
              <a:noFill/>
            </p:spPr>
            <p:txBody>
              <a:bodyPr wrap="square">
                <a:spAutoFit/>
              </a:bodyPr>
              <a:lstStyle/>
              <a:p>
                <a14:m>
                  <m:oMath xmlns:m="http://schemas.openxmlformats.org/officeDocument/2006/math">
                    <m:r>
                      <a:rPr lang="en-GB" sz="1600" i="1" noProof="0" smtClean="0">
                        <a:latin typeface="Cambria Math" panose="02040503050406030204" pitchFamily="18" charset="0"/>
                        <a:ea typeface="Cambria Math" panose="02040503050406030204" pitchFamily="18" charset="0"/>
                      </a:rPr>
                      <m:t>𝑁</m:t>
                    </m:r>
                  </m:oMath>
                </a14:m>
                <a:r>
                  <a:rPr lang="en-GB" sz="1600" noProof="0" dirty="0"/>
                  <a:t>: number of atoms</a:t>
                </a:r>
              </a:p>
              <a:p>
                <a:pPr/>
                <a14:m>
                  <m:oMathPara xmlns:m="http://schemas.openxmlformats.org/officeDocument/2006/math">
                    <m:oMathParaPr>
                      <m:jc m:val="left"/>
                    </m:oMathParaPr>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𝐼</m:t>
                          </m:r>
                        </m:e>
                        <m:sub>
                          <m:r>
                            <a:rPr lang="en-GB" sz="1600" i="1" noProof="0" smtClean="0">
                              <a:latin typeface="Cambria Math" panose="02040503050406030204" pitchFamily="18" charset="0"/>
                              <a:ea typeface="Cambria Math" panose="02040503050406030204" pitchFamily="18" charset="0"/>
                            </a:rPr>
                            <m:t>𝑖</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d>
                        <m:dPr>
                          <m:begChr m:val="{"/>
                          <m:endChr m:val=""/>
                          <m:ctrlPr>
                            <a:rPr lang="en-GB" sz="160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sz="1600" i="1" noProof="0" smtClean="0">
                                  <a:latin typeface="Cambria Math" panose="02040503050406030204" pitchFamily="18" charset="0"/>
                                  <a:ea typeface="Cambria Math" panose="02040503050406030204" pitchFamily="18" charset="0"/>
                                </a:rPr>
                              </m:ctrlPr>
                            </m:mPr>
                            <m:mr>
                              <m:e>
                                <m:r>
                                  <a:rPr lang="en-GB" sz="1600" i="1" noProof="0" smtClean="0">
                                    <a:latin typeface="Cambria Math" panose="02040503050406030204" pitchFamily="18" charset="0"/>
                                  </a:rPr>
                                  <m:t>1</m:t>
                                </m:r>
                              </m:e>
                              <m:e>
                                <m:r>
                                  <m:rPr>
                                    <m:nor/>
                                  </m:rPr>
                                  <a:rPr lang="en-GB" sz="1600" noProof="0" smtClean="0"/>
                                  <m:t>if</m:t>
                                </m:r>
                                <m:r>
                                  <m:rPr>
                                    <m:nor/>
                                  </m:rPr>
                                  <a:rPr lang="en-GB" sz="1600" noProof="0" smtClean="0"/>
                                  <m:t> </m:t>
                                </m:r>
                                <m:r>
                                  <m:rPr>
                                    <m:nor/>
                                  </m:rPr>
                                  <a:rPr lang="en-GB" sz="1600" noProof="0" smtClean="0"/>
                                  <m:t>the</m:t>
                                </m:r>
                                <m:r>
                                  <m:rPr>
                                    <m:nor/>
                                  </m:rPr>
                                  <a:rPr lang="en-GB" sz="1600" noProof="0" smtClean="0"/>
                                  <m:t> </m:t>
                                </m:r>
                                <m:r>
                                  <m:rPr>
                                    <m:nor/>
                                  </m:rPr>
                                  <a:rPr lang="en-GB" sz="1600" noProof="0" smtClean="0"/>
                                  <m:t>i</m:t>
                                </m:r>
                                <m:r>
                                  <m:rPr>
                                    <m:nor/>
                                  </m:rPr>
                                  <a:rPr lang="en-GB" sz="1600" noProof="0" smtClean="0"/>
                                  <m:t>−</m:t>
                                </m:r>
                                <m:r>
                                  <m:rPr>
                                    <m:nor/>
                                  </m:rPr>
                                  <a:rPr lang="en-GB" sz="1600" noProof="0" smtClean="0"/>
                                  <m:t>th</m:t>
                                </m:r>
                                <m:r>
                                  <m:rPr>
                                    <m:nor/>
                                  </m:rPr>
                                  <a:rPr lang="en-GB" sz="1600" noProof="0" smtClean="0"/>
                                  <m:t> </m:t>
                                </m:r>
                                <m:r>
                                  <m:rPr>
                                    <m:nor/>
                                  </m:rPr>
                                  <a:rPr lang="en-GB" sz="1600" noProof="0" smtClean="0"/>
                                  <m:t>atom</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is</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reconfigurable</m:t>
                                </m:r>
                              </m:e>
                            </m:mr>
                            <m:mr>
                              <m:e>
                                <m:r>
                                  <a:rPr lang="en-GB" sz="1600" b="0" i="1" noProof="0" smtClean="0">
                                    <a:latin typeface="Cambria Math" panose="02040503050406030204" pitchFamily="18" charset="0"/>
                                    <a:ea typeface="Cambria Math" panose="02040503050406030204" pitchFamily="18" charset="0"/>
                                  </a:rPr>
                                  <m:t>0</m:t>
                                </m:r>
                              </m:e>
                              <m:e>
                                <m:r>
                                  <m:rPr>
                                    <m:sty m:val="p"/>
                                  </m:rPr>
                                  <a:rPr lang="en-GB" sz="1600" noProof="0" smtClean="0">
                                    <a:latin typeface="Cambria Math" panose="02040503050406030204" pitchFamily="18" charset="0"/>
                                    <a:ea typeface="Cambria Math" panose="02040503050406030204" pitchFamily="18" charset="0"/>
                                  </a:rPr>
                                  <m:t>otherwise</m:t>
                                </m:r>
                              </m:e>
                            </m:mr>
                          </m:m>
                        </m:e>
                      </m:d>
                    </m:oMath>
                  </m:oMathPara>
                </a14:m>
                <a:endParaRPr lang="en-GB" sz="1600" noProof="0" dirty="0">
                  <a:ea typeface="Cambria Math" panose="02040503050406030204" pitchFamily="18" charset="0"/>
                </a:endParaRP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i="1" noProof="0" smtClean="0">
                            <a:latin typeface="Cambria Math" panose="02040503050406030204" pitchFamily="18" charset="0"/>
                            <a:ea typeface="Cambria Math" panose="02040503050406030204" pitchFamily="18" charset="0"/>
                          </a:rPr>
                          <m:t>𝑔</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oMath>
                </a14:m>
                <a:r>
                  <a:rPr lang="en-GB" sz="1600" noProof="0" dirty="0"/>
                  <a:t>: number of atoms in the same group, where all are configured the same.</a:t>
                </a: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b="0" i="1" noProof="0" smtClean="0">
                            <a:latin typeface="Cambria Math" panose="02040503050406030204" pitchFamily="18" charset="0"/>
                            <a:ea typeface="Cambria Math" panose="02040503050406030204" pitchFamily="18" charset="0"/>
                          </a:rPr>
                          <m:t>𝑠</m:t>
                        </m:r>
                      </m:sub>
                    </m:sSub>
                  </m:oMath>
                </a14:m>
                <a:r>
                  <a:rPr lang="en-GB" sz="1600" noProof="0" dirty="0"/>
                  <a:t>: number of signal generated by the same atom-circuit.</a:t>
                </a:r>
              </a:p>
            </p:txBody>
          </p:sp>
        </mc:Choice>
        <mc:Fallback xmlns="">
          <p:sp>
            <p:nvSpPr>
              <p:cNvPr id="9" name="TextBox 8">
                <a:extLst>
                  <a:ext uri="{FF2B5EF4-FFF2-40B4-BE49-F238E27FC236}">
                    <a16:creationId xmlns:a16="http://schemas.microsoft.com/office/drawing/2014/main" id="{92050124-8D30-94B5-A0E1-C2B6238AC5FA}"/>
                  </a:ext>
                </a:extLst>
              </p:cNvPr>
              <p:cNvSpPr txBox="1">
                <a:spLocks noRot="1" noChangeAspect="1" noMove="1" noResize="1" noEditPoints="1" noAdjustHandles="1" noChangeArrowheads="1" noChangeShapeType="1" noTextEdit="1"/>
              </p:cNvSpPr>
              <p:nvPr/>
            </p:nvSpPr>
            <p:spPr>
              <a:xfrm>
                <a:off x="4622939" y="4425701"/>
                <a:ext cx="4354454" cy="1892698"/>
              </a:xfrm>
              <a:prstGeom prst="rect">
                <a:avLst/>
              </a:prstGeom>
              <a:blipFill>
                <a:blip r:embed="rId15"/>
                <a:stretch>
                  <a:fillRect l="-699" t="-968" b="-3548"/>
                </a:stretch>
              </a:blipFill>
            </p:spPr>
            <p:txBody>
              <a:bodyPr/>
              <a:lstStyle/>
              <a:p>
                <a:r>
                  <a:rPr lang="LID4096">
                    <a:noFill/>
                  </a:rPr>
                  <a:t> </a:t>
                </a:r>
              </a:p>
            </p:txBody>
          </p:sp>
        </mc:Fallback>
      </mc:AlternateContent>
      <p:cxnSp>
        <p:nvCxnSpPr>
          <p:cNvPr id="13" name="Connector: Elbow 12">
            <a:extLst>
              <a:ext uri="{FF2B5EF4-FFF2-40B4-BE49-F238E27FC236}">
                <a16:creationId xmlns:a16="http://schemas.microsoft.com/office/drawing/2014/main" id="{0AF3A958-EC04-DD11-5E44-1B7A0D2F9099}"/>
              </a:ext>
            </a:extLst>
          </p:cNvPr>
          <p:cNvCxnSpPr>
            <a:cxnSpLocks/>
          </p:cNvCxnSpPr>
          <p:nvPr/>
        </p:nvCxnSpPr>
        <p:spPr>
          <a:xfrm rot="5400000" flipH="1" flipV="1">
            <a:off x="6901280" y="2682543"/>
            <a:ext cx="1585554" cy="207485"/>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5577A22-723A-987F-7AA2-06F11ACCCE23}"/>
              </a:ext>
            </a:extLst>
          </p:cNvPr>
          <p:cNvSpPr txBox="1"/>
          <p:nvPr/>
        </p:nvSpPr>
        <p:spPr>
          <a:xfrm>
            <a:off x="10529522" y="3865313"/>
            <a:ext cx="402674" cy="307777"/>
          </a:xfrm>
          <a:prstGeom prst="rect">
            <a:avLst/>
          </a:prstGeom>
          <a:noFill/>
        </p:spPr>
        <p:txBody>
          <a:bodyPr wrap="none" rtlCol="0">
            <a:spAutoFit/>
          </a:bodyPr>
          <a:lstStyle/>
          <a:p>
            <a:r>
              <a:rPr lang="en-GB" sz="1400" noProof="0" dirty="0"/>
              <a:t>(3)</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3C6A58A-0938-4FFF-A65C-1407237BF643}"/>
                  </a:ext>
                </a:extLst>
              </p:cNvPr>
              <p:cNvSpPr txBox="1"/>
              <p:nvPr/>
            </p:nvSpPr>
            <p:spPr>
              <a:xfrm>
                <a:off x="9474109" y="2604647"/>
                <a:ext cx="180101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xmlns="">
          <p:sp>
            <p:nvSpPr>
              <p:cNvPr id="17" name="TextBox 16">
                <a:extLst>
                  <a:ext uri="{FF2B5EF4-FFF2-40B4-BE49-F238E27FC236}">
                    <a16:creationId xmlns:a16="http://schemas.microsoft.com/office/drawing/2014/main" id="{73C6A58A-0938-4FFF-A65C-1407237BF643}"/>
                  </a:ext>
                </a:extLst>
              </p:cNvPr>
              <p:cNvSpPr txBox="1">
                <a:spLocks noRot="1" noChangeAspect="1" noMove="1" noResize="1" noEditPoints="1" noAdjustHandles="1" noChangeArrowheads="1" noChangeShapeType="1" noTextEdit="1"/>
              </p:cNvSpPr>
              <p:nvPr/>
            </p:nvSpPr>
            <p:spPr>
              <a:xfrm>
                <a:off x="9474109" y="2604647"/>
                <a:ext cx="1801015" cy="394019"/>
              </a:xfrm>
              <a:prstGeom prst="rect">
                <a:avLst/>
              </a:prstGeom>
              <a:blipFill>
                <a:blip r:embed="rId16"/>
                <a:stretch>
                  <a:fillRect b="-9231"/>
                </a:stretch>
              </a:blipFill>
            </p:spPr>
            <p:txBody>
              <a:bodyPr/>
              <a:lstStyle/>
              <a:p>
                <a:r>
                  <a:rPr lang="LID4096">
                    <a:noFill/>
                  </a:rPr>
                  <a:t> </a:t>
                </a:r>
              </a:p>
            </p:txBody>
          </p:sp>
        </mc:Fallback>
      </mc:AlternateContent>
      <p:cxnSp>
        <p:nvCxnSpPr>
          <p:cNvPr id="18" name="Connector: Elbow 17">
            <a:extLst>
              <a:ext uri="{FF2B5EF4-FFF2-40B4-BE49-F238E27FC236}">
                <a16:creationId xmlns:a16="http://schemas.microsoft.com/office/drawing/2014/main" id="{9DB968E8-2410-9EDF-3CE2-3AB42E0CD9EF}"/>
              </a:ext>
            </a:extLst>
          </p:cNvPr>
          <p:cNvCxnSpPr>
            <a:cxnSpLocks/>
            <a:stCxn id="17" idx="0"/>
          </p:cNvCxnSpPr>
          <p:nvPr/>
        </p:nvCxnSpPr>
        <p:spPr>
          <a:xfrm rot="16200000" flipV="1">
            <a:off x="9965498" y="2195528"/>
            <a:ext cx="535888" cy="282350"/>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B3FA37D-75A5-279F-1379-8C56F6EDB52D}"/>
              </a:ext>
            </a:extLst>
          </p:cNvPr>
          <p:cNvSpPr txBox="1"/>
          <p:nvPr/>
        </p:nvSpPr>
        <p:spPr>
          <a:xfrm>
            <a:off x="11172995" y="2651990"/>
            <a:ext cx="402674" cy="307777"/>
          </a:xfrm>
          <a:prstGeom prst="rect">
            <a:avLst/>
          </a:prstGeom>
          <a:noFill/>
        </p:spPr>
        <p:txBody>
          <a:bodyPr wrap="none" rtlCol="0">
            <a:spAutoFit/>
          </a:bodyPr>
          <a:lstStyle/>
          <a:p>
            <a:r>
              <a:rPr lang="en-GB" sz="1400" noProof="0" dirty="0"/>
              <a:t>(4)</a:t>
            </a:r>
          </a:p>
        </p:txBody>
      </p:sp>
      <p:graphicFrame>
        <p:nvGraphicFramePr>
          <p:cNvPr id="24" name="Table 23">
            <a:extLst>
              <a:ext uri="{FF2B5EF4-FFF2-40B4-BE49-F238E27FC236}">
                <a16:creationId xmlns:a16="http://schemas.microsoft.com/office/drawing/2014/main" id="{8CEE2C90-DF96-C721-8BD1-8DC971EA865C}"/>
              </a:ext>
            </a:extLst>
          </p:cNvPr>
          <p:cNvGraphicFramePr>
            <a:graphicFrameLocks noGrp="1"/>
          </p:cNvGraphicFramePr>
          <p:nvPr>
            <p:extLst>
              <p:ext uri="{D42A27DB-BD31-4B8C-83A1-F6EECF244321}">
                <p14:modId xmlns:p14="http://schemas.microsoft.com/office/powerpoint/2010/main" val="232812568"/>
              </p:ext>
            </p:extLst>
          </p:nvPr>
        </p:nvGraphicFramePr>
        <p:xfrm>
          <a:off x="9311213" y="4559533"/>
          <a:ext cx="2412000" cy="914400"/>
        </p:xfrm>
        <a:graphic>
          <a:graphicData uri="http://schemas.openxmlformats.org/drawingml/2006/table">
            <a:tbl>
              <a:tblPr firstRow="1" bandRow="1">
                <a:tableStyleId>{3B4B98B0-60AC-42C2-AFA5-B58CD77FA1E5}</a:tableStyleId>
              </a:tblPr>
              <a:tblGrid>
                <a:gridCol w="1351149">
                  <a:extLst>
                    <a:ext uri="{9D8B030D-6E8A-4147-A177-3AD203B41FA5}">
                      <a16:colId xmlns:a16="http://schemas.microsoft.com/office/drawing/2014/main" val="3284982849"/>
                    </a:ext>
                  </a:extLst>
                </a:gridCol>
                <a:gridCol w="1060851">
                  <a:extLst>
                    <a:ext uri="{9D8B030D-6E8A-4147-A177-3AD203B41FA5}">
                      <a16:colId xmlns:a16="http://schemas.microsoft.com/office/drawing/2014/main" val="1369903436"/>
                    </a:ext>
                  </a:extLst>
                </a:gridCol>
              </a:tblGrid>
              <a:tr h="300000">
                <a:tc>
                  <a:txBody>
                    <a:bodyPr/>
                    <a:lstStyle/>
                    <a:p>
                      <a:r>
                        <a:rPr lang="en-GB" sz="1400" noProof="0" dirty="0"/>
                        <a:t>Component</a:t>
                      </a:r>
                    </a:p>
                  </a:txBody>
                  <a:tcPr anchor="ctr"/>
                </a:tc>
                <a:tc>
                  <a:txBody>
                    <a:bodyPr/>
                    <a:lstStyle/>
                    <a:p>
                      <a:r>
                        <a:rPr lang="en-GB" sz="1400" noProof="0" dirty="0"/>
                        <a:t>Power</a:t>
                      </a:r>
                      <a:endParaRPr lang="en-GB" sz="1400" b="0" noProof="0" dirty="0"/>
                    </a:p>
                  </a:txBody>
                  <a:tcPr anchor="ctr"/>
                </a:tc>
                <a:extLst>
                  <a:ext uri="{0D108BD9-81ED-4DB2-BD59-A6C34878D82A}">
                    <a16:rowId xmlns:a16="http://schemas.microsoft.com/office/drawing/2014/main" val="2832751205"/>
                  </a:ext>
                </a:extLst>
              </a:tr>
              <a:tr h="300000">
                <a:tc>
                  <a:txBody>
                    <a:bodyPr/>
                    <a:lstStyle/>
                    <a:p>
                      <a:r>
                        <a:rPr lang="en-GB" sz="1400" noProof="0" dirty="0"/>
                        <a:t>DAC3484</a:t>
                      </a:r>
                    </a:p>
                  </a:txBody>
                  <a:tcPr anchor="ctr"/>
                </a:tc>
                <a:tc>
                  <a:txBody>
                    <a:bodyPr/>
                    <a:lstStyle/>
                    <a:p>
                      <a:r>
                        <a:rPr lang="en-GB" sz="1400" noProof="0" dirty="0"/>
                        <a:t>250 </a:t>
                      </a:r>
                      <a:r>
                        <a:rPr lang="en-GB" sz="1400" noProof="0" dirty="0" err="1"/>
                        <a:t>mW</a:t>
                      </a:r>
                      <a:endParaRPr lang="en-GB" sz="1400" noProof="0" dirty="0"/>
                    </a:p>
                  </a:txBody>
                  <a:tcPr anchor="ctr"/>
                </a:tc>
                <a:extLst>
                  <a:ext uri="{0D108BD9-81ED-4DB2-BD59-A6C34878D82A}">
                    <a16:rowId xmlns:a16="http://schemas.microsoft.com/office/drawing/2014/main" val="2537969298"/>
                  </a:ext>
                </a:extLst>
              </a:tr>
              <a:tr h="300000">
                <a:tc>
                  <a:txBody>
                    <a:bodyPr/>
                    <a:lstStyle/>
                    <a:p>
                      <a:r>
                        <a:rPr lang="en-GB" sz="1400" noProof="0" dirty="0"/>
                        <a:t>AD8021</a:t>
                      </a:r>
                    </a:p>
                  </a:txBody>
                  <a:tcPr anchor="ctr"/>
                </a:tc>
                <a:tc>
                  <a:txBody>
                    <a:bodyPr/>
                    <a:lstStyle/>
                    <a:p>
                      <a:r>
                        <a:rPr lang="en-GB" sz="1400" noProof="0" dirty="0"/>
                        <a:t>180 </a:t>
                      </a:r>
                      <a:r>
                        <a:rPr lang="en-GB" sz="1400" noProof="0" dirty="0" err="1"/>
                        <a:t>mW</a:t>
                      </a:r>
                      <a:endParaRPr lang="en-GB" sz="1400" noProof="0" dirty="0"/>
                    </a:p>
                  </a:txBody>
                  <a:tcPr anchor="ctr"/>
                </a:tc>
                <a:extLst>
                  <a:ext uri="{0D108BD9-81ED-4DB2-BD59-A6C34878D82A}">
                    <a16:rowId xmlns:a16="http://schemas.microsoft.com/office/drawing/2014/main" val="4050783368"/>
                  </a:ext>
                </a:extLst>
              </a:tr>
            </a:tbl>
          </a:graphicData>
        </a:graphic>
      </p:graphicFrame>
      <p:cxnSp>
        <p:nvCxnSpPr>
          <p:cNvPr id="25" name="Connector: Elbow 24">
            <a:extLst>
              <a:ext uri="{FF2B5EF4-FFF2-40B4-BE49-F238E27FC236}">
                <a16:creationId xmlns:a16="http://schemas.microsoft.com/office/drawing/2014/main" id="{144FADF4-161D-A58E-4578-EDEB897B7B86}"/>
              </a:ext>
            </a:extLst>
          </p:cNvPr>
          <p:cNvCxnSpPr>
            <a:cxnSpLocks/>
          </p:cNvCxnSpPr>
          <p:nvPr/>
        </p:nvCxnSpPr>
        <p:spPr>
          <a:xfrm rot="16200000" flipV="1">
            <a:off x="9657498" y="4170490"/>
            <a:ext cx="339655" cy="337115"/>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4BBAB5A-DD03-D611-1AB6-2A5DCAB92D30}"/>
              </a:ext>
            </a:extLst>
          </p:cNvPr>
          <p:cNvPicPr>
            <a:picLocks noChangeAspect="1"/>
          </p:cNvPicPr>
          <p:nvPr/>
        </p:nvPicPr>
        <p:blipFill>
          <a:blip r:embed="rId17"/>
          <a:stretch>
            <a:fillRect/>
          </a:stretch>
        </p:blipFill>
        <p:spPr>
          <a:xfrm>
            <a:off x="43226" y="549251"/>
            <a:ext cx="3259660" cy="2565938"/>
          </a:xfrm>
          <a:prstGeom prst="rect">
            <a:avLst/>
          </a:prstGeom>
        </p:spPr>
      </p:pic>
      <p:sp>
        <p:nvSpPr>
          <p:cNvPr id="31" name="Right Brace 30">
            <a:extLst>
              <a:ext uri="{FF2B5EF4-FFF2-40B4-BE49-F238E27FC236}">
                <a16:creationId xmlns:a16="http://schemas.microsoft.com/office/drawing/2014/main" id="{A7FABF06-C261-1670-C08D-6017D67C84DB}"/>
              </a:ext>
            </a:extLst>
          </p:cNvPr>
          <p:cNvSpPr/>
          <p:nvPr/>
        </p:nvSpPr>
        <p:spPr>
          <a:xfrm rot="19856797">
            <a:off x="3053647" y="2083220"/>
            <a:ext cx="134515" cy="985679"/>
          </a:xfrm>
          <a:prstGeom prst="rightBrace">
            <a:avLst>
              <a:gd name="adj1" fmla="val 77396"/>
              <a:gd name="adj2" fmla="val 8386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4ECDDB4-7ED8-2FEC-5AEE-166E41320E16}"/>
                  </a:ext>
                </a:extLst>
              </p:cNvPr>
              <p:cNvSpPr txBox="1"/>
              <p:nvPr/>
            </p:nvSpPr>
            <p:spPr>
              <a:xfrm>
                <a:off x="3316819" y="2591320"/>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32" name="TextBox 31">
                <a:extLst>
                  <a:ext uri="{FF2B5EF4-FFF2-40B4-BE49-F238E27FC236}">
                    <a16:creationId xmlns:a16="http://schemas.microsoft.com/office/drawing/2014/main" id="{24ECDDB4-7ED8-2FEC-5AEE-166E41320E16}"/>
                  </a:ext>
                </a:extLst>
              </p:cNvPr>
              <p:cNvSpPr txBox="1">
                <a:spLocks noRot="1" noChangeAspect="1" noMove="1" noResize="1" noEditPoints="1" noAdjustHandles="1" noChangeArrowheads="1" noChangeShapeType="1" noTextEdit="1"/>
              </p:cNvSpPr>
              <p:nvPr/>
            </p:nvSpPr>
            <p:spPr>
              <a:xfrm>
                <a:off x="3316819" y="2591320"/>
                <a:ext cx="553485" cy="391261"/>
              </a:xfrm>
              <a:prstGeom prst="rect">
                <a:avLst/>
              </a:prstGeom>
              <a:blipFill>
                <a:blip r:embed="rId18"/>
                <a:stretch>
                  <a:fillRect b="-4688"/>
                </a:stretch>
              </a:blipFill>
            </p:spPr>
            <p:txBody>
              <a:bodyPr/>
              <a:lstStyle/>
              <a:p>
                <a:r>
                  <a:rPr lang="LID4096">
                    <a:noFill/>
                  </a:rPr>
                  <a:t> </a:t>
                </a:r>
              </a:p>
            </p:txBody>
          </p:sp>
        </mc:Fallback>
      </mc:AlternateContent>
      <p:grpSp>
        <p:nvGrpSpPr>
          <p:cNvPr id="150" name="Group 149">
            <a:extLst>
              <a:ext uri="{FF2B5EF4-FFF2-40B4-BE49-F238E27FC236}">
                <a16:creationId xmlns:a16="http://schemas.microsoft.com/office/drawing/2014/main" id="{FC0777EC-67BC-A796-C687-2DB28733E406}"/>
              </a:ext>
            </a:extLst>
          </p:cNvPr>
          <p:cNvGrpSpPr/>
          <p:nvPr/>
        </p:nvGrpSpPr>
        <p:grpSpPr>
          <a:xfrm>
            <a:off x="1621870" y="3853345"/>
            <a:ext cx="597930" cy="447114"/>
            <a:chOff x="1928850" y="3753874"/>
            <a:chExt cx="597930" cy="447114"/>
          </a:xfrm>
        </p:grpSpPr>
        <p:sp>
          <p:nvSpPr>
            <p:cNvPr id="120" name="Isosceles Triangle 119">
              <a:extLst>
                <a:ext uri="{FF2B5EF4-FFF2-40B4-BE49-F238E27FC236}">
                  <a16:creationId xmlns:a16="http://schemas.microsoft.com/office/drawing/2014/main" id="{AF93D9EC-2910-4A0D-845D-A54D8CCEE597}"/>
                </a:ext>
              </a:extLst>
            </p:cNvPr>
            <p:cNvSpPr/>
            <p:nvPr/>
          </p:nvSpPr>
          <p:spPr>
            <a:xfrm rot="5400000">
              <a:off x="2003986" y="3764586"/>
              <a:ext cx="447114" cy="425689"/>
            </a:xfrm>
            <a:prstGeom prst="triangl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37" name="Straight Connector 136">
              <a:extLst>
                <a:ext uri="{FF2B5EF4-FFF2-40B4-BE49-F238E27FC236}">
                  <a16:creationId xmlns:a16="http://schemas.microsoft.com/office/drawing/2014/main" id="{8A28F025-A008-762E-5E0E-389DD5AA4052}"/>
                </a:ext>
              </a:extLst>
            </p:cNvPr>
            <p:cNvCxnSpPr/>
            <p:nvPr/>
          </p:nvCxnSpPr>
          <p:spPr>
            <a:xfrm>
              <a:off x="1928850" y="3817018"/>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26AC962-1EC6-059F-ED3B-34B70970B190}"/>
                </a:ext>
              </a:extLst>
            </p:cNvPr>
            <p:cNvCxnSpPr/>
            <p:nvPr/>
          </p:nvCxnSpPr>
          <p:spPr>
            <a:xfrm>
              <a:off x="1931237" y="3883694"/>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F06F630-8F05-EB9A-F84D-DABEDCEEE2B8}"/>
                </a:ext>
              </a:extLst>
            </p:cNvPr>
            <p:cNvCxnSpPr/>
            <p:nvPr/>
          </p:nvCxnSpPr>
          <p:spPr>
            <a:xfrm>
              <a:off x="1931233" y="395751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43255FD-0239-8713-8F21-856E604D62DF}"/>
                </a:ext>
              </a:extLst>
            </p:cNvPr>
            <p:cNvCxnSpPr/>
            <p:nvPr/>
          </p:nvCxnSpPr>
          <p:spPr>
            <a:xfrm>
              <a:off x="1933620" y="402418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38505FC-C0E0-8ABC-70B1-D129E5514983}"/>
                </a:ext>
              </a:extLst>
            </p:cNvPr>
            <p:cNvCxnSpPr/>
            <p:nvPr/>
          </p:nvCxnSpPr>
          <p:spPr>
            <a:xfrm>
              <a:off x="1930687" y="409086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38EE029-A3A6-2AB2-9293-975DE22B7E57}"/>
                </a:ext>
              </a:extLst>
            </p:cNvPr>
            <p:cNvCxnSpPr/>
            <p:nvPr/>
          </p:nvCxnSpPr>
          <p:spPr>
            <a:xfrm>
              <a:off x="1933074" y="415753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3840121-01AB-8109-F91C-F164246ACB71}"/>
                </a:ext>
              </a:extLst>
            </p:cNvPr>
            <p:cNvCxnSpPr/>
            <p:nvPr/>
          </p:nvCxnSpPr>
          <p:spPr>
            <a:xfrm>
              <a:off x="2440388" y="3976561"/>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2" name="Arc 151">
            <a:extLst>
              <a:ext uri="{FF2B5EF4-FFF2-40B4-BE49-F238E27FC236}">
                <a16:creationId xmlns:a16="http://schemas.microsoft.com/office/drawing/2014/main" id="{DEC41ACA-92F6-5D28-E303-ECD99AD7A6E3}"/>
              </a:ext>
            </a:extLst>
          </p:cNvPr>
          <p:cNvSpPr/>
          <p:nvPr/>
        </p:nvSpPr>
        <p:spPr>
          <a:xfrm flipH="1">
            <a:off x="1740934" y="1866901"/>
            <a:ext cx="972886" cy="2115124"/>
          </a:xfrm>
          <a:prstGeom prst="arc">
            <a:avLst>
              <a:gd name="adj1" fmla="val 20479574"/>
              <a:gd name="adj2" fmla="val 354275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53" name="TextBox 152">
            <a:extLst>
              <a:ext uri="{FF2B5EF4-FFF2-40B4-BE49-F238E27FC236}">
                <a16:creationId xmlns:a16="http://schemas.microsoft.com/office/drawing/2014/main" id="{8629453E-ED4D-80D4-2D7E-77747EEEE498}"/>
              </a:ext>
            </a:extLst>
          </p:cNvPr>
          <p:cNvSpPr txBox="1"/>
          <p:nvPr/>
        </p:nvSpPr>
        <p:spPr>
          <a:xfrm>
            <a:off x="3241962" y="1048384"/>
            <a:ext cx="732893" cy="276999"/>
          </a:xfrm>
          <a:prstGeom prst="rect">
            <a:avLst/>
          </a:prstGeom>
          <a:noFill/>
        </p:spPr>
        <p:txBody>
          <a:bodyPr wrap="none" rtlCol="0">
            <a:spAutoFit/>
          </a:bodyPr>
          <a:lstStyle/>
          <a:p>
            <a:r>
              <a:rPr lang="en-GB" sz="1200" noProof="0" dirty="0"/>
              <a:t>@5GHz</a:t>
            </a:r>
          </a:p>
        </p:txBody>
      </p:sp>
      <mc:AlternateContent xmlns:mc="http://schemas.openxmlformats.org/markup-compatibility/2006" xmlns:a14="http://schemas.microsoft.com/office/drawing/2010/main">
        <mc:Choice Requires="a14">
          <p:sp>
            <p:nvSpPr>
              <p:cNvPr id="154" name="TextBox 19">
                <a:extLst>
                  <a:ext uri="{FF2B5EF4-FFF2-40B4-BE49-F238E27FC236}">
                    <a16:creationId xmlns:a16="http://schemas.microsoft.com/office/drawing/2014/main" id="{DE1A9BF3-045A-C9C8-4F2B-040F94A0A148}"/>
                  </a:ext>
                </a:extLst>
              </p:cNvPr>
              <p:cNvSpPr txBox="1"/>
              <p:nvPr/>
            </p:nvSpPr>
            <p:spPr>
              <a:xfrm>
                <a:off x="4653065" y="983893"/>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𝐸</m:t>
                          </m:r>
                        </m:e>
                        <m:sub>
                          <m:r>
                            <m:rPr>
                              <m:sty m:val="p"/>
                            </m:rPr>
                            <a:rPr lang="en-GB" noProof="0" smtClean="0">
                              <a:solidFill>
                                <a:srgbClr val="C00000"/>
                              </a:solidFill>
                              <a:latin typeface="Cambria Math" panose="02040503050406030204" pitchFamily="18" charset="0"/>
                            </a:rPr>
                            <m:t>SIM</m:t>
                          </m:r>
                        </m:sub>
                      </m:sSub>
                      <m:r>
                        <a:rPr lang="en-GB" i="1" noProof="0" smtClean="0">
                          <a:solidFill>
                            <a:srgbClr val="C00000"/>
                          </a:solidFill>
                          <a:latin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solidFill>
                            <a:srgbClr val="C00000"/>
                          </a:solidFill>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𝑁</m:t>
                          </m:r>
                        </m:e>
                        <m:sub>
                          <m:r>
                            <m:rPr>
                              <m:sty m:val="p"/>
                            </m:rPr>
                            <a:rPr lang="en-GB" noProof="0" smtClean="0">
                              <a:solidFill>
                                <a:srgbClr val="C00000"/>
                              </a:solidFill>
                              <a:latin typeface="Cambria Math" panose="02040503050406030204" pitchFamily="18" charset="0"/>
                              <a:ea typeface="Cambria Math" panose="02040503050406030204" pitchFamily="18" charset="0"/>
                            </a:rPr>
                            <m:t>p</m:t>
                          </m:r>
                        </m:sub>
                      </m:sSub>
                      <m:r>
                        <a:rPr lang="en-GB" i="1" noProof="0" smtClean="0">
                          <a:solidFill>
                            <a:srgbClr val="C00000"/>
                          </a:solidFill>
                          <a:latin typeface="Cambria Math" panose="02040503050406030204" pitchFamily="18" charset="0"/>
                        </a:rPr>
                        <m:t>)</m:t>
                      </m:r>
                    </m:oMath>
                  </m:oMathPara>
                </a14:m>
                <a:endParaRPr lang="en-GB" noProof="0" dirty="0"/>
              </a:p>
            </p:txBody>
          </p:sp>
        </mc:Choice>
        <mc:Fallback xmlns="">
          <p:sp>
            <p:nvSpPr>
              <p:cNvPr id="154" name="TextBox 19">
                <a:extLst>
                  <a:ext uri="{FF2B5EF4-FFF2-40B4-BE49-F238E27FC236}">
                    <a16:creationId xmlns:a16="http://schemas.microsoft.com/office/drawing/2014/main" id="{DE1A9BF3-045A-C9C8-4F2B-040F94A0A148}"/>
                  </a:ext>
                </a:extLst>
              </p:cNvPr>
              <p:cNvSpPr txBox="1">
                <a:spLocks noRot="1" noChangeAspect="1" noMove="1" noResize="1" noEditPoints="1" noAdjustHandles="1" noChangeArrowheads="1" noChangeShapeType="1" noTextEdit="1"/>
              </p:cNvSpPr>
              <p:nvPr/>
            </p:nvSpPr>
            <p:spPr>
              <a:xfrm>
                <a:off x="4653065" y="983893"/>
                <a:ext cx="3452680" cy="498315"/>
              </a:xfrm>
              <a:prstGeom prst="rect">
                <a:avLst/>
              </a:prstGeom>
              <a:blipFill>
                <a:blip r:embed="rId19"/>
                <a:stretch>
                  <a:fillRect/>
                </a:stretch>
              </a:blipFill>
            </p:spPr>
            <p:txBody>
              <a:bodyPr/>
              <a:lstStyle/>
              <a:p>
                <a:r>
                  <a:rPr lang="LID4096">
                    <a:noFill/>
                  </a:rPr>
                  <a:t> </a:t>
                </a:r>
              </a:p>
            </p:txBody>
          </p:sp>
        </mc:Fallback>
      </mc:AlternateContent>
      <p:sp>
        <p:nvSpPr>
          <p:cNvPr id="155" name="TextBox 154">
            <a:extLst>
              <a:ext uri="{FF2B5EF4-FFF2-40B4-BE49-F238E27FC236}">
                <a16:creationId xmlns:a16="http://schemas.microsoft.com/office/drawing/2014/main" id="{3D762C96-716F-BBE2-DF1A-BFD9D9C99B3E}"/>
              </a:ext>
            </a:extLst>
          </p:cNvPr>
          <p:cNvSpPr txBox="1"/>
          <p:nvPr/>
        </p:nvSpPr>
        <p:spPr>
          <a:xfrm>
            <a:off x="8103598" y="1059448"/>
            <a:ext cx="389850" cy="292388"/>
          </a:xfrm>
          <a:prstGeom prst="rect">
            <a:avLst/>
          </a:prstGeom>
          <a:noFill/>
        </p:spPr>
        <p:txBody>
          <a:bodyPr wrap="none" rtlCol="0">
            <a:spAutoFit/>
          </a:bodyPr>
          <a:lstStyle/>
          <a:p>
            <a:r>
              <a:rPr lang="en-GB" sz="1300" noProof="0" dirty="0"/>
              <a:t>(1)</a:t>
            </a:r>
          </a:p>
        </p:txBody>
      </p:sp>
    </p:spTree>
    <p:extLst>
      <p:ext uri="{BB962C8B-B14F-4D97-AF65-F5344CB8AC3E}">
        <p14:creationId xmlns:p14="http://schemas.microsoft.com/office/powerpoint/2010/main" val="305324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9"/>
                                        </p:tgtEl>
                                        <p:attrNameLst>
                                          <p:attrName>style.visibility</p:attrName>
                                        </p:attrNameLst>
                                      </p:cBhvr>
                                      <p:to>
                                        <p:strVal val="visible"/>
                                      </p:to>
                                    </p:set>
                                    <p:animEffect transition="in" filter="fade">
                                      <p:cBhvr>
                                        <p:cTn id="18" dur="500"/>
                                        <p:tgtEl>
                                          <p:spTgt spid="149"/>
                                        </p:tgtEl>
                                      </p:cBhvr>
                                    </p:animEffect>
                                  </p:childTnLst>
                                </p:cTn>
                              </p:par>
                              <p:par>
                                <p:cTn id="19" presetID="10" presetClass="entr" presetSubtype="0" fill="hold" nodeType="withEffect">
                                  <p:stCondLst>
                                    <p:cond delay="0"/>
                                  </p:stCondLst>
                                  <p:childTnLst>
                                    <p:set>
                                      <p:cBhvr>
                                        <p:cTn id="20" dur="1" fill="hold">
                                          <p:stCondLst>
                                            <p:cond delay="0"/>
                                          </p:stCondLst>
                                        </p:cTn>
                                        <p:tgtEl>
                                          <p:spTgt spid="148"/>
                                        </p:tgtEl>
                                        <p:attrNameLst>
                                          <p:attrName>style.visibility</p:attrName>
                                        </p:attrNameLst>
                                      </p:cBhvr>
                                      <p:to>
                                        <p:strVal val="visible"/>
                                      </p:to>
                                    </p:set>
                                    <p:animEffect transition="in" filter="fade">
                                      <p:cBhvr>
                                        <p:cTn id="21" dur="500"/>
                                        <p:tgtEl>
                                          <p:spTgt spid="1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5" grpId="0"/>
      <p:bldP spid="17" grpId="0"/>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4B2F4-AAAF-5A91-36BE-44E10B09F4A6}"/>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0664F86E-8843-2BFB-4C5C-07DAF9BCCF29}"/>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837C5A72-A781-C9CA-08D5-0C44F7D13528}"/>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BA9BB05F-92D6-4A23-55E7-C404BC9EC02B}"/>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D44B4480-CA38-6EAC-0DB6-D79484818D2D}"/>
              </a:ext>
            </a:extLst>
          </p:cNvPr>
          <p:cNvSpPr>
            <a:spLocks noGrp="1"/>
          </p:cNvSpPr>
          <p:nvPr>
            <p:ph type="sldNum" idx="8"/>
          </p:nvPr>
        </p:nvSpPr>
        <p:spPr>
          <a:xfrm>
            <a:off x="11492089" y="6396851"/>
            <a:ext cx="508774"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26</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52F17EE7-04E2-5E1C-D378-20E6013224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mc:AlternateContent xmlns:mc="http://schemas.openxmlformats.org/markup-compatibility/2006" xmlns:a14="http://schemas.microsoft.com/office/drawing/2010/main">
        <mc:Choice Requires="a14">
          <p:sp>
            <p:nvSpPr>
              <p:cNvPr id="26" name="TextBox 19">
                <a:extLst>
                  <a:ext uri="{FF2B5EF4-FFF2-40B4-BE49-F238E27FC236}">
                    <a16:creationId xmlns:a16="http://schemas.microsoft.com/office/drawing/2014/main" id="{C6863965-2D7C-EE99-8E49-97A7E398128E}"/>
                  </a:ext>
                </a:extLst>
              </p:cNvPr>
              <p:cNvSpPr txBox="1"/>
              <p:nvPr/>
            </p:nvSpPr>
            <p:spPr>
              <a:xfrm>
                <a:off x="4653065" y="983893"/>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26" name="TextBox 19">
                <a:extLst>
                  <a:ext uri="{FF2B5EF4-FFF2-40B4-BE49-F238E27FC236}">
                    <a16:creationId xmlns:a16="http://schemas.microsoft.com/office/drawing/2014/main" id="{C6863965-2D7C-EE99-8E49-97A7E398128E}"/>
                  </a:ext>
                </a:extLst>
              </p:cNvPr>
              <p:cNvSpPr txBox="1">
                <a:spLocks noRot="1" noChangeAspect="1" noMove="1" noResize="1" noEditPoints="1" noAdjustHandles="1" noChangeArrowheads="1" noChangeShapeType="1" noTextEdit="1"/>
              </p:cNvSpPr>
              <p:nvPr/>
            </p:nvSpPr>
            <p:spPr>
              <a:xfrm>
                <a:off x="4653065" y="983893"/>
                <a:ext cx="3452680" cy="498315"/>
              </a:xfrm>
              <a:prstGeom prst="rect">
                <a:avLst/>
              </a:prstGeom>
              <a:blipFill>
                <a:blip r:embed="rId6"/>
                <a:stretch>
                  <a:fillRect/>
                </a:stretch>
              </a:blipFill>
            </p:spPr>
            <p:txBody>
              <a:bodyPr/>
              <a:lstStyle/>
              <a:p>
                <a:r>
                  <a:rPr lang="LID4096">
                    <a:noFill/>
                  </a:rPr>
                  <a:t> </a:t>
                </a:r>
              </a:p>
            </p:txBody>
          </p:sp>
        </mc:Fallback>
      </mc:AlternateContent>
      <p:sp>
        <p:nvSpPr>
          <p:cNvPr id="29" name="TextBox 28">
            <a:extLst>
              <a:ext uri="{FF2B5EF4-FFF2-40B4-BE49-F238E27FC236}">
                <a16:creationId xmlns:a16="http://schemas.microsoft.com/office/drawing/2014/main" id="{F206599A-323E-1560-1176-4EA404C8E013}"/>
              </a:ext>
            </a:extLst>
          </p:cNvPr>
          <p:cNvSpPr txBox="1"/>
          <p:nvPr/>
        </p:nvSpPr>
        <p:spPr>
          <a:xfrm>
            <a:off x="4423718" y="547822"/>
            <a:ext cx="2213894" cy="338554"/>
          </a:xfrm>
          <a:prstGeom prst="rect">
            <a:avLst/>
          </a:prstGeom>
          <a:noFill/>
        </p:spPr>
        <p:txBody>
          <a:bodyPr wrap="square" rtlCol="0">
            <a:spAutoFit/>
          </a:bodyPr>
          <a:lstStyle/>
          <a:p>
            <a:r>
              <a:rPr lang="en-GB" sz="1600" noProof="0" dirty="0"/>
              <a:t>Energy consumption</a:t>
            </a:r>
          </a:p>
        </p:txBody>
      </p:sp>
      <p:sp>
        <p:nvSpPr>
          <p:cNvPr id="44" name="Rectangle 43">
            <a:extLst>
              <a:ext uri="{FF2B5EF4-FFF2-40B4-BE49-F238E27FC236}">
                <a16:creationId xmlns:a16="http://schemas.microsoft.com/office/drawing/2014/main" id="{50E151C1-0176-0F9B-35E6-098638F464DA}"/>
              </a:ext>
            </a:extLst>
          </p:cNvPr>
          <p:cNvSpPr/>
          <p:nvPr/>
        </p:nvSpPr>
        <p:spPr>
          <a:xfrm>
            <a:off x="4490607" y="615794"/>
            <a:ext cx="4160774"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239936A-3EB2-FE5B-8C85-15CE497BA0A3}"/>
                  </a:ext>
                </a:extLst>
              </p:cNvPr>
              <p:cNvSpPr txBox="1"/>
              <p:nvPr/>
            </p:nvSpPr>
            <p:spPr>
              <a:xfrm>
                <a:off x="2011099" y="460185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0239936A-3EB2-FE5B-8C85-15CE497BA0A3}"/>
                  </a:ext>
                </a:extLst>
              </p:cNvPr>
              <p:cNvSpPr txBox="1">
                <a:spLocks noRot="1" noChangeAspect="1" noMove="1" noResize="1" noEditPoints="1" noAdjustHandles="1" noChangeArrowheads="1" noChangeShapeType="1" noTextEdit="1"/>
              </p:cNvSpPr>
              <p:nvPr/>
            </p:nvSpPr>
            <p:spPr>
              <a:xfrm>
                <a:off x="2011099" y="4601850"/>
                <a:ext cx="509598" cy="369332"/>
              </a:xfrm>
              <a:prstGeom prst="rect">
                <a:avLst/>
              </a:prstGeom>
              <a:blipFill>
                <a:blip r:embed="rId7"/>
                <a:stretch>
                  <a:fillRect r="-9524"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6FD02212-4763-84B5-74D3-F99A8B909A8E}"/>
              </a:ext>
            </a:extLst>
          </p:cNvPr>
          <p:cNvCxnSpPr>
            <a:cxnSpLocks/>
          </p:cNvCxnSpPr>
          <p:nvPr/>
        </p:nvCxnSpPr>
        <p:spPr>
          <a:xfrm flipV="1">
            <a:off x="1613956" y="4534407"/>
            <a:ext cx="505002" cy="573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pic>
        <p:nvPicPr>
          <p:cNvPr id="128" name="Graphic 127" descr="Processor outline">
            <a:extLst>
              <a:ext uri="{FF2B5EF4-FFF2-40B4-BE49-F238E27FC236}">
                <a16:creationId xmlns:a16="http://schemas.microsoft.com/office/drawing/2014/main" id="{A42B311F-43F1-E416-70F5-D6475A37F4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412" y="3764586"/>
            <a:ext cx="672227" cy="672227"/>
          </a:xfrm>
          <a:prstGeom prst="rect">
            <a:avLst/>
          </a:prstGeom>
        </p:spPr>
      </p:pic>
      <p:sp>
        <p:nvSpPr>
          <p:cNvPr id="12" name="TextBox 33">
            <a:extLst>
              <a:ext uri="{FF2B5EF4-FFF2-40B4-BE49-F238E27FC236}">
                <a16:creationId xmlns:a16="http://schemas.microsoft.com/office/drawing/2014/main" id="{0DB6210B-4450-D44C-3C85-3E33D5ED4C03}"/>
              </a:ext>
            </a:extLst>
          </p:cNvPr>
          <p:cNvSpPr/>
          <p:nvPr/>
        </p:nvSpPr>
        <p:spPr>
          <a:xfrm>
            <a:off x="0" y="1257"/>
            <a:ext cx="7137723"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 Varactor Diode</a:t>
            </a:r>
            <a:endParaRPr lang="en-GB" sz="2800" b="0" strike="noStrike" spc="-1" noProof="0" dirty="0">
              <a:latin typeface="Arial"/>
            </a:endParaRPr>
          </a:p>
        </p:txBody>
      </p:sp>
      <p:sp>
        <p:nvSpPr>
          <p:cNvPr id="132" name="TextBox 131">
            <a:extLst>
              <a:ext uri="{FF2B5EF4-FFF2-40B4-BE49-F238E27FC236}">
                <a16:creationId xmlns:a16="http://schemas.microsoft.com/office/drawing/2014/main" id="{6FE8CE01-0336-8DB9-B540-4E7A34C8B066}"/>
              </a:ext>
            </a:extLst>
          </p:cNvPr>
          <p:cNvSpPr txBox="1"/>
          <p:nvPr/>
        </p:nvSpPr>
        <p:spPr>
          <a:xfrm>
            <a:off x="8103598" y="1059448"/>
            <a:ext cx="389850" cy="292388"/>
          </a:xfrm>
          <a:prstGeom prst="rect">
            <a:avLst/>
          </a:prstGeom>
          <a:noFill/>
        </p:spPr>
        <p:txBody>
          <a:bodyPr wrap="none" rtlCol="0">
            <a:spAutoFit/>
          </a:bodyPr>
          <a:lstStyle/>
          <a:p>
            <a:r>
              <a:rPr lang="en-GB" sz="1300" noProof="0" dirty="0"/>
              <a:t>(1)</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18F19697-964E-FD9A-FC23-85D8B2D36813}"/>
                  </a:ext>
                </a:extLst>
              </p:cNvPr>
              <p:cNvSpPr txBox="1"/>
              <p:nvPr/>
            </p:nvSpPr>
            <p:spPr>
              <a:xfrm>
                <a:off x="3656366" y="1635373"/>
                <a:ext cx="7971965"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atom</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disip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18F19697-964E-FD9A-FC23-85D8B2D36813}"/>
                  </a:ext>
                </a:extLst>
              </p:cNvPr>
              <p:cNvSpPr txBox="1">
                <a:spLocks noRot="1" noChangeAspect="1" noMove="1" noResize="1" noEditPoints="1" noAdjustHandles="1" noChangeArrowheads="1" noChangeShapeType="1" noTextEdit="1"/>
              </p:cNvSpPr>
              <p:nvPr/>
            </p:nvSpPr>
            <p:spPr>
              <a:xfrm>
                <a:off x="3656366" y="1635373"/>
                <a:ext cx="7971965" cy="413768"/>
              </a:xfrm>
              <a:prstGeom prst="rect">
                <a:avLst/>
              </a:prstGeom>
              <a:blipFill>
                <a:blip r:embed="rId10"/>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1FF4C27B-B964-F252-275A-2D9EE8086031}"/>
              </a:ext>
            </a:extLst>
          </p:cNvPr>
          <p:cNvSpPr txBox="1"/>
          <p:nvPr/>
        </p:nvSpPr>
        <p:spPr>
          <a:xfrm>
            <a:off x="11746100" y="1678331"/>
            <a:ext cx="402674" cy="307777"/>
          </a:xfrm>
          <a:prstGeom prst="rect">
            <a:avLst/>
          </a:prstGeom>
          <a:noFill/>
        </p:spPr>
        <p:txBody>
          <a:bodyPr wrap="none" rtlCol="0">
            <a:spAutoFit/>
          </a:bodyPr>
          <a:lstStyle/>
          <a:p>
            <a:r>
              <a:rPr lang="en-GB" sz="1400" noProof="0" dirty="0"/>
              <a:t>(2)</a:t>
            </a:r>
          </a:p>
        </p:txBody>
      </p:sp>
      <p:sp>
        <p:nvSpPr>
          <p:cNvPr id="146" name="TextBox 145">
            <a:extLst>
              <a:ext uri="{FF2B5EF4-FFF2-40B4-BE49-F238E27FC236}">
                <a16:creationId xmlns:a16="http://schemas.microsoft.com/office/drawing/2014/main" id="{82966C81-7ECE-CC94-55A4-A9DDC4C60181}"/>
              </a:ext>
            </a:extLst>
          </p:cNvPr>
          <p:cNvSpPr txBox="1"/>
          <p:nvPr/>
        </p:nvSpPr>
        <p:spPr>
          <a:xfrm>
            <a:off x="0" y="6362562"/>
            <a:ext cx="11628330" cy="230832"/>
          </a:xfrm>
          <a:prstGeom prst="rect">
            <a:avLst/>
          </a:prstGeom>
          <a:noFill/>
        </p:spPr>
        <p:txBody>
          <a:bodyPr wrap="square">
            <a:spAutoFit/>
          </a:bodyPr>
          <a:lstStyle/>
          <a:p>
            <a:r>
              <a:rPr lang="en-GB" sz="900" noProof="0" dirty="0"/>
              <a:t>[1]</a:t>
            </a:r>
            <a:endParaRPr lang="en-GB" sz="900" noProof="0" dirty="0">
              <a:effectLst/>
            </a:endParaRPr>
          </a:p>
        </p:txBody>
      </p:sp>
      <mc:AlternateContent xmlns:mc="http://schemas.openxmlformats.org/markup-compatibility/2006" xmlns:a14="http://schemas.microsoft.com/office/drawing/2010/main">
        <mc:Choice Requires="a14">
          <p:graphicFrame>
            <p:nvGraphicFramePr>
              <p:cNvPr id="148" name="Table 147">
                <a:extLst>
                  <a:ext uri="{FF2B5EF4-FFF2-40B4-BE49-F238E27FC236}">
                    <a16:creationId xmlns:a16="http://schemas.microsoft.com/office/drawing/2014/main" id="{A7ED23DE-7661-5A0B-F2AE-55B815E1EE6F}"/>
                  </a:ext>
                </a:extLst>
              </p:cNvPr>
              <p:cNvGraphicFramePr>
                <a:graphicFrameLocks noGrp="1"/>
              </p:cNvGraphicFramePr>
              <p:nvPr>
                <p:extLst>
                  <p:ext uri="{D42A27DB-BD31-4B8C-83A1-F6EECF244321}">
                    <p14:modId xmlns:p14="http://schemas.microsoft.com/office/powerpoint/2010/main" val="1288699588"/>
                  </p:ext>
                </p:extLst>
              </p:nvPr>
            </p:nvGraphicFramePr>
            <p:xfrm>
              <a:off x="3983341" y="2240523"/>
              <a:ext cx="3475399" cy="3048000"/>
            </p:xfrm>
            <a:graphic>
              <a:graphicData uri="http://schemas.openxmlformats.org/drawingml/2006/table">
                <a:tbl>
                  <a:tblPr firstRow="1" bandRow="1">
                    <a:tableStyleId>{3B4B98B0-60AC-42C2-AFA5-B58CD77FA1E5}</a:tableStyleId>
                  </a:tblPr>
                  <a:tblGrid>
                    <a:gridCol w="1314768">
                      <a:extLst>
                        <a:ext uri="{9D8B030D-6E8A-4147-A177-3AD203B41FA5}">
                          <a16:colId xmlns:a16="http://schemas.microsoft.com/office/drawing/2014/main" val="3820409001"/>
                        </a:ext>
                      </a:extLst>
                    </a:gridCol>
                    <a:gridCol w="1216343">
                      <a:extLst>
                        <a:ext uri="{9D8B030D-6E8A-4147-A177-3AD203B41FA5}">
                          <a16:colId xmlns:a16="http://schemas.microsoft.com/office/drawing/2014/main" val="3284982849"/>
                        </a:ext>
                      </a:extLst>
                    </a:gridCol>
                    <a:gridCol w="944288">
                      <a:extLst>
                        <a:ext uri="{9D8B030D-6E8A-4147-A177-3AD203B41FA5}">
                          <a16:colId xmlns:a16="http://schemas.microsoft.com/office/drawing/2014/main" val="1369903436"/>
                        </a:ext>
                      </a:extLst>
                    </a:gridCol>
                  </a:tblGrid>
                  <a:tr h="300000">
                    <a:tc>
                      <a:txBody>
                        <a:bodyPr/>
                        <a:lstStyle/>
                        <a:p>
                          <a:r>
                            <a:rPr lang="en-GB" sz="1400" noProof="0" dirty="0"/>
                            <a:t>Item</a:t>
                          </a:r>
                        </a:p>
                      </a:txBody>
                      <a:tcPr anchor="ctr"/>
                    </a:tc>
                    <a:tc>
                      <a:txBody>
                        <a:bodyPr/>
                        <a:lstStyle/>
                        <a:p>
                          <a:r>
                            <a:rPr lang="en-GB" sz="1400" noProof="0" dirty="0"/>
                            <a:t>Component</a:t>
                          </a:r>
                        </a:p>
                      </a:txBody>
                      <a:tcPr anchor="ctr"/>
                    </a:tc>
                    <a:tc>
                      <a:txBody>
                        <a:bodyPr/>
                        <a:lstStyle/>
                        <a:p>
                          <a:r>
                            <a:rPr lang="en-GB" sz="1400" b="1" noProof="0" dirty="0"/>
                            <a:t>Value</a:t>
                          </a:r>
                        </a:p>
                      </a:txBody>
                      <a:tcPr anchor="ctr"/>
                    </a:tc>
                    <a:extLst>
                      <a:ext uri="{0D108BD9-81ED-4DB2-BD59-A6C34878D82A}">
                        <a16:rowId xmlns:a16="http://schemas.microsoft.com/office/drawing/2014/main" val="2832751205"/>
                      </a:ext>
                    </a:extLst>
                  </a:tr>
                  <a:tr h="300000">
                    <a:tc>
                      <a:txBody>
                        <a:bodyPr/>
                        <a:lstStyle/>
                        <a:p>
                          <a:r>
                            <a:rPr lang="en-GB" sz="1400" noProof="0" dirty="0"/>
                            <a:t>Control-board</a:t>
                          </a:r>
                        </a:p>
                      </a:txBody>
                      <a:tcPr anchor="ctr"/>
                    </a:tc>
                    <a:tc>
                      <a:txBody>
                        <a:bodyPr/>
                        <a:lstStyle/>
                        <a:p>
                          <a:r>
                            <a:rPr lang="en-GB" sz="1400" noProof="0" dirty="0"/>
                            <a:t>ZYNQ7100</a:t>
                          </a:r>
                        </a:p>
                      </a:txBody>
                      <a:tcPr anchor="ctr"/>
                    </a:tc>
                    <a:tc>
                      <a:txBody>
                        <a:bodyPr/>
                        <a:lstStyle/>
                        <a:p>
                          <a:r>
                            <a:rPr lang="en-GB" sz="1400" noProof="0" dirty="0"/>
                            <a:t>1.5 W</a:t>
                          </a:r>
                        </a:p>
                      </a:txBody>
                      <a:tcPr anchor="ctr"/>
                    </a:tc>
                    <a:extLst>
                      <a:ext uri="{0D108BD9-81ED-4DB2-BD59-A6C34878D82A}">
                        <a16:rowId xmlns:a16="http://schemas.microsoft.com/office/drawing/2014/main" val="2537969298"/>
                      </a:ext>
                    </a:extLst>
                  </a:tr>
                  <a:tr h="300000">
                    <a:tc rowSpan="2">
                      <a:txBody>
                        <a:bodyPr/>
                        <a:lstStyle/>
                        <a:p>
                          <a:r>
                            <a:rPr lang="en-GB" sz="1400" noProof="0" dirty="0"/>
                            <a:t>Unit-circuit</a:t>
                          </a:r>
                        </a:p>
                      </a:txBody>
                      <a:tcPr anchor="ctr"/>
                    </a:tc>
                    <a:tc>
                      <a:txBody>
                        <a:bodyPr/>
                        <a:lstStyle/>
                        <a:p>
                          <a:r>
                            <a:rPr lang="en-GB" sz="1400" noProof="0" dirty="0"/>
                            <a:t>DAC3484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250 </a:t>
                          </a:r>
                          <a:r>
                            <a:rPr lang="en-GB" sz="1400" noProof="0" dirty="0" err="1"/>
                            <a:t>mW</a:t>
                          </a:r>
                          <a:endParaRPr lang="en-GB" sz="1400" noProof="0" dirty="0"/>
                        </a:p>
                      </a:txBody>
                      <a:tcPr anchor="ctr"/>
                    </a:tc>
                    <a:extLst>
                      <a:ext uri="{0D108BD9-81ED-4DB2-BD59-A6C34878D82A}">
                        <a16:rowId xmlns:a16="http://schemas.microsoft.com/office/drawing/2014/main" val="4050783368"/>
                      </a:ext>
                    </a:extLst>
                  </a:tr>
                  <a:tr h="30000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AD8021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180 </a:t>
                          </a:r>
                          <a:r>
                            <a:rPr lang="en-GB" sz="1400" noProof="0" dirty="0" err="1"/>
                            <a:t>mW</a:t>
                          </a:r>
                          <a:endParaRPr lang="en-GB" sz="1400" noProof="0" dirty="0"/>
                        </a:p>
                      </a:txBody>
                      <a:tcPr anchor="ctr"/>
                    </a:tc>
                    <a:extLst>
                      <a:ext uri="{0D108BD9-81ED-4DB2-BD59-A6C34878D82A}">
                        <a16:rowId xmlns:a16="http://schemas.microsoft.com/office/drawing/2014/main" val="684750636"/>
                      </a:ext>
                    </a:extLst>
                  </a:tr>
                  <a:tr h="300000">
                    <a:tc rowSpan="6">
                      <a:txBody>
                        <a:bodyPr/>
                        <a:lstStyle/>
                        <a:p>
                          <a:r>
                            <a:rPr lang="en-GB" sz="1400" noProof="0" dirty="0"/>
                            <a:t>SIM</a:t>
                          </a:r>
                        </a:p>
                      </a:txBody>
                      <a:tcPr anchor="ctr">
                        <a:solidFill>
                          <a:srgbClr val="DAE3F3"/>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Probes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b="0" i="1" noProof="0" smtClean="0">
                                  <a:latin typeface="Cambria Math" panose="02040503050406030204" pitchFamily="18" charset="0"/>
                                </a:rPr>
                                <m:t>2</m:t>
                              </m:r>
                              <m:r>
                                <a:rPr lang="en-GB" sz="1400" b="0" i="1" noProof="0" smtClean="0">
                                  <a:latin typeface="Cambria Math" panose="02040503050406030204" pitchFamily="18" charset="0"/>
                                  <a:ea typeface="Cambria Math" panose="02040503050406030204" pitchFamily="18" charset="0"/>
                                </a:rPr>
                                <m:t>×2</m:t>
                              </m:r>
                            </m:oMath>
                          </a14:m>
                          <a:r>
                            <a:rPr lang="en-GB" sz="1400" noProof="0" dirty="0"/>
                            <a:t> </a:t>
                          </a:r>
                        </a:p>
                      </a:txBody>
                      <a:tcPr anchor="ctr"/>
                    </a:tc>
                    <a:extLst>
                      <a:ext uri="{0D108BD9-81ED-4DB2-BD59-A6C34878D82A}">
                        <a16:rowId xmlns:a16="http://schemas.microsoft.com/office/drawing/2014/main" val="2761286639"/>
                      </a:ext>
                    </a:extLst>
                  </a:tr>
                  <a:tr h="3000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b="0" i="1" noProof="0" smtClean="0">
                                  <a:latin typeface="Cambria Math" panose="02040503050406030204" pitchFamily="18" charset="0"/>
                                </a:rPr>
                                <m:t>4</m:t>
                              </m:r>
                              <m:r>
                                <a:rPr lang="en-GB" sz="1400" b="0" i="1" noProof="0" smtClean="0">
                                  <a:latin typeface="Cambria Math" panose="02040503050406030204" pitchFamily="18" charset="0"/>
                                  <a:ea typeface="Cambria Math" panose="02040503050406030204" pitchFamily="18" charset="0"/>
                                </a:rPr>
                                <m:t>×4</m:t>
                              </m:r>
                            </m:oMath>
                          </a14:m>
                          <a:r>
                            <a:rPr lang="en-GB" sz="1400" noProof="0" dirty="0"/>
                            <a:t> </a:t>
                          </a:r>
                        </a:p>
                      </a:txBody>
                      <a:tcPr anchor="ctr"/>
                    </a:tc>
                    <a:extLst>
                      <a:ext uri="{0D108BD9-81ED-4DB2-BD59-A6C34878D82A}">
                        <a16:rowId xmlns:a16="http://schemas.microsoft.com/office/drawing/2014/main" val="3421991721"/>
                      </a:ext>
                    </a:extLst>
                  </a:tr>
                  <a:tr h="300000">
                    <a:tc vMerge="1">
                      <a:txBody>
                        <a:bodyPr/>
                        <a:lstStyle/>
                        <a:p>
                          <a:endParaRPr lang="LID4096" sz="1400" dirty="0"/>
                        </a:p>
                      </a:txBody>
                      <a:tcPr anchor="ct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GB" sz="1400" i="1" noProof="0" smtClean="0">
                                    <a:latin typeface="Cambria Math" panose="02040503050406030204" pitchFamily="18" charset="0"/>
                                  </a:rPr>
                                  <m:t>𝐿</m:t>
                                </m:r>
                              </m:oMath>
                            </m:oMathPara>
                          </a14:m>
                          <a:endParaRPr lang="en-GB" sz="1400" noProof="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b="0" i="1" noProof="0" smtClean="0">
                                  <a:latin typeface="Cambria Math" panose="02040503050406030204" pitchFamily="18" charset="0"/>
                                </a:rPr>
                                <m:t>7</m:t>
                              </m:r>
                            </m:oMath>
                          </a14:m>
                          <a:r>
                            <a:rPr lang="en-GB" sz="1400" noProof="0" dirty="0"/>
                            <a:t> </a:t>
                          </a:r>
                        </a:p>
                      </a:txBody>
                      <a:tcPr anchor="ctr"/>
                    </a:tc>
                    <a:extLst>
                      <a:ext uri="{0D108BD9-81ED-4DB2-BD59-A6C34878D82A}">
                        <a16:rowId xmlns:a16="http://schemas.microsoft.com/office/drawing/2014/main" val="3351677923"/>
                      </a:ext>
                    </a:extLst>
                  </a:tr>
                  <a:tr h="3000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i="1" noProof="0" smtClean="0">
                                  <a:latin typeface="Cambria Math" panose="02040503050406030204" pitchFamily="18" charset="0"/>
                                </a:rPr>
                                <m:t>13</m:t>
                              </m:r>
                            </m:oMath>
                          </a14:m>
                          <a:r>
                            <a:rPr lang="en-GB" sz="1400" noProof="0" dirty="0"/>
                            <a:t> </a:t>
                          </a:r>
                        </a:p>
                      </a:txBody>
                      <a:tcPr anchor="ctr"/>
                    </a:tc>
                    <a:extLst>
                      <a:ext uri="{0D108BD9-81ED-4DB2-BD59-A6C34878D82A}">
                        <a16:rowId xmlns:a16="http://schemas.microsoft.com/office/drawing/2014/main" val="2728195427"/>
                      </a:ext>
                    </a:extLst>
                  </a:tr>
                  <a:tr h="300000">
                    <a:tc vMerge="1">
                      <a:txBody>
                        <a:bodyPr/>
                        <a:lstStyle/>
                        <a:p>
                          <a:endParaRPr lang="LID4096"/>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rPr>
                                  <m:t>𝑀</m:t>
                                </m:r>
                              </m:oMath>
                            </m:oMathPara>
                          </a14:m>
                          <a:endParaRPr lang="en-GB" sz="1400" noProof="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i="1" noProof="0" smtClean="0">
                                  <a:latin typeface="Cambria Math" panose="02040503050406030204" pitchFamily="18" charset="0"/>
                                </a:rPr>
                                <m:t>121</m:t>
                              </m:r>
                            </m:oMath>
                          </a14:m>
                          <a:r>
                            <a:rPr lang="en-GB" sz="1400" noProof="0" dirty="0"/>
                            <a:t> </a:t>
                          </a:r>
                        </a:p>
                      </a:txBody>
                      <a:tcPr anchor="ctr"/>
                    </a:tc>
                    <a:extLst>
                      <a:ext uri="{0D108BD9-81ED-4DB2-BD59-A6C34878D82A}">
                        <a16:rowId xmlns:a16="http://schemas.microsoft.com/office/drawing/2014/main" val="3075671860"/>
                      </a:ext>
                    </a:extLst>
                  </a:tr>
                  <a:tr h="300000">
                    <a:tc vMerge="1">
                      <a:txBody>
                        <a:bodyPr/>
                        <a:lstStyle/>
                        <a:p>
                          <a:endParaRPr lang="LID4096" sz="1400" dirty="0"/>
                        </a:p>
                      </a:txBody>
                      <a:tcPr anchor="ctr"/>
                    </a:tc>
                    <a:tc vMerge="1">
                      <a:txBody>
                        <a:bodyPr/>
                        <a:lstStyle/>
                        <a:p>
                          <a:endParaRPr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400" i="1" noProof="0" smtClean="0">
                                  <a:latin typeface="Cambria Math" panose="02040503050406030204" pitchFamily="18" charset="0"/>
                                </a:rPr>
                                <m:t>225</m:t>
                              </m:r>
                            </m:oMath>
                          </a14:m>
                          <a:r>
                            <a:rPr lang="en-GB" sz="1400" noProof="0" dirty="0"/>
                            <a:t> </a:t>
                          </a:r>
                        </a:p>
                      </a:txBody>
                      <a:tcPr anchor="ctr"/>
                    </a:tc>
                    <a:extLst>
                      <a:ext uri="{0D108BD9-81ED-4DB2-BD59-A6C34878D82A}">
                        <a16:rowId xmlns:a16="http://schemas.microsoft.com/office/drawing/2014/main" val="3534539615"/>
                      </a:ext>
                    </a:extLst>
                  </a:tr>
                </a:tbl>
              </a:graphicData>
            </a:graphic>
          </p:graphicFrame>
        </mc:Choice>
        <mc:Fallback xmlns="">
          <p:graphicFrame>
            <p:nvGraphicFramePr>
              <p:cNvPr id="148" name="Table 147">
                <a:extLst>
                  <a:ext uri="{FF2B5EF4-FFF2-40B4-BE49-F238E27FC236}">
                    <a16:creationId xmlns:a16="http://schemas.microsoft.com/office/drawing/2014/main" id="{A7ED23DE-7661-5A0B-F2AE-55B815E1EE6F}"/>
                  </a:ext>
                </a:extLst>
              </p:cNvPr>
              <p:cNvGraphicFramePr>
                <a:graphicFrameLocks noGrp="1"/>
              </p:cNvGraphicFramePr>
              <p:nvPr>
                <p:extLst>
                  <p:ext uri="{D42A27DB-BD31-4B8C-83A1-F6EECF244321}">
                    <p14:modId xmlns:p14="http://schemas.microsoft.com/office/powerpoint/2010/main" val="1288699588"/>
                  </p:ext>
                </p:extLst>
              </p:nvPr>
            </p:nvGraphicFramePr>
            <p:xfrm>
              <a:off x="3983341" y="2240523"/>
              <a:ext cx="3475399" cy="3048000"/>
            </p:xfrm>
            <a:graphic>
              <a:graphicData uri="http://schemas.openxmlformats.org/drawingml/2006/table">
                <a:tbl>
                  <a:tblPr firstRow="1" bandRow="1">
                    <a:tableStyleId>{3B4B98B0-60AC-42C2-AFA5-B58CD77FA1E5}</a:tableStyleId>
                  </a:tblPr>
                  <a:tblGrid>
                    <a:gridCol w="1314768">
                      <a:extLst>
                        <a:ext uri="{9D8B030D-6E8A-4147-A177-3AD203B41FA5}">
                          <a16:colId xmlns:a16="http://schemas.microsoft.com/office/drawing/2014/main" val="3820409001"/>
                        </a:ext>
                      </a:extLst>
                    </a:gridCol>
                    <a:gridCol w="1216343">
                      <a:extLst>
                        <a:ext uri="{9D8B030D-6E8A-4147-A177-3AD203B41FA5}">
                          <a16:colId xmlns:a16="http://schemas.microsoft.com/office/drawing/2014/main" val="3284982849"/>
                        </a:ext>
                      </a:extLst>
                    </a:gridCol>
                    <a:gridCol w="944288">
                      <a:extLst>
                        <a:ext uri="{9D8B030D-6E8A-4147-A177-3AD203B41FA5}">
                          <a16:colId xmlns:a16="http://schemas.microsoft.com/office/drawing/2014/main" val="1369903436"/>
                        </a:ext>
                      </a:extLst>
                    </a:gridCol>
                  </a:tblGrid>
                  <a:tr h="304800">
                    <a:tc>
                      <a:txBody>
                        <a:bodyPr/>
                        <a:lstStyle/>
                        <a:p>
                          <a:r>
                            <a:rPr lang="en-GB" sz="1400" noProof="0" dirty="0"/>
                            <a:t>Item</a:t>
                          </a:r>
                        </a:p>
                      </a:txBody>
                      <a:tcPr anchor="ctr"/>
                    </a:tc>
                    <a:tc>
                      <a:txBody>
                        <a:bodyPr/>
                        <a:lstStyle/>
                        <a:p>
                          <a:r>
                            <a:rPr lang="en-GB" sz="1400" noProof="0" dirty="0"/>
                            <a:t>Component</a:t>
                          </a:r>
                        </a:p>
                      </a:txBody>
                      <a:tcPr anchor="ctr"/>
                    </a:tc>
                    <a:tc>
                      <a:txBody>
                        <a:bodyPr/>
                        <a:lstStyle/>
                        <a:p>
                          <a:r>
                            <a:rPr lang="en-GB" sz="1400" b="1" noProof="0" dirty="0"/>
                            <a:t>Value</a:t>
                          </a:r>
                        </a:p>
                      </a:txBody>
                      <a:tcPr anchor="ctr"/>
                    </a:tc>
                    <a:extLst>
                      <a:ext uri="{0D108BD9-81ED-4DB2-BD59-A6C34878D82A}">
                        <a16:rowId xmlns:a16="http://schemas.microsoft.com/office/drawing/2014/main" val="2832751205"/>
                      </a:ext>
                    </a:extLst>
                  </a:tr>
                  <a:tr h="304800">
                    <a:tc>
                      <a:txBody>
                        <a:bodyPr/>
                        <a:lstStyle/>
                        <a:p>
                          <a:r>
                            <a:rPr lang="en-GB" sz="1400" noProof="0" dirty="0"/>
                            <a:t>Control-board</a:t>
                          </a:r>
                        </a:p>
                      </a:txBody>
                      <a:tcPr anchor="ctr"/>
                    </a:tc>
                    <a:tc>
                      <a:txBody>
                        <a:bodyPr/>
                        <a:lstStyle/>
                        <a:p>
                          <a:r>
                            <a:rPr lang="en-GB" sz="1400" noProof="0" dirty="0"/>
                            <a:t>ZYNQ7100</a:t>
                          </a:r>
                        </a:p>
                      </a:txBody>
                      <a:tcPr anchor="ctr"/>
                    </a:tc>
                    <a:tc>
                      <a:txBody>
                        <a:bodyPr/>
                        <a:lstStyle/>
                        <a:p>
                          <a:r>
                            <a:rPr lang="en-GB" sz="1400" noProof="0" dirty="0"/>
                            <a:t>1.5 W</a:t>
                          </a:r>
                        </a:p>
                      </a:txBody>
                      <a:tcPr anchor="ctr"/>
                    </a:tc>
                    <a:extLst>
                      <a:ext uri="{0D108BD9-81ED-4DB2-BD59-A6C34878D82A}">
                        <a16:rowId xmlns:a16="http://schemas.microsoft.com/office/drawing/2014/main" val="2537969298"/>
                      </a:ext>
                    </a:extLst>
                  </a:tr>
                  <a:tr h="304800">
                    <a:tc rowSpan="2">
                      <a:txBody>
                        <a:bodyPr/>
                        <a:lstStyle/>
                        <a:p>
                          <a:r>
                            <a:rPr lang="en-GB" sz="1400" noProof="0" dirty="0"/>
                            <a:t>Unit-circuit</a:t>
                          </a:r>
                        </a:p>
                      </a:txBody>
                      <a:tcPr anchor="ctr"/>
                    </a:tc>
                    <a:tc>
                      <a:txBody>
                        <a:bodyPr/>
                        <a:lstStyle/>
                        <a:p>
                          <a:r>
                            <a:rPr lang="en-GB" sz="1400" noProof="0" dirty="0"/>
                            <a:t>DAC3484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250 </a:t>
                          </a:r>
                          <a:r>
                            <a:rPr lang="en-GB" sz="1400" noProof="0" dirty="0" err="1"/>
                            <a:t>mW</a:t>
                          </a:r>
                          <a:endParaRPr lang="en-GB" sz="1400" noProof="0" dirty="0"/>
                        </a:p>
                      </a:txBody>
                      <a:tcPr anchor="ctr"/>
                    </a:tc>
                    <a:extLst>
                      <a:ext uri="{0D108BD9-81ED-4DB2-BD59-A6C34878D82A}">
                        <a16:rowId xmlns:a16="http://schemas.microsoft.com/office/drawing/2014/main" val="4050783368"/>
                      </a:ext>
                    </a:extLst>
                  </a:tr>
                  <a:tr h="30480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AD8021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180 </a:t>
                          </a:r>
                          <a:r>
                            <a:rPr lang="en-GB" sz="1400" noProof="0" dirty="0" err="1"/>
                            <a:t>mW</a:t>
                          </a:r>
                          <a:endParaRPr lang="en-GB" sz="1400" noProof="0" dirty="0"/>
                        </a:p>
                      </a:txBody>
                      <a:tcPr anchor="ctr"/>
                    </a:tc>
                    <a:extLst>
                      <a:ext uri="{0D108BD9-81ED-4DB2-BD59-A6C34878D82A}">
                        <a16:rowId xmlns:a16="http://schemas.microsoft.com/office/drawing/2014/main" val="684750636"/>
                      </a:ext>
                    </a:extLst>
                  </a:tr>
                  <a:tr h="304800">
                    <a:tc rowSpan="6">
                      <a:txBody>
                        <a:bodyPr/>
                        <a:lstStyle/>
                        <a:p>
                          <a:r>
                            <a:rPr lang="en-GB" sz="1400" noProof="0" dirty="0"/>
                            <a:t>SIM</a:t>
                          </a:r>
                        </a:p>
                      </a:txBody>
                      <a:tcPr anchor="ctr">
                        <a:solidFill>
                          <a:srgbClr val="DAE3F3"/>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t>Probes</a:t>
                          </a:r>
                        </a:p>
                      </a:txBody>
                      <a:tcPr anchor="ctr"/>
                    </a:tc>
                    <a:tc>
                      <a:txBody>
                        <a:bodyPr/>
                        <a:lstStyle/>
                        <a:p>
                          <a:endParaRPr lang="LID4096"/>
                        </a:p>
                      </a:txBody>
                      <a:tcPr anchor="ctr">
                        <a:blipFill>
                          <a:blip r:embed="rId11"/>
                          <a:stretch>
                            <a:fillRect l="-268387" t="-394118" r="-645" b="-492157"/>
                          </a:stretch>
                        </a:blipFill>
                      </a:tcPr>
                    </a:tc>
                    <a:extLst>
                      <a:ext uri="{0D108BD9-81ED-4DB2-BD59-A6C34878D82A}">
                        <a16:rowId xmlns:a16="http://schemas.microsoft.com/office/drawing/2014/main" val="2761286639"/>
                      </a:ext>
                    </a:extLst>
                  </a:tr>
                  <a:tr h="3048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endParaRPr lang="LID4096"/>
                        </a:p>
                      </a:txBody>
                      <a:tcPr anchor="ctr">
                        <a:blipFill>
                          <a:blip r:embed="rId11"/>
                          <a:stretch>
                            <a:fillRect l="-268387" t="-504000" r="-645" b="-402000"/>
                          </a:stretch>
                        </a:blipFill>
                      </a:tcPr>
                    </a:tc>
                    <a:extLst>
                      <a:ext uri="{0D108BD9-81ED-4DB2-BD59-A6C34878D82A}">
                        <a16:rowId xmlns:a16="http://schemas.microsoft.com/office/drawing/2014/main" val="3421991721"/>
                      </a:ext>
                    </a:extLst>
                  </a:tr>
                  <a:tr h="304800">
                    <a:tc vMerge="1">
                      <a:txBody>
                        <a:bodyPr/>
                        <a:lstStyle/>
                        <a:p>
                          <a:endParaRPr lang="LID4096" sz="1400" dirty="0"/>
                        </a:p>
                      </a:txBody>
                      <a:tcPr anchor="ctr"/>
                    </a:tc>
                    <a:tc rowSpan="2">
                      <a:txBody>
                        <a:bodyPr/>
                        <a:lstStyle/>
                        <a:p>
                          <a:endParaRPr lang="LID4096"/>
                        </a:p>
                      </a:txBody>
                      <a:tcPr anchor="ctr">
                        <a:blipFill>
                          <a:blip r:embed="rId11"/>
                          <a:stretch>
                            <a:fillRect l="-108000" t="-302000" r="-78000" b="-101000"/>
                          </a:stretch>
                        </a:blipFill>
                      </a:tcPr>
                    </a:tc>
                    <a:tc>
                      <a:txBody>
                        <a:bodyPr/>
                        <a:lstStyle/>
                        <a:p>
                          <a:endParaRPr lang="LID4096"/>
                        </a:p>
                      </a:txBody>
                      <a:tcPr anchor="ctr">
                        <a:blipFill>
                          <a:blip r:embed="rId11"/>
                          <a:stretch>
                            <a:fillRect l="-268387" t="-604000" r="-645" b="-302000"/>
                          </a:stretch>
                        </a:blipFill>
                      </a:tcPr>
                    </a:tc>
                    <a:extLst>
                      <a:ext uri="{0D108BD9-81ED-4DB2-BD59-A6C34878D82A}">
                        <a16:rowId xmlns:a16="http://schemas.microsoft.com/office/drawing/2014/main" val="3351677923"/>
                      </a:ext>
                    </a:extLst>
                  </a:tr>
                  <a:tr h="304800">
                    <a:tc vMerge="1">
                      <a:txBody>
                        <a:bodyPr/>
                        <a:lstStyle/>
                        <a:p>
                          <a:endParaRPr lang="LID4096"/>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400" dirty="0"/>
                        </a:p>
                      </a:txBody>
                      <a:tcPr anchor="ctr"/>
                    </a:tc>
                    <a:tc>
                      <a:txBody>
                        <a:bodyPr/>
                        <a:lstStyle/>
                        <a:p>
                          <a:endParaRPr lang="LID4096"/>
                        </a:p>
                      </a:txBody>
                      <a:tcPr anchor="ctr">
                        <a:blipFill>
                          <a:blip r:embed="rId11"/>
                          <a:stretch>
                            <a:fillRect l="-268387" t="-704000" r="-645" b="-202000"/>
                          </a:stretch>
                        </a:blipFill>
                      </a:tcPr>
                    </a:tc>
                    <a:extLst>
                      <a:ext uri="{0D108BD9-81ED-4DB2-BD59-A6C34878D82A}">
                        <a16:rowId xmlns:a16="http://schemas.microsoft.com/office/drawing/2014/main" val="2728195427"/>
                      </a:ext>
                    </a:extLst>
                  </a:tr>
                  <a:tr h="304800">
                    <a:tc vMerge="1">
                      <a:txBody>
                        <a:bodyPr/>
                        <a:lstStyle/>
                        <a:p>
                          <a:endParaRPr lang="LID4096"/>
                        </a:p>
                      </a:txBody>
                      <a:tcPr/>
                    </a:tc>
                    <a:tc rowSpan="2">
                      <a:txBody>
                        <a:bodyPr/>
                        <a:lstStyle/>
                        <a:p>
                          <a:endParaRPr lang="LID4096"/>
                        </a:p>
                      </a:txBody>
                      <a:tcPr anchor="ctr">
                        <a:blipFill>
                          <a:blip r:embed="rId11"/>
                          <a:stretch>
                            <a:fillRect l="-108000" t="-402000" r="-78000" b="-1000"/>
                          </a:stretch>
                        </a:blipFill>
                      </a:tcPr>
                    </a:tc>
                    <a:tc>
                      <a:txBody>
                        <a:bodyPr/>
                        <a:lstStyle/>
                        <a:p>
                          <a:endParaRPr lang="LID4096"/>
                        </a:p>
                      </a:txBody>
                      <a:tcPr anchor="ctr">
                        <a:blipFill>
                          <a:blip r:embed="rId11"/>
                          <a:stretch>
                            <a:fillRect l="-268387" t="-804000" r="-645" b="-102000"/>
                          </a:stretch>
                        </a:blipFill>
                      </a:tcPr>
                    </a:tc>
                    <a:extLst>
                      <a:ext uri="{0D108BD9-81ED-4DB2-BD59-A6C34878D82A}">
                        <a16:rowId xmlns:a16="http://schemas.microsoft.com/office/drawing/2014/main" val="3075671860"/>
                      </a:ext>
                    </a:extLst>
                  </a:tr>
                  <a:tr h="304800">
                    <a:tc vMerge="1">
                      <a:txBody>
                        <a:bodyPr/>
                        <a:lstStyle/>
                        <a:p>
                          <a:endParaRPr lang="LID4096" sz="1400" dirty="0"/>
                        </a:p>
                      </a:txBody>
                      <a:tcPr anchor="ctr"/>
                    </a:tc>
                    <a:tc vMerge="1">
                      <a:txBody>
                        <a:bodyPr/>
                        <a:lstStyle/>
                        <a:p>
                          <a:endParaRPr dirty="0"/>
                        </a:p>
                      </a:txBody>
                      <a:tcPr anchor="ctr"/>
                    </a:tc>
                    <a:tc>
                      <a:txBody>
                        <a:bodyPr/>
                        <a:lstStyle/>
                        <a:p>
                          <a:endParaRPr lang="LID4096"/>
                        </a:p>
                      </a:txBody>
                      <a:tcPr anchor="ctr">
                        <a:blipFill>
                          <a:blip r:embed="rId11"/>
                          <a:stretch>
                            <a:fillRect l="-268387" t="-904000" r="-645" b="-2000"/>
                          </a:stretch>
                        </a:blipFill>
                      </a:tcPr>
                    </a:tc>
                    <a:extLst>
                      <a:ext uri="{0D108BD9-81ED-4DB2-BD59-A6C34878D82A}">
                        <a16:rowId xmlns:a16="http://schemas.microsoft.com/office/drawing/2014/main" val="35345396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C6B75E7-D4EF-35E3-7EE6-1AEBF93EAB7E}"/>
                  </a:ext>
                </a:extLst>
              </p:cNvPr>
              <p:cNvSpPr txBox="1"/>
              <p:nvPr/>
            </p:nvSpPr>
            <p:spPr>
              <a:xfrm>
                <a:off x="7624076" y="3100118"/>
                <a:ext cx="4332493" cy="607218"/>
              </a:xfrm>
              <a:prstGeom prst="rect">
                <a:avLst/>
              </a:prstGeom>
              <a:noFill/>
            </p:spPr>
            <p:txBody>
              <a:bodyPr wrap="square">
                <a:spAutoFit/>
              </a:bodyPr>
              <a:lstStyle/>
              <a:p>
                <a14:m>
                  <m:oMath xmlns:m="http://schemas.openxmlformats.org/officeDocument/2006/math">
                    <m:sSub>
                      <m:sSubPr>
                        <m:ctrlPr>
                          <a:rPr lang="en-GB" sz="1500" i="1" noProof="0" smtClean="0">
                            <a:latin typeface="Cambria Math" panose="02040503050406030204" pitchFamily="18" charset="0"/>
                            <a:ea typeface="Cambria Math" panose="02040503050406030204" pitchFamily="18" charset="0"/>
                          </a:rPr>
                        </m:ctrlPr>
                      </m:sSubPr>
                      <m:e>
                        <m:r>
                          <a:rPr lang="en-GB" sz="1500" i="1" noProof="0" smtClean="0">
                            <a:latin typeface="Cambria Math" panose="02040503050406030204" pitchFamily="18" charset="0"/>
                            <a:ea typeface="Cambria Math" panose="02040503050406030204" pitchFamily="18" charset="0"/>
                          </a:rPr>
                          <m:t>𝑃</m:t>
                        </m:r>
                      </m:e>
                      <m:sub>
                        <m:r>
                          <m:rPr>
                            <m:sty m:val="p"/>
                          </m:rPr>
                          <a:rPr lang="en-GB" sz="1500" noProof="0" smtClean="0">
                            <a:latin typeface="Cambria Math" panose="02040503050406030204" pitchFamily="18" charset="0"/>
                            <a:ea typeface="Cambria Math" panose="02040503050406030204" pitchFamily="18" charset="0"/>
                          </a:rPr>
                          <m:t>drive</m:t>
                        </m:r>
                        <m:r>
                          <a:rPr lang="en-GB" sz="1500" noProof="0" smtClean="0">
                            <a:latin typeface="Cambria Math" panose="02040503050406030204" pitchFamily="18" charset="0"/>
                            <a:ea typeface="Cambria Math" panose="02040503050406030204" pitchFamily="18" charset="0"/>
                          </a:rPr>
                          <m:t>−</m:t>
                        </m:r>
                        <m:r>
                          <m:rPr>
                            <m:sty m:val="p"/>
                          </m:rPr>
                          <a:rPr lang="en-GB" sz="1500" noProof="0" smtClean="0">
                            <a:latin typeface="Cambria Math" panose="02040503050406030204" pitchFamily="18" charset="0"/>
                            <a:ea typeface="Cambria Math" panose="02040503050406030204" pitchFamily="18" charset="0"/>
                          </a:rPr>
                          <m:t>circuit</m:t>
                        </m:r>
                      </m:sub>
                    </m:sSub>
                    <m:r>
                      <a:rPr lang="en-GB" sz="1500" b="0" i="1" noProof="0" smtClean="0">
                        <a:latin typeface="Cambria Math" panose="02040503050406030204" pitchFamily="18" charset="0"/>
                        <a:ea typeface="Cambria Math" panose="02040503050406030204" pitchFamily="18" charset="0"/>
                      </a:rPr>
                      <m:t>=</m:t>
                    </m:r>
                    <m:d>
                      <m:dPr>
                        <m:begChr m:val="{"/>
                        <m:endChr m:val=""/>
                        <m:ctrlPr>
                          <a:rPr lang="en-GB" sz="1500" b="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sz="1500" b="0" i="1" noProof="0" smtClean="0">
                                <a:latin typeface="Cambria Math" panose="02040503050406030204" pitchFamily="18" charset="0"/>
                                <a:ea typeface="Cambria Math" panose="02040503050406030204" pitchFamily="18" charset="0"/>
                              </a:rPr>
                            </m:ctrlPr>
                          </m:mPr>
                          <m:mr>
                            <m:e>
                              <m:r>
                                <m:rPr>
                                  <m:brk m:alnAt="7"/>
                                </m:rPr>
                                <a:rPr lang="en-GB" sz="1500" b="0" i="1" noProof="0" smtClean="0">
                                  <a:latin typeface="Cambria Math" panose="02040503050406030204" pitchFamily="18" charset="0"/>
                                  <a:ea typeface="Cambria Math" panose="02040503050406030204" pitchFamily="18" charset="0"/>
                                </a:rPr>
                                <m:t>4</m:t>
                              </m:r>
                              <m:r>
                                <a:rPr lang="en-GB" sz="1500" i="1" noProof="0" smtClean="0">
                                  <a:latin typeface="Cambria Math" panose="02040503050406030204" pitchFamily="18" charset="0"/>
                                  <a:ea typeface="Cambria Math" panose="02040503050406030204" pitchFamily="18" charset="0"/>
                                </a:rPr>
                                <m:t>∙</m:t>
                              </m:r>
                              <m:sSub>
                                <m:sSubPr>
                                  <m:ctrlPr>
                                    <a:rPr lang="en-GB" sz="1500" i="1" noProof="0" smtClean="0">
                                      <a:latin typeface="Cambria Math" panose="02040503050406030204" pitchFamily="18" charset="0"/>
                                      <a:ea typeface="Cambria Math" panose="02040503050406030204" pitchFamily="18" charset="0"/>
                                    </a:rPr>
                                  </m:ctrlPr>
                                </m:sSubPr>
                                <m:e>
                                  <m:r>
                                    <a:rPr lang="en-GB" sz="1500" i="1" noProof="0" smtClean="0">
                                      <a:latin typeface="Cambria Math" panose="02040503050406030204" pitchFamily="18" charset="0"/>
                                      <a:ea typeface="Cambria Math" panose="02040503050406030204" pitchFamily="18" charset="0"/>
                                    </a:rPr>
                                    <m:t>𝑃</m:t>
                                  </m:r>
                                </m:e>
                                <m:sub>
                                  <m:r>
                                    <m:rPr>
                                      <m:sty m:val="p"/>
                                    </m:rPr>
                                    <a:rPr lang="en-GB" sz="1500" noProof="0" smtClean="0">
                                      <a:latin typeface="Cambria Math" panose="02040503050406030204" pitchFamily="18" charset="0"/>
                                      <a:ea typeface="Cambria Math" panose="02040503050406030204" pitchFamily="18" charset="0"/>
                                    </a:rPr>
                                    <m:t>unit</m:t>
                                  </m:r>
                                  <m:r>
                                    <a:rPr lang="en-GB" sz="1500" noProof="0" smtClean="0">
                                      <a:latin typeface="Cambria Math" panose="02040503050406030204" pitchFamily="18" charset="0"/>
                                      <a:ea typeface="Cambria Math" panose="02040503050406030204" pitchFamily="18" charset="0"/>
                                    </a:rPr>
                                    <m:t>−</m:t>
                                  </m:r>
                                  <m:r>
                                    <m:rPr>
                                      <m:sty m:val="p"/>
                                    </m:rPr>
                                    <a:rPr lang="en-GB" sz="1500" noProof="0" smtClean="0">
                                      <a:latin typeface="Cambria Math" panose="02040503050406030204" pitchFamily="18" charset="0"/>
                                      <a:ea typeface="Cambria Math" panose="02040503050406030204" pitchFamily="18" charset="0"/>
                                    </a:rPr>
                                    <m:t>circuit</m:t>
                                  </m:r>
                                </m:sub>
                              </m:sSub>
                              <m:r>
                                <a:rPr lang="en-GB" sz="1500" i="1" noProof="0" smtClean="0">
                                  <a:latin typeface="Cambria Math" panose="02040503050406030204" pitchFamily="18" charset="0"/>
                                  <a:ea typeface="Cambria Math" panose="02040503050406030204" pitchFamily="18" charset="0"/>
                                </a:rPr>
                                <m:t>≈</m:t>
                              </m:r>
                              <m:r>
                                <a:rPr lang="en-GB" sz="1500" b="0" i="1" noProof="0" smtClean="0">
                                  <a:latin typeface="Cambria Math" panose="02040503050406030204" pitchFamily="18" charset="0"/>
                                  <a:ea typeface="Cambria Math" panose="02040503050406030204" pitchFamily="18" charset="0"/>
                                </a:rPr>
                                <m:t>1</m:t>
                              </m:r>
                              <m:r>
                                <a:rPr lang="en-GB" sz="1500" i="1" noProof="0" smtClean="0">
                                  <a:latin typeface="Cambria Math" panose="02040503050406030204" pitchFamily="18" charset="0"/>
                                  <a:ea typeface="Cambria Math" panose="02040503050406030204" pitchFamily="18" charset="0"/>
                                </a:rPr>
                                <m:t>.</m:t>
                              </m:r>
                              <m:r>
                                <a:rPr lang="en-GB" sz="1500" b="0" i="1" noProof="0" smtClean="0">
                                  <a:latin typeface="Cambria Math" panose="02040503050406030204" pitchFamily="18" charset="0"/>
                                  <a:ea typeface="Cambria Math" panose="02040503050406030204" pitchFamily="18" charset="0"/>
                                </a:rPr>
                                <m:t>7</m:t>
                              </m:r>
                              <m:r>
                                <a:rPr lang="en-GB" sz="1500" i="1" noProof="0" smtClean="0">
                                  <a:latin typeface="Cambria Math" panose="02040503050406030204" pitchFamily="18" charset="0"/>
                                  <a:ea typeface="Cambria Math" panose="02040503050406030204" pitchFamily="18" charset="0"/>
                                </a:rPr>
                                <m:t> </m:t>
                              </m:r>
                              <m:r>
                                <m:rPr>
                                  <m:nor/>
                                </m:rPr>
                                <a:rPr lang="en-GB" sz="1500" noProof="0" smtClean="0"/>
                                <m:t>W</m:t>
                              </m:r>
                            </m:e>
                            <m:e>
                              <m:r>
                                <a:rPr lang="en-GB" sz="1500" i="1" noProof="0" smtClean="0">
                                  <a:latin typeface="Cambria Math" panose="02040503050406030204" pitchFamily="18" charset="0"/>
                                </a:rPr>
                                <m:t>2</m:t>
                              </m:r>
                              <m:r>
                                <a:rPr lang="en-GB" sz="1500" i="1" noProof="0" smtClean="0">
                                  <a:latin typeface="Cambria Math" panose="02040503050406030204" pitchFamily="18" charset="0"/>
                                  <a:ea typeface="Cambria Math" panose="02040503050406030204" pitchFamily="18" charset="0"/>
                                </a:rPr>
                                <m:t>×2</m:t>
                              </m:r>
                            </m:e>
                          </m:mr>
                          <m:mr>
                            <m:e>
                              <m:r>
                                <a:rPr lang="en-GB" sz="1500" i="1" noProof="0" smtClean="0">
                                  <a:latin typeface="Cambria Math" panose="02040503050406030204" pitchFamily="18" charset="0"/>
                                  <a:ea typeface="Cambria Math" panose="02040503050406030204" pitchFamily="18" charset="0"/>
                                </a:rPr>
                                <m:t>16∙</m:t>
                              </m:r>
                              <m:sSub>
                                <m:sSubPr>
                                  <m:ctrlPr>
                                    <a:rPr lang="en-GB" sz="1500" i="1" noProof="0" smtClean="0">
                                      <a:latin typeface="Cambria Math" panose="02040503050406030204" pitchFamily="18" charset="0"/>
                                      <a:ea typeface="Cambria Math" panose="02040503050406030204" pitchFamily="18" charset="0"/>
                                    </a:rPr>
                                  </m:ctrlPr>
                                </m:sSubPr>
                                <m:e>
                                  <m:r>
                                    <a:rPr lang="en-GB" sz="1500" i="1" noProof="0" smtClean="0">
                                      <a:latin typeface="Cambria Math" panose="02040503050406030204" pitchFamily="18" charset="0"/>
                                      <a:ea typeface="Cambria Math" panose="02040503050406030204" pitchFamily="18" charset="0"/>
                                    </a:rPr>
                                    <m:t>𝑃</m:t>
                                  </m:r>
                                </m:e>
                                <m:sub>
                                  <m:r>
                                    <m:rPr>
                                      <m:sty m:val="p"/>
                                    </m:rPr>
                                    <a:rPr lang="en-GB" sz="1500" noProof="0" smtClean="0">
                                      <a:latin typeface="Cambria Math" panose="02040503050406030204" pitchFamily="18" charset="0"/>
                                      <a:ea typeface="Cambria Math" panose="02040503050406030204" pitchFamily="18" charset="0"/>
                                    </a:rPr>
                                    <m:t>unit</m:t>
                                  </m:r>
                                  <m:r>
                                    <a:rPr lang="en-GB" sz="1500" noProof="0" smtClean="0">
                                      <a:latin typeface="Cambria Math" panose="02040503050406030204" pitchFamily="18" charset="0"/>
                                      <a:ea typeface="Cambria Math" panose="02040503050406030204" pitchFamily="18" charset="0"/>
                                    </a:rPr>
                                    <m:t>−</m:t>
                                  </m:r>
                                  <m:r>
                                    <m:rPr>
                                      <m:sty m:val="p"/>
                                    </m:rPr>
                                    <a:rPr lang="en-GB" sz="1500" noProof="0" smtClean="0">
                                      <a:latin typeface="Cambria Math" panose="02040503050406030204" pitchFamily="18" charset="0"/>
                                      <a:ea typeface="Cambria Math" panose="02040503050406030204" pitchFamily="18" charset="0"/>
                                    </a:rPr>
                                    <m:t>circuit</m:t>
                                  </m:r>
                                </m:sub>
                              </m:sSub>
                              <m:r>
                                <a:rPr lang="en-GB" sz="1500" i="1" noProof="0" smtClean="0">
                                  <a:latin typeface="Cambria Math" panose="02040503050406030204" pitchFamily="18" charset="0"/>
                                  <a:ea typeface="Cambria Math" panose="02040503050406030204" pitchFamily="18" charset="0"/>
                                </a:rPr>
                                <m:t>≈6.8 </m:t>
                              </m:r>
                              <m:r>
                                <m:rPr>
                                  <m:nor/>
                                </m:rPr>
                                <a:rPr lang="en-GB" sz="1500" noProof="0" smtClean="0"/>
                                <m:t>W</m:t>
                              </m:r>
                            </m:e>
                            <m:e>
                              <m:r>
                                <a:rPr lang="en-GB" sz="1500" i="1" noProof="0" smtClean="0">
                                  <a:latin typeface="Cambria Math" panose="02040503050406030204" pitchFamily="18" charset="0"/>
                                </a:rPr>
                                <m:t>4</m:t>
                              </m:r>
                              <m:r>
                                <a:rPr lang="en-GB" sz="1500" i="1" noProof="0" smtClean="0">
                                  <a:latin typeface="Cambria Math" panose="02040503050406030204" pitchFamily="18" charset="0"/>
                                  <a:ea typeface="Cambria Math" panose="02040503050406030204" pitchFamily="18" charset="0"/>
                                </a:rPr>
                                <m:t>×4</m:t>
                              </m:r>
                              <m:r>
                                <m:rPr>
                                  <m:nor/>
                                </m:rPr>
                                <a:rPr lang="en-GB" sz="1500" noProof="0" smtClean="0"/>
                                <m:t>  </m:t>
                              </m:r>
                            </m:e>
                          </m:mr>
                        </m:m>
                      </m:e>
                    </m:d>
                  </m:oMath>
                </a14:m>
                <a:r>
                  <a:rPr lang="en-GB" sz="1500" noProof="0" dirty="0"/>
                  <a:t> </a:t>
                </a:r>
              </a:p>
            </p:txBody>
          </p:sp>
        </mc:Choice>
        <mc:Fallback xmlns="">
          <p:sp>
            <p:nvSpPr>
              <p:cNvPr id="7" name="TextBox 6">
                <a:extLst>
                  <a:ext uri="{FF2B5EF4-FFF2-40B4-BE49-F238E27FC236}">
                    <a16:creationId xmlns:a16="http://schemas.microsoft.com/office/drawing/2014/main" id="{8C6B75E7-D4EF-35E3-7EE6-1AEBF93EAB7E}"/>
                  </a:ext>
                </a:extLst>
              </p:cNvPr>
              <p:cNvSpPr txBox="1">
                <a:spLocks noRot="1" noChangeAspect="1" noMove="1" noResize="1" noEditPoints="1" noAdjustHandles="1" noChangeArrowheads="1" noChangeShapeType="1" noTextEdit="1"/>
              </p:cNvSpPr>
              <p:nvPr/>
            </p:nvSpPr>
            <p:spPr>
              <a:xfrm>
                <a:off x="7624076" y="3100118"/>
                <a:ext cx="4332493" cy="607218"/>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0D106D6-B0A6-B877-05C9-425730F7FAF6}"/>
                  </a:ext>
                </a:extLst>
              </p:cNvPr>
              <p:cNvSpPr txBox="1"/>
              <p:nvPr/>
            </p:nvSpPr>
            <p:spPr>
              <a:xfrm>
                <a:off x="3855958" y="5360916"/>
                <a:ext cx="8686001" cy="1400255"/>
              </a:xfrm>
              <a:prstGeom prst="rect">
                <a:avLst/>
              </a:prstGeom>
              <a:noFill/>
            </p:spPr>
            <p:txBody>
              <a:bodyPr wrap="square">
                <a:spAutoFit/>
              </a:bodyPr>
              <a:lstStyle/>
              <a:p>
                <a14:m>
                  <m:oMath xmlns:m="http://schemas.openxmlformats.org/officeDocument/2006/math">
                    <m:r>
                      <a:rPr lang="en-GB" sz="1600" i="1" noProof="0" smtClean="0">
                        <a:latin typeface="Cambria Math" panose="02040503050406030204" pitchFamily="18" charset="0"/>
                        <a:ea typeface="Cambria Math" panose="02040503050406030204" pitchFamily="18" charset="0"/>
                      </a:rPr>
                      <m:t>𝑁</m:t>
                    </m:r>
                  </m:oMath>
                </a14:m>
                <a:r>
                  <a:rPr lang="en-GB" sz="1600" noProof="0" dirty="0"/>
                  <a:t>: number of atoms</a:t>
                </a:r>
              </a:p>
              <a:p>
                <a:pPr/>
                <a14:m>
                  <m:oMathPara xmlns:m="http://schemas.openxmlformats.org/officeDocument/2006/math">
                    <m:oMathParaPr>
                      <m:jc m:val="left"/>
                    </m:oMathParaPr>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𝐼</m:t>
                          </m:r>
                        </m:e>
                        <m:sub>
                          <m:r>
                            <a:rPr lang="en-GB" sz="1600" i="1" noProof="0" smtClean="0">
                              <a:latin typeface="Cambria Math" panose="02040503050406030204" pitchFamily="18" charset="0"/>
                              <a:ea typeface="Cambria Math" panose="02040503050406030204" pitchFamily="18" charset="0"/>
                            </a:rPr>
                            <m:t>𝑖</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r>
                        <a:rPr lang="en-GB" sz="1600" b="0" i="1" noProof="0" smtClean="0">
                          <a:latin typeface="Cambria Math" panose="02040503050406030204" pitchFamily="18" charset="0"/>
                          <a:ea typeface="Cambria Math" panose="02040503050406030204" pitchFamily="18" charset="0"/>
                        </a:rPr>
                        <m:t>=</m:t>
                      </m:r>
                      <m:d>
                        <m:dPr>
                          <m:begChr m:val="{"/>
                          <m:endChr m:val=""/>
                          <m:ctrlPr>
                            <a:rPr lang="en-GB" sz="160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sz="1600" i="1" noProof="0" smtClean="0">
                                  <a:latin typeface="Cambria Math" panose="02040503050406030204" pitchFamily="18" charset="0"/>
                                  <a:ea typeface="Cambria Math" panose="02040503050406030204" pitchFamily="18" charset="0"/>
                                </a:rPr>
                              </m:ctrlPr>
                            </m:mPr>
                            <m:mr>
                              <m:e>
                                <m:r>
                                  <a:rPr lang="en-GB" sz="1600" i="1" noProof="0" smtClean="0">
                                    <a:latin typeface="Cambria Math" panose="02040503050406030204" pitchFamily="18" charset="0"/>
                                  </a:rPr>
                                  <m:t>1</m:t>
                                </m:r>
                              </m:e>
                              <m:e>
                                <m:r>
                                  <m:rPr>
                                    <m:nor/>
                                  </m:rPr>
                                  <a:rPr lang="en-GB" sz="1600" noProof="0" smtClean="0"/>
                                  <m:t>if</m:t>
                                </m:r>
                                <m:r>
                                  <m:rPr>
                                    <m:nor/>
                                  </m:rPr>
                                  <a:rPr lang="en-GB" sz="1600" noProof="0" smtClean="0"/>
                                  <m:t> </m:t>
                                </m:r>
                                <m:r>
                                  <m:rPr>
                                    <m:nor/>
                                  </m:rPr>
                                  <a:rPr lang="en-GB" sz="1600" noProof="0" smtClean="0"/>
                                  <m:t>the</m:t>
                                </m:r>
                                <m:r>
                                  <m:rPr>
                                    <m:nor/>
                                  </m:rPr>
                                  <a:rPr lang="en-GB" sz="1600" noProof="0" smtClean="0"/>
                                  <m:t> </m:t>
                                </m:r>
                                <m:r>
                                  <m:rPr>
                                    <m:nor/>
                                  </m:rPr>
                                  <a:rPr lang="en-GB" sz="1600" noProof="0" smtClean="0"/>
                                  <m:t>i</m:t>
                                </m:r>
                                <m:r>
                                  <m:rPr>
                                    <m:nor/>
                                  </m:rPr>
                                  <a:rPr lang="en-GB" sz="1600" noProof="0" smtClean="0"/>
                                  <m:t>−</m:t>
                                </m:r>
                                <m:r>
                                  <m:rPr>
                                    <m:nor/>
                                  </m:rPr>
                                  <a:rPr lang="en-GB" sz="1600" noProof="0" smtClean="0"/>
                                  <m:t>th</m:t>
                                </m:r>
                                <m:r>
                                  <m:rPr>
                                    <m:nor/>
                                  </m:rPr>
                                  <a:rPr lang="en-GB" sz="1600" noProof="0" smtClean="0"/>
                                  <m:t> </m:t>
                                </m:r>
                                <m:r>
                                  <m:rPr>
                                    <m:nor/>
                                  </m:rPr>
                                  <a:rPr lang="en-GB" sz="1600" noProof="0" smtClean="0"/>
                                  <m:t>atom</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is</m:t>
                                </m:r>
                                <m:r>
                                  <a:rPr lang="en-GB" sz="1600" noProof="0" smtClean="0">
                                    <a:latin typeface="Cambria Math" panose="02040503050406030204" pitchFamily="18" charset="0"/>
                                  </a:rPr>
                                  <m:t> </m:t>
                                </m:r>
                                <m:r>
                                  <m:rPr>
                                    <m:sty m:val="p"/>
                                  </m:rPr>
                                  <a:rPr lang="en-GB" sz="1600" noProof="0" smtClean="0">
                                    <a:latin typeface="Cambria Math" panose="02040503050406030204" pitchFamily="18" charset="0"/>
                                  </a:rPr>
                                  <m:t>reconfigurable</m:t>
                                </m:r>
                              </m:e>
                            </m:mr>
                            <m:mr>
                              <m:e>
                                <m:r>
                                  <a:rPr lang="en-GB" sz="1600" b="0" i="1" noProof="0" smtClean="0">
                                    <a:latin typeface="Cambria Math" panose="02040503050406030204" pitchFamily="18" charset="0"/>
                                    <a:ea typeface="Cambria Math" panose="02040503050406030204" pitchFamily="18" charset="0"/>
                                  </a:rPr>
                                  <m:t>0</m:t>
                                </m:r>
                              </m:e>
                              <m:e>
                                <m:r>
                                  <m:rPr>
                                    <m:sty m:val="p"/>
                                  </m:rPr>
                                  <a:rPr lang="en-GB" sz="1600" noProof="0" smtClean="0">
                                    <a:latin typeface="Cambria Math" panose="02040503050406030204" pitchFamily="18" charset="0"/>
                                    <a:ea typeface="Cambria Math" panose="02040503050406030204" pitchFamily="18" charset="0"/>
                                  </a:rPr>
                                  <m:t>otherwise</m:t>
                                </m:r>
                              </m:e>
                            </m:mr>
                          </m:m>
                        </m:e>
                      </m:d>
                    </m:oMath>
                  </m:oMathPara>
                </a14:m>
                <a:endParaRPr lang="en-GB" sz="1600" noProof="0" dirty="0">
                  <a:ea typeface="Cambria Math" panose="02040503050406030204" pitchFamily="18" charset="0"/>
                </a:endParaRP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i="1" noProof="0" smtClean="0">
                            <a:latin typeface="Cambria Math" panose="02040503050406030204" pitchFamily="18" charset="0"/>
                            <a:ea typeface="Cambria Math" panose="02040503050406030204" pitchFamily="18" charset="0"/>
                          </a:rPr>
                          <m:t>𝑔</m:t>
                        </m:r>
                        <m:r>
                          <a:rPr lang="en-GB" sz="1600" i="1"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𝑣</m:t>
                        </m:r>
                      </m:sub>
                    </m:sSub>
                    <m:r>
                      <a:rPr lang="en-GB" sz="1600" b="0" i="1" noProof="0" smtClean="0">
                        <a:latin typeface="Cambria Math" panose="02040503050406030204" pitchFamily="18" charset="0"/>
                        <a:ea typeface="Cambria Math" panose="02040503050406030204" pitchFamily="18" charset="0"/>
                      </a:rPr>
                      <m:t>=1</m:t>
                    </m:r>
                  </m:oMath>
                </a14:m>
                <a:r>
                  <a:rPr lang="en-GB" sz="1600" noProof="0" dirty="0"/>
                  <a:t>: number of atoms in the same group, where all are configured the same.</a:t>
                </a:r>
              </a:p>
              <a:p>
                <a14:m>
                  <m:oMath xmlns:m="http://schemas.openxmlformats.org/officeDocument/2006/math">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a:rPr lang="en-GB" sz="1600" b="0" i="1" noProof="0" smtClean="0">
                            <a:latin typeface="Cambria Math" panose="02040503050406030204" pitchFamily="18" charset="0"/>
                            <a:ea typeface="Cambria Math" panose="02040503050406030204" pitchFamily="18" charset="0"/>
                          </a:rPr>
                          <m:t>𝑠</m:t>
                        </m:r>
                      </m:sub>
                    </m:sSub>
                    <m:r>
                      <a:rPr lang="en-GB" sz="1600" b="0" i="1" noProof="0" smtClean="0">
                        <a:latin typeface="Cambria Math" panose="02040503050406030204" pitchFamily="18" charset="0"/>
                        <a:ea typeface="Cambria Math" panose="02040503050406030204" pitchFamily="18" charset="0"/>
                      </a:rPr>
                      <m:t>=</m:t>
                    </m:r>
                    <m:r>
                      <a:rPr lang="en-GB" sz="1600" b="1" i="1" noProof="0" smtClean="0">
                        <a:solidFill>
                          <a:srgbClr val="C00000"/>
                        </a:solidFill>
                        <a:latin typeface="Cambria Math" panose="02040503050406030204" pitchFamily="18" charset="0"/>
                        <a:ea typeface="Cambria Math" panose="02040503050406030204" pitchFamily="18" charset="0"/>
                      </a:rPr>
                      <m:t>𝟏</m:t>
                    </m:r>
                  </m:oMath>
                </a14:m>
                <a:r>
                  <a:rPr lang="en-GB" sz="1600" noProof="0" dirty="0"/>
                  <a:t>: number of signal generated by the same atom-circuit.</a:t>
                </a:r>
              </a:p>
            </p:txBody>
          </p:sp>
        </mc:Choice>
        <mc:Fallback xmlns="">
          <p:sp>
            <p:nvSpPr>
              <p:cNvPr id="9" name="TextBox 8">
                <a:extLst>
                  <a:ext uri="{FF2B5EF4-FFF2-40B4-BE49-F238E27FC236}">
                    <a16:creationId xmlns:a16="http://schemas.microsoft.com/office/drawing/2014/main" id="{90D106D6-B0A6-B877-05C9-425730F7FAF6}"/>
                  </a:ext>
                </a:extLst>
              </p:cNvPr>
              <p:cNvSpPr txBox="1">
                <a:spLocks noRot="1" noChangeAspect="1" noMove="1" noResize="1" noEditPoints="1" noAdjustHandles="1" noChangeArrowheads="1" noChangeShapeType="1" noTextEdit="1"/>
              </p:cNvSpPr>
              <p:nvPr/>
            </p:nvSpPr>
            <p:spPr>
              <a:xfrm>
                <a:off x="3855958" y="5360916"/>
                <a:ext cx="8686001" cy="1400255"/>
              </a:xfrm>
              <a:prstGeom prst="rect">
                <a:avLst/>
              </a:prstGeom>
              <a:blipFill>
                <a:blip r:embed="rId13"/>
                <a:stretch>
                  <a:fillRect t="-1304" b="-4783"/>
                </a:stretch>
              </a:blipFill>
            </p:spPr>
            <p:txBody>
              <a:bodyPr/>
              <a:lstStyle/>
              <a:p>
                <a:r>
                  <a:rPr lang="LID4096">
                    <a:noFill/>
                  </a:rPr>
                  <a:t> </a:t>
                </a:r>
              </a:p>
            </p:txBody>
          </p:sp>
        </mc:Fallback>
      </mc:AlternateContent>
      <p:sp>
        <p:nvSpPr>
          <p:cNvPr id="15" name="TextBox 14">
            <a:extLst>
              <a:ext uri="{FF2B5EF4-FFF2-40B4-BE49-F238E27FC236}">
                <a16:creationId xmlns:a16="http://schemas.microsoft.com/office/drawing/2014/main" id="{F865BF81-8492-AE8E-C58E-9EE03DE8BD2E}"/>
              </a:ext>
            </a:extLst>
          </p:cNvPr>
          <p:cNvSpPr txBox="1"/>
          <p:nvPr/>
        </p:nvSpPr>
        <p:spPr>
          <a:xfrm>
            <a:off x="11800615" y="3176977"/>
            <a:ext cx="402674" cy="307777"/>
          </a:xfrm>
          <a:prstGeom prst="rect">
            <a:avLst/>
          </a:prstGeom>
          <a:noFill/>
        </p:spPr>
        <p:txBody>
          <a:bodyPr wrap="none" rtlCol="0">
            <a:spAutoFit/>
          </a:bodyPr>
          <a:lstStyle/>
          <a:p>
            <a:r>
              <a:rPr lang="en-GB" sz="1400" noProof="0" dirty="0"/>
              <a:t>(4)</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0FF3CDD-B10B-0144-A247-194513322A84}"/>
                  </a:ext>
                </a:extLst>
              </p:cNvPr>
              <p:cNvSpPr txBox="1"/>
              <p:nvPr/>
            </p:nvSpPr>
            <p:spPr>
              <a:xfrm>
                <a:off x="9474109" y="2604647"/>
                <a:ext cx="180101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xmlns="">
          <p:sp>
            <p:nvSpPr>
              <p:cNvPr id="17" name="TextBox 16">
                <a:extLst>
                  <a:ext uri="{FF2B5EF4-FFF2-40B4-BE49-F238E27FC236}">
                    <a16:creationId xmlns:a16="http://schemas.microsoft.com/office/drawing/2014/main" id="{50FF3CDD-B10B-0144-A247-194513322A84}"/>
                  </a:ext>
                </a:extLst>
              </p:cNvPr>
              <p:cNvSpPr txBox="1">
                <a:spLocks noRot="1" noChangeAspect="1" noMove="1" noResize="1" noEditPoints="1" noAdjustHandles="1" noChangeArrowheads="1" noChangeShapeType="1" noTextEdit="1"/>
              </p:cNvSpPr>
              <p:nvPr/>
            </p:nvSpPr>
            <p:spPr>
              <a:xfrm>
                <a:off x="9474109" y="2604647"/>
                <a:ext cx="1801015" cy="394019"/>
              </a:xfrm>
              <a:prstGeom prst="rect">
                <a:avLst/>
              </a:prstGeom>
              <a:blipFill>
                <a:blip r:embed="rId14"/>
                <a:stretch>
                  <a:fillRect b="-9231"/>
                </a:stretch>
              </a:blipFill>
            </p:spPr>
            <p:txBody>
              <a:bodyPr/>
              <a:lstStyle/>
              <a:p>
                <a:r>
                  <a:rPr lang="LID4096">
                    <a:noFill/>
                  </a:rPr>
                  <a:t> </a:t>
                </a:r>
              </a:p>
            </p:txBody>
          </p:sp>
        </mc:Fallback>
      </mc:AlternateContent>
      <p:cxnSp>
        <p:nvCxnSpPr>
          <p:cNvPr id="18" name="Connector: Elbow 17">
            <a:extLst>
              <a:ext uri="{FF2B5EF4-FFF2-40B4-BE49-F238E27FC236}">
                <a16:creationId xmlns:a16="http://schemas.microsoft.com/office/drawing/2014/main" id="{64D21C50-D717-5DC3-C8E5-3DF7858EF967}"/>
              </a:ext>
            </a:extLst>
          </p:cNvPr>
          <p:cNvCxnSpPr>
            <a:cxnSpLocks/>
            <a:stCxn id="17" idx="0"/>
          </p:cNvCxnSpPr>
          <p:nvPr/>
        </p:nvCxnSpPr>
        <p:spPr>
          <a:xfrm rot="16200000" flipV="1">
            <a:off x="9965498" y="2195528"/>
            <a:ext cx="535888" cy="282350"/>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7FA922-FEEC-EDAB-F875-1949EFD8E965}"/>
              </a:ext>
            </a:extLst>
          </p:cNvPr>
          <p:cNvSpPr txBox="1"/>
          <p:nvPr/>
        </p:nvSpPr>
        <p:spPr>
          <a:xfrm>
            <a:off x="11172995" y="2651990"/>
            <a:ext cx="402674" cy="307777"/>
          </a:xfrm>
          <a:prstGeom prst="rect">
            <a:avLst/>
          </a:prstGeom>
          <a:noFill/>
        </p:spPr>
        <p:txBody>
          <a:bodyPr wrap="none" rtlCol="0">
            <a:spAutoFit/>
          </a:bodyPr>
          <a:lstStyle/>
          <a:p>
            <a:r>
              <a:rPr lang="en-GB" sz="1400" noProof="0" dirty="0"/>
              <a:t>(3)</a:t>
            </a:r>
          </a:p>
        </p:txBody>
      </p:sp>
      <p:grpSp>
        <p:nvGrpSpPr>
          <p:cNvPr id="150" name="Group 149">
            <a:extLst>
              <a:ext uri="{FF2B5EF4-FFF2-40B4-BE49-F238E27FC236}">
                <a16:creationId xmlns:a16="http://schemas.microsoft.com/office/drawing/2014/main" id="{ED48FB77-DEE8-FE05-9591-78965C90525E}"/>
              </a:ext>
            </a:extLst>
          </p:cNvPr>
          <p:cNvGrpSpPr/>
          <p:nvPr/>
        </p:nvGrpSpPr>
        <p:grpSpPr>
          <a:xfrm>
            <a:off x="1621870" y="3853345"/>
            <a:ext cx="597930" cy="447114"/>
            <a:chOff x="1928850" y="3753874"/>
            <a:chExt cx="597930" cy="447114"/>
          </a:xfrm>
        </p:grpSpPr>
        <p:sp>
          <p:nvSpPr>
            <p:cNvPr id="120" name="Isosceles Triangle 119">
              <a:extLst>
                <a:ext uri="{FF2B5EF4-FFF2-40B4-BE49-F238E27FC236}">
                  <a16:creationId xmlns:a16="http://schemas.microsoft.com/office/drawing/2014/main" id="{6E122BE4-1C30-B4E1-EBA7-522A627413FF}"/>
                </a:ext>
              </a:extLst>
            </p:cNvPr>
            <p:cNvSpPr/>
            <p:nvPr/>
          </p:nvSpPr>
          <p:spPr>
            <a:xfrm rot="5400000">
              <a:off x="2003986" y="3764586"/>
              <a:ext cx="447114" cy="425689"/>
            </a:xfrm>
            <a:prstGeom prst="triangl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37" name="Straight Connector 136">
              <a:extLst>
                <a:ext uri="{FF2B5EF4-FFF2-40B4-BE49-F238E27FC236}">
                  <a16:creationId xmlns:a16="http://schemas.microsoft.com/office/drawing/2014/main" id="{80AD2C78-0B49-544F-BC8C-8896BE1D3664}"/>
                </a:ext>
              </a:extLst>
            </p:cNvPr>
            <p:cNvCxnSpPr/>
            <p:nvPr/>
          </p:nvCxnSpPr>
          <p:spPr>
            <a:xfrm>
              <a:off x="1928850" y="3817018"/>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386BA4A-A1AE-4A10-A346-294D9C726012}"/>
                </a:ext>
              </a:extLst>
            </p:cNvPr>
            <p:cNvCxnSpPr/>
            <p:nvPr/>
          </p:nvCxnSpPr>
          <p:spPr>
            <a:xfrm>
              <a:off x="1931237" y="3883694"/>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01C51C2-FE3D-BF4C-BB76-6C6C49480235}"/>
                </a:ext>
              </a:extLst>
            </p:cNvPr>
            <p:cNvCxnSpPr/>
            <p:nvPr/>
          </p:nvCxnSpPr>
          <p:spPr>
            <a:xfrm>
              <a:off x="1931233" y="395751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57C11F9-0147-56CB-3396-C20B308D938A}"/>
                </a:ext>
              </a:extLst>
            </p:cNvPr>
            <p:cNvCxnSpPr/>
            <p:nvPr/>
          </p:nvCxnSpPr>
          <p:spPr>
            <a:xfrm>
              <a:off x="1933620" y="402418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416A006-0B09-7DAD-602E-139831EAACBD}"/>
                </a:ext>
              </a:extLst>
            </p:cNvPr>
            <p:cNvCxnSpPr/>
            <p:nvPr/>
          </p:nvCxnSpPr>
          <p:spPr>
            <a:xfrm>
              <a:off x="1930687" y="409086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35FC30A-7CF3-FC16-5AC4-A33D841FB597}"/>
                </a:ext>
              </a:extLst>
            </p:cNvPr>
            <p:cNvCxnSpPr/>
            <p:nvPr/>
          </p:nvCxnSpPr>
          <p:spPr>
            <a:xfrm>
              <a:off x="1933074" y="415753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5635F656-561E-5D3C-2B87-553CAFCE6B7E}"/>
                </a:ext>
              </a:extLst>
            </p:cNvPr>
            <p:cNvCxnSpPr/>
            <p:nvPr/>
          </p:nvCxnSpPr>
          <p:spPr>
            <a:xfrm>
              <a:off x="2440388" y="3976561"/>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2" name="Arc 151">
            <a:extLst>
              <a:ext uri="{FF2B5EF4-FFF2-40B4-BE49-F238E27FC236}">
                <a16:creationId xmlns:a16="http://schemas.microsoft.com/office/drawing/2014/main" id="{0C71473C-087B-C6E0-D52F-21574F207C7D}"/>
              </a:ext>
            </a:extLst>
          </p:cNvPr>
          <p:cNvSpPr/>
          <p:nvPr/>
        </p:nvSpPr>
        <p:spPr>
          <a:xfrm flipH="1">
            <a:off x="1740934" y="1866901"/>
            <a:ext cx="972886" cy="2115124"/>
          </a:xfrm>
          <a:prstGeom prst="arc">
            <a:avLst>
              <a:gd name="adj1" fmla="val 20479574"/>
              <a:gd name="adj2" fmla="val 354275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0" name="Right Brace 9">
            <a:extLst>
              <a:ext uri="{FF2B5EF4-FFF2-40B4-BE49-F238E27FC236}">
                <a16:creationId xmlns:a16="http://schemas.microsoft.com/office/drawing/2014/main" id="{9BD69C3C-B538-FD9A-BE48-3288ABADF24D}"/>
              </a:ext>
            </a:extLst>
          </p:cNvPr>
          <p:cNvSpPr/>
          <p:nvPr/>
        </p:nvSpPr>
        <p:spPr>
          <a:xfrm>
            <a:off x="3002955"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1" name="Table 10">
            <a:extLst>
              <a:ext uri="{FF2B5EF4-FFF2-40B4-BE49-F238E27FC236}">
                <a16:creationId xmlns:a16="http://schemas.microsoft.com/office/drawing/2014/main" id="{9ACCE195-2D8F-DD36-7018-2474DC731D83}"/>
              </a:ext>
            </a:extLst>
          </p:cNvPr>
          <p:cNvGraphicFramePr>
            <a:graphicFrameLocks noGrp="1"/>
          </p:cNvGraphicFramePr>
          <p:nvPr>
            <p:extLst>
              <p:ext uri="{D42A27DB-BD31-4B8C-83A1-F6EECF244321}">
                <p14:modId xmlns:p14="http://schemas.microsoft.com/office/powerpoint/2010/main" val="3400669501"/>
              </p:ext>
            </p:extLst>
          </p:nvPr>
        </p:nvGraphicFramePr>
        <p:xfrm>
          <a:off x="1206137"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4" name="Table 13">
            <a:extLst>
              <a:ext uri="{FF2B5EF4-FFF2-40B4-BE49-F238E27FC236}">
                <a16:creationId xmlns:a16="http://schemas.microsoft.com/office/drawing/2014/main" id="{CC6C4452-A52B-D4F3-9170-9DF5AC04485F}"/>
              </a:ext>
            </a:extLst>
          </p:cNvPr>
          <p:cNvGraphicFramePr>
            <a:graphicFrameLocks noGrp="1"/>
          </p:cNvGraphicFramePr>
          <p:nvPr>
            <p:extLst>
              <p:ext uri="{D42A27DB-BD31-4B8C-83A1-F6EECF244321}">
                <p14:modId xmlns:p14="http://schemas.microsoft.com/office/powerpoint/2010/main" val="2769246371"/>
              </p:ext>
            </p:extLst>
          </p:nvPr>
        </p:nvGraphicFramePr>
        <p:xfrm>
          <a:off x="1472837"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6" name="Table 15">
            <a:extLst>
              <a:ext uri="{FF2B5EF4-FFF2-40B4-BE49-F238E27FC236}">
                <a16:creationId xmlns:a16="http://schemas.microsoft.com/office/drawing/2014/main" id="{43776817-5FE0-2DE7-DE7C-D4A44DBA8DE4}"/>
              </a:ext>
            </a:extLst>
          </p:cNvPr>
          <p:cNvGraphicFramePr>
            <a:graphicFrameLocks noGrp="1"/>
          </p:cNvGraphicFramePr>
          <p:nvPr>
            <p:extLst>
              <p:ext uri="{D42A27DB-BD31-4B8C-83A1-F6EECF244321}">
                <p14:modId xmlns:p14="http://schemas.microsoft.com/office/powerpoint/2010/main" val="1696976248"/>
              </p:ext>
            </p:extLst>
          </p:nvPr>
        </p:nvGraphicFramePr>
        <p:xfrm>
          <a:off x="2066718"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19" name="TextBox 18">
            <a:extLst>
              <a:ext uri="{FF2B5EF4-FFF2-40B4-BE49-F238E27FC236}">
                <a16:creationId xmlns:a16="http://schemas.microsoft.com/office/drawing/2014/main" id="{177F3965-B39A-9676-E710-B5322ABDACDD}"/>
              </a:ext>
            </a:extLst>
          </p:cNvPr>
          <p:cNvSpPr txBox="1"/>
          <p:nvPr/>
        </p:nvSpPr>
        <p:spPr>
          <a:xfrm>
            <a:off x="704052" y="649201"/>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
        <p:nvSpPr>
          <p:cNvPr id="20" name="Arc 19">
            <a:extLst>
              <a:ext uri="{FF2B5EF4-FFF2-40B4-BE49-F238E27FC236}">
                <a16:creationId xmlns:a16="http://schemas.microsoft.com/office/drawing/2014/main" id="{F2A4AC14-62D1-C239-329B-A56DF8A06CED}"/>
              </a:ext>
            </a:extLst>
          </p:cNvPr>
          <p:cNvSpPr/>
          <p:nvPr/>
        </p:nvSpPr>
        <p:spPr>
          <a:xfrm flipH="1">
            <a:off x="2115498" y="2560574"/>
            <a:ext cx="972886" cy="1179576"/>
          </a:xfrm>
          <a:prstGeom prst="arc">
            <a:avLst>
              <a:gd name="adj1" fmla="val 20479574"/>
              <a:gd name="adj2" fmla="val 304891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144573D-CF68-C7CA-5014-A582653974F1}"/>
                  </a:ext>
                </a:extLst>
              </p:cNvPr>
              <p:cNvSpPr txBox="1"/>
              <p:nvPr/>
            </p:nvSpPr>
            <p:spPr>
              <a:xfrm>
                <a:off x="2251084" y="3432288"/>
                <a:ext cx="56819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oMath>
                  </m:oMathPara>
                </a14:m>
                <a:endParaRPr lang="en-GB" noProof="0" dirty="0"/>
              </a:p>
            </p:txBody>
          </p:sp>
        </mc:Choice>
        <mc:Fallback xmlns="">
          <p:sp>
            <p:nvSpPr>
              <p:cNvPr id="21" name="TextBox 20">
                <a:extLst>
                  <a:ext uri="{FF2B5EF4-FFF2-40B4-BE49-F238E27FC236}">
                    <a16:creationId xmlns:a16="http://schemas.microsoft.com/office/drawing/2014/main" id="{D144573D-CF68-C7CA-5014-A582653974F1}"/>
                  </a:ext>
                </a:extLst>
              </p:cNvPr>
              <p:cNvSpPr txBox="1">
                <a:spLocks noRot="1" noChangeAspect="1" noMove="1" noResize="1" noEditPoints="1" noAdjustHandles="1" noChangeArrowheads="1" noChangeShapeType="1" noTextEdit="1"/>
              </p:cNvSpPr>
              <p:nvPr/>
            </p:nvSpPr>
            <p:spPr>
              <a:xfrm>
                <a:off x="2251084" y="3432288"/>
                <a:ext cx="568195" cy="394019"/>
              </a:xfrm>
              <a:prstGeom prst="rect">
                <a:avLst/>
              </a:prstGeom>
              <a:blipFill>
                <a:blip r:embed="rId15"/>
                <a:stretch>
                  <a:fillRect r="-121505" b="-9231"/>
                </a:stretch>
              </a:blipFill>
            </p:spPr>
            <p:txBody>
              <a:bodyPr/>
              <a:lstStyle/>
              <a:p>
                <a:r>
                  <a:rPr lang="LID4096">
                    <a:noFill/>
                  </a:rPr>
                  <a:t> </a:t>
                </a:r>
              </a:p>
            </p:txBody>
          </p:sp>
        </mc:Fallback>
      </mc:AlternateContent>
      <p:grpSp>
        <p:nvGrpSpPr>
          <p:cNvPr id="106" name="Group 105">
            <a:extLst>
              <a:ext uri="{FF2B5EF4-FFF2-40B4-BE49-F238E27FC236}">
                <a16:creationId xmlns:a16="http://schemas.microsoft.com/office/drawing/2014/main" id="{DFCC2D63-4F3C-0BE1-4B62-4DFD80C4285C}"/>
              </a:ext>
            </a:extLst>
          </p:cNvPr>
          <p:cNvGrpSpPr/>
          <p:nvPr/>
        </p:nvGrpSpPr>
        <p:grpSpPr>
          <a:xfrm>
            <a:off x="178230" y="1475483"/>
            <a:ext cx="697409" cy="787747"/>
            <a:chOff x="550767" y="1475483"/>
            <a:chExt cx="697409" cy="787747"/>
          </a:xfrm>
        </p:grpSpPr>
        <p:grpSp>
          <p:nvGrpSpPr>
            <p:cNvPr id="37" name="Group 36">
              <a:extLst>
                <a:ext uri="{FF2B5EF4-FFF2-40B4-BE49-F238E27FC236}">
                  <a16:creationId xmlns:a16="http://schemas.microsoft.com/office/drawing/2014/main" id="{33107081-331D-67EE-9DF5-86C912D2BD09}"/>
                </a:ext>
              </a:extLst>
            </p:cNvPr>
            <p:cNvGrpSpPr/>
            <p:nvPr/>
          </p:nvGrpSpPr>
          <p:grpSpPr>
            <a:xfrm>
              <a:off x="552688" y="1475483"/>
              <a:ext cx="113775" cy="153319"/>
              <a:chOff x="1844231" y="869163"/>
              <a:chExt cx="108640" cy="146399"/>
            </a:xfrm>
          </p:grpSpPr>
          <p:cxnSp>
            <p:nvCxnSpPr>
              <p:cNvPr id="81" name="Straight Connector 80">
                <a:extLst>
                  <a:ext uri="{FF2B5EF4-FFF2-40B4-BE49-F238E27FC236}">
                    <a16:creationId xmlns:a16="http://schemas.microsoft.com/office/drawing/2014/main" id="{CA84F04A-546D-47A1-DB8C-0D96C2C6CFD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953C465-69A8-961C-A934-D933B62BB0A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EDBA9F6-9A7F-B47B-0178-4139E514CF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1E61DC46-C6E5-B570-2AAC-916640B13033}"/>
                </a:ext>
              </a:extLst>
            </p:cNvPr>
            <p:cNvGrpSpPr/>
            <p:nvPr/>
          </p:nvGrpSpPr>
          <p:grpSpPr>
            <a:xfrm>
              <a:off x="550767" y="2109911"/>
              <a:ext cx="113775" cy="153319"/>
              <a:chOff x="1844231" y="869163"/>
              <a:chExt cx="108640" cy="146399"/>
            </a:xfrm>
          </p:grpSpPr>
          <p:cxnSp>
            <p:nvCxnSpPr>
              <p:cNvPr id="78" name="Straight Connector 77">
                <a:extLst>
                  <a:ext uri="{FF2B5EF4-FFF2-40B4-BE49-F238E27FC236}">
                    <a16:creationId xmlns:a16="http://schemas.microsoft.com/office/drawing/2014/main" id="{74EE2228-0F05-2BFB-8064-1D4FD237943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27DE2A4-3B38-DED8-B036-AD7C9C6CC15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21A7F6-ACC9-82E4-A99A-F9E2C66B6C7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C739BA8D-5A0B-70BC-C534-75758F9D4214}"/>
                </a:ext>
              </a:extLst>
            </p:cNvPr>
            <p:cNvGrpSpPr/>
            <p:nvPr/>
          </p:nvGrpSpPr>
          <p:grpSpPr>
            <a:xfrm>
              <a:off x="1127205" y="1482054"/>
              <a:ext cx="113775" cy="153319"/>
              <a:chOff x="1844231" y="869163"/>
              <a:chExt cx="108640" cy="146399"/>
            </a:xfrm>
          </p:grpSpPr>
          <p:cxnSp>
            <p:nvCxnSpPr>
              <p:cNvPr id="69" name="Straight Connector 68">
                <a:extLst>
                  <a:ext uri="{FF2B5EF4-FFF2-40B4-BE49-F238E27FC236}">
                    <a16:creationId xmlns:a16="http://schemas.microsoft.com/office/drawing/2014/main" id="{937BB723-91DD-6487-C794-145416F7405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9341D7D-B51F-1D42-CD5C-BFC86506C4C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42501DA-A229-96FF-9D7B-85A40E3A3A7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9E41CC35-E7D4-9E25-05CD-C852B8DB76CE}"/>
                </a:ext>
              </a:extLst>
            </p:cNvPr>
            <p:cNvGrpSpPr/>
            <p:nvPr/>
          </p:nvGrpSpPr>
          <p:grpSpPr>
            <a:xfrm>
              <a:off x="1134401" y="2105329"/>
              <a:ext cx="113775" cy="153319"/>
              <a:chOff x="1844231" y="869163"/>
              <a:chExt cx="108640" cy="146399"/>
            </a:xfrm>
          </p:grpSpPr>
          <p:cxnSp>
            <p:nvCxnSpPr>
              <p:cNvPr id="66" name="Straight Connector 65">
                <a:extLst>
                  <a:ext uri="{FF2B5EF4-FFF2-40B4-BE49-F238E27FC236}">
                    <a16:creationId xmlns:a16="http://schemas.microsoft.com/office/drawing/2014/main" id="{A71653BB-7DF5-4C5C-3659-70466CC5367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E889D65-01D0-6FC5-276A-7B24C3F0C62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4EF5568-D6E3-90BA-9E54-A198B2CE099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D00E2332-A15B-8C84-B1F7-7152C2532391}"/>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101" name="TextBox 100">
                <a:extLst>
                  <a:ext uri="{FF2B5EF4-FFF2-40B4-BE49-F238E27FC236}">
                    <a16:creationId xmlns:a16="http://schemas.microsoft.com/office/drawing/2014/main" id="{D00E2332-A15B-8C84-B1F7-7152C2532391}"/>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6"/>
                <a:stretch>
                  <a:fillRect b="-15000"/>
                </a:stretch>
              </a:blipFill>
            </p:spPr>
            <p:txBody>
              <a:bodyPr/>
              <a:lstStyle/>
              <a:p>
                <a:r>
                  <a:rPr lang="LID4096">
                    <a:noFill/>
                  </a:rPr>
                  <a:t> </a:t>
                </a:r>
              </a:p>
            </p:txBody>
          </p:sp>
        </mc:Fallback>
      </mc:AlternateContent>
      <p:cxnSp>
        <p:nvCxnSpPr>
          <p:cNvPr id="102" name="Straight Arrow Connector 101">
            <a:extLst>
              <a:ext uri="{FF2B5EF4-FFF2-40B4-BE49-F238E27FC236}">
                <a16:creationId xmlns:a16="http://schemas.microsoft.com/office/drawing/2014/main" id="{7360CDE9-CD21-590C-7385-5D7928C95992}"/>
              </a:ext>
            </a:extLst>
          </p:cNvPr>
          <p:cNvCxnSpPr>
            <a:cxnSpLocks/>
          </p:cNvCxnSpPr>
          <p:nvPr/>
        </p:nvCxnSpPr>
        <p:spPr>
          <a:xfrm>
            <a:off x="2769325"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95D3704E-7EC9-C311-9060-346C22E87FF4}"/>
                  </a:ext>
                </a:extLst>
              </p:cNvPr>
              <p:cNvSpPr txBox="1"/>
              <p:nvPr/>
            </p:nvSpPr>
            <p:spPr>
              <a:xfrm>
                <a:off x="2574789"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103" name="TextBox 102">
                <a:extLst>
                  <a:ext uri="{FF2B5EF4-FFF2-40B4-BE49-F238E27FC236}">
                    <a16:creationId xmlns:a16="http://schemas.microsoft.com/office/drawing/2014/main" id="{95D3704E-7EC9-C311-9060-346C22E87FF4}"/>
                  </a:ext>
                </a:extLst>
              </p:cNvPr>
              <p:cNvSpPr txBox="1">
                <a:spLocks noRot="1" noChangeAspect="1" noMove="1" noResize="1" noEditPoints="1" noAdjustHandles="1" noChangeArrowheads="1" noChangeShapeType="1" noTextEdit="1"/>
              </p:cNvSpPr>
              <p:nvPr/>
            </p:nvSpPr>
            <p:spPr>
              <a:xfrm>
                <a:off x="2574789" y="3139268"/>
                <a:ext cx="545855" cy="369332"/>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9DA9D95D-868C-6C40-C390-8A95E3AF8610}"/>
                  </a:ext>
                </a:extLst>
              </p:cNvPr>
              <p:cNvSpPr txBox="1"/>
              <p:nvPr/>
            </p:nvSpPr>
            <p:spPr>
              <a:xfrm>
                <a:off x="3040775"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104" name="TextBox 103">
                <a:extLst>
                  <a:ext uri="{FF2B5EF4-FFF2-40B4-BE49-F238E27FC236}">
                    <a16:creationId xmlns:a16="http://schemas.microsoft.com/office/drawing/2014/main" id="{9DA9D95D-868C-6C40-C390-8A95E3AF8610}"/>
                  </a:ext>
                </a:extLst>
              </p:cNvPr>
              <p:cNvSpPr txBox="1">
                <a:spLocks noRot="1" noChangeAspect="1" noMove="1" noResize="1" noEditPoints="1" noAdjustHandles="1" noChangeArrowheads="1" noChangeShapeType="1" noTextEdit="1"/>
              </p:cNvSpPr>
              <p:nvPr/>
            </p:nvSpPr>
            <p:spPr>
              <a:xfrm>
                <a:off x="3040775" y="1675573"/>
                <a:ext cx="553485" cy="391261"/>
              </a:xfrm>
              <a:prstGeom prst="rect">
                <a:avLst/>
              </a:prstGeom>
              <a:blipFill>
                <a:blip r:embed="rId18"/>
                <a:stretch>
                  <a:fillRect b="-3125"/>
                </a:stretch>
              </a:blipFill>
            </p:spPr>
            <p:txBody>
              <a:bodyPr/>
              <a:lstStyle/>
              <a:p>
                <a:r>
                  <a:rPr lang="LID4096">
                    <a:noFill/>
                  </a:rPr>
                  <a:t> </a:t>
                </a:r>
              </a:p>
            </p:txBody>
          </p:sp>
        </mc:Fallback>
      </mc:AlternateContent>
      <p:sp>
        <p:nvSpPr>
          <p:cNvPr id="105" name="Right Brace 104">
            <a:extLst>
              <a:ext uri="{FF2B5EF4-FFF2-40B4-BE49-F238E27FC236}">
                <a16:creationId xmlns:a16="http://schemas.microsoft.com/office/drawing/2014/main" id="{7187DE37-4E65-B005-27A3-14BB3AA0812F}"/>
              </a:ext>
            </a:extLst>
          </p:cNvPr>
          <p:cNvSpPr/>
          <p:nvPr/>
        </p:nvSpPr>
        <p:spPr>
          <a:xfrm rot="5400000">
            <a:off x="2086379"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107" name="Connector: Elbow 106">
            <a:extLst>
              <a:ext uri="{FF2B5EF4-FFF2-40B4-BE49-F238E27FC236}">
                <a16:creationId xmlns:a16="http://schemas.microsoft.com/office/drawing/2014/main" id="{34475315-C516-A9A7-7D6B-4784E6158668}"/>
              </a:ext>
            </a:extLst>
          </p:cNvPr>
          <p:cNvCxnSpPr>
            <a:cxnSpLocks/>
            <a:endCxn id="139" idx="2"/>
          </p:cNvCxnSpPr>
          <p:nvPr/>
        </p:nvCxnSpPr>
        <p:spPr>
          <a:xfrm rot="16200000" flipV="1">
            <a:off x="7429305" y="2262186"/>
            <a:ext cx="1082269" cy="656179"/>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55DA97D-51EC-F532-56F7-EE9C157BFD19}"/>
                  </a:ext>
                </a:extLst>
              </p:cNvPr>
              <p:cNvSpPr txBox="1"/>
              <p:nvPr/>
            </p:nvSpPr>
            <p:spPr>
              <a:xfrm>
                <a:off x="112989" y="1612255"/>
                <a:ext cx="81606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𝑃</m:t>
                          </m:r>
                        </m:e>
                        <m:sub>
                          <m:r>
                            <m:rPr>
                              <m:sty m:val="p"/>
                            </m:rPr>
                            <a:rPr lang="en-GB" noProof="0" smtClean="0">
                              <a:latin typeface="Cambria Math" panose="02040503050406030204" pitchFamily="18" charset="0"/>
                            </a:rPr>
                            <m:t>p</m:t>
                          </m:r>
                        </m:sub>
                      </m:sSub>
                    </m:oMath>
                  </m:oMathPara>
                </a14:m>
                <a:endParaRPr lang="en-GB" noProof="0" dirty="0"/>
              </a:p>
            </p:txBody>
          </p:sp>
        </mc:Choice>
        <mc:Fallback xmlns="">
          <p:sp>
            <p:nvSpPr>
              <p:cNvPr id="3" name="TextBox 2">
                <a:extLst>
                  <a:ext uri="{FF2B5EF4-FFF2-40B4-BE49-F238E27FC236}">
                    <a16:creationId xmlns:a16="http://schemas.microsoft.com/office/drawing/2014/main" id="{655DA97D-51EC-F532-56F7-EE9C157BFD19}"/>
                  </a:ext>
                </a:extLst>
              </p:cNvPr>
              <p:cNvSpPr txBox="1">
                <a:spLocks noRot="1" noChangeAspect="1" noMove="1" noResize="1" noEditPoints="1" noAdjustHandles="1" noChangeArrowheads="1" noChangeShapeType="1" noTextEdit="1"/>
              </p:cNvSpPr>
              <p:nvPr/>
            </p:nvSpPr>
            <p:spPr>
              <a:xfrm>
                <a:off x="112989" y="1612255"/>
                <a:ext cx="816065" cy="394019"/>
              </a:xfrm>
              <a:prstGeom prst="rect">
                <a:avLst/>
              </a:prstGeom>
              <a:blipFill>
                <a:blip r:embed="rId19"/>
                <a:stretch>
                  <a:fillRect b="-4615"/>
                </a:stretch>
              </a:blipFill>
            </p:spPr>
            <p:txBody>
              <a:bodyPr/>
              <a:lstStyle/>
              <a:p>
                <a:r>
                  <a:rPr lang="LID4096">
                    <a:noFill/>
                  </a:rPr>
                  <a:t> </a:t>
                </a:r>
              </a:p>
            </p:txBody>
          </p:sp>
        </mc:Fallback>
      </mc:AlternateContent>
    </p:spTree>
    <p:extLst>
      <p:ext uri="{BB962C8B-B14F-4D97-AF65-F5344CB8AC3E}">
        <p14:creationId xmlns:p14="http://schemas.microsoft.com/office/powerpoint/2010/main" val="397353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34C47-1AC1-EA40-F230-B1D902846892}"/>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F4F78311-9F81-862E-E96C-DD409253B0A3}"/>
              </a:ext>
            </a:extLst>
          </p:cNvPr>
          <p:cNvSpPr/>
          <p:nvPr/>
        </p:nvSpPr>
        <p:spPr>
          <a:xfrm>
            <a:off x="633157" y="5645221"/>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5326F2E6-A37F-744E-7AD9-BC45D3EE4CB6}"/>
              </a:ext>
            </a:extLst>
          </p:cNvPr>
          <p:cNvSpPr/>
          <p:nvPr/>
        </p:nvSpPr>
        <p:spPr>
          <a:xfrm>
            <a:off x="570242" y="486211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893732F9-52FE-36C8-64A8-288239F30726}"/>
              </a:ext>
            </a:extLst>
          </p:cNvPr>
          <p:cNvPicPr/>
          <p:nvPr/>
        </p:nvPicPr>
        <p:blipFill>
          <a:blip r:embed="rId3"/>
          <a:stretch/>
        </p:blipFill>
        <p:spPr>
          <a:xfrm rot="1730551">
            <a:off x="2012115" y="5221512"/>
            <a:ext cx="616517" cy="570959"/>
          </a:xfrm>
          <a:prstGeom prst="rect">
            <a:avLst/>
          </a:prstGeom>
          <a:ln w="0">
            <a:noFill/>
          </a:ln>
        </p:spPr>
      </p:pic>
      <p:sp>
        <p:nvSpPr>
          <p:cNvPr id="127" name="PlaceHolder 1">
            <a:extLst>
              <a:ext uri="{FF2B5EF4-FFF2-40B4-BE49-F238E27FC236}">
                <a16:creationId xmlns:a16="http://schemas.microsoft.com/office/drawing/2014/main" id="{BA28CB95-A90C-870B-36CB-2360139272D0}"/>
              </a:ext>
            </a:extLst>
          </p:cNvPr>
          <p:cNvSpPr>
            <a:spLocks noGrp="1"/>
          </p:cNvSpPr>
          <p:nvPr>
            <p:ph type="sldNum" idx="8"/>
          </p:nvPr>
        </p:nvSpPr>
        <p:spPr>
          <a:xfrm>
            <a:off x="11492089" y="6396851"/>
            <a:ext cx="508774" cy="36432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27</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73013B48-47BA-F258-B403-F343E5329E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098" y="5136191"/>
            <a:ext cx="914400" cy="914400"/>
          </a:xfrm>
          <a:prstGeom prst="rect">
            <a:avLst/>
          </a:prstGeom>
        </p:spPr>
      </p:pic>
      <mc:AlternateContent xmlns:mc="http://schemas.openxmlformats.org/markup-compatibility/2006" xmlns:a14="http://schemas.microsoft.com/office/drawing/2010/main">
        <mc:Choice Requires="a14">
          <p:sp>
            <p:nvSpPr>
              <p:cNvPr id="26" name="TextBox 19">
                <a:extLst>
                  <a:ext uri="{FF2B5EF4-FFF2-40B4-BE49-F238E27FC236}">
                    <a16:creationId xmlns:a16="http://schemas.microsoft.com/office/drawing/2014/main" id="{2B19BE53-2170-DF84-D68A-520CB054EB5D}"/>
                  </a:ext>
                </a:extLst>
              </p:cNvPr>
              <p:cNvSpPr txBox="1"/>
              <p:nvPr/>
            </p:nvSpPr>
            <p:spPr>
              <a:xfrm>
                <a:off x="4653064" y="983893"/>
                <a:ext cx="3678135"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𝐸</m:t>
                          </m:r>
                        </m:e>
                        <m:sub>
                          <m:r>
                            <m:rPr>
                              <m:sty m:val="p"/>
                            </m:rPr>
                            <a:rPr lang="en-GB" b="0" i="0" noProof="0" smtClean="0">
                              <a:latin typeface="Cambria Math" panose="02040503050406030204" pitchFamily="18" charset="0"/>
                            </a:rPr>
                            <m:t>SIM</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oMath>
                  </m:oMathPara>
                </a14:m>
                <a:endParaRPr lang="en-GB" noProof="0" dirty="0"/>
              </a:p>
            </p:txBody>
          </p:sp>
        </mc:Choice>
        <mc:Fallback xmlns="">
          <p:sp>
            <p:nvSpPr>
              <p:cNvPr id="26" name="TextBox 19">
                <a:extLst>
                  <a:ext uri="{FF2B5EF4-FFF2-40B4-BE49-F238E27FC236}">
                    <a16:creationId xmlns:a16="http://schemas.microsoft.com/office/drawing/2014/main" id="{2B19BE53-2170-DF84-D68A-520CB054EB5D}"/>
                  </a:ext>
                </a:extLst>
              </p:cNvPr>
              <p:cNvSpPr txBox="1">
                <a:spLocks noRot="1" noChangeAspect="1" noMove="1" noResize="1" noEditPoints="1" noAdjustHandles="1" noChangeArrowheads="1" noChangeShapeType="1" noTextEdit="1"/>
              </p:cNvSpPr>
              <p:nvPr/>
            </p:nvSpPr>
            <p:spPr>
              <a:xfrm>
                <a:off x="4653064" y="983893"/>
                <a:ext cx="3678135" cy="498315"/>
              </a:xfrm>
              <a:prstGeom prst="rect">
                <a:avLst/>
              </a:prstGeom>
              <a:blipFill>
                <a:blip r:embed="rId6"/>
                <a:stretch>
                  <a:fillRect/>
                </a:stretch>
              </a:blipFill>
            </p:spPr>
            <p:txBody>
              <a:bodyPr/>
              <a:lstStyle/>
              <a:p>
                <a:r>
                  <a:rPr lang="LID4096">
                    <a:noFill/>
                  </a:rPr>
                  <a:t> </a:t>
                </a:r>
              </a:p>
            </p:txBody>
          </p:sp>
        </mc:Fallback>
      </mc:AlternateContent>
      <p:sp>
        <p:nvSpPr>
          <p:cNvPr id="29" name="TextBox 28">
            <a:extLst>
              <a:ext uri="{FF2B5EF4-FFF2-40B4-BE49-F238E27FC236}">
                <a16:creationId xmlns:a16="http://schemas.microsoft.com/office/drawing/2014/main" id="{1CA64E48-C155-9CB2-6C88-B4DF0FC25D4F}"/>
              </a:ext>
            </a:extLst>
          </p:cNvPr>
          <p:cNvSpPr txBox="1"/>
          <p:nvPr/>
        </p:nvSpPr>
        <p:spPr>
          <a:xfrm>
            <a:off x="4468874" y="581689"/>
            <a:ext cx="2213894" cy="338554"/>
          </a:xfrm>
          <a:prstGeom prst="rect">
            <a:avLst/>
          </a:prstGeom>
          <a:noFill/>
        </p:spPr>
        <p:txBody>
          <a:bodyPr wrap="square" rtlCol="0">
            <a:spAutoFit/>
          </a:bodyPr>
          <a:lstStyle/>
          <a:p>
            <a:r>
              <a:rPr lang="en-GB" sz="1600" noProof="0" dirty="0"/>
              <a:t>Energy consumption</a:t>
            </a:r>
          </a:p>
        </p:txBody>
      </p:sp>
      <p:sp>
        <p:nvSpPr>
          <p:cNvPr id="44" name="Rectangle 43">
            <a:extLst>
              <a:ext uri="{FF2B5EF4-FFF2-40B4-BE49-F238E27FC236}">
                <a16:creationId xmlns:a16="http://schemas.microsoft.com/office/drawing/2014/main" id="{9BD80C70-2FFD-3259-B4F0-80F23798DAAC}"/>
              </a:ext>
            </a:extLst>
          </p:cNvPr>
          <p:cNvSpPr/>
          <p:nvPr/>
        </p:nvSpPr>
        <p:spPr>
          <a:xfrm>
            <a:off x="4490607" y="615794"/>
            <a:ext cx="4160774"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48EE03B-C378-054B-FCFB-1E2FA1287D12}"/>
                  </a:ext>
                </a:extLst>
              </p:cNvPr>
              <p:cNvSpPr txBox="1"/>
              <p:nvPr/>
            </p:nvSpPr>
            <p:spPr>
              <a:xfrm>
                <a:off x="2011099" y="460185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MU</m:t>
                          </m:r>
                        </m:sub>
                      </m:sSub>
                    </m:oMath>
                  </m:oMathPara>
                </a14:m>
                <a:endParaRPr lang="en-GB" noProof="0" dirty="0"/>
              </a:p>
            </p:txBody>
          </p:sp>
        </mc:Choice>
        <mc:Fallback xmlns="">
          <p:sp>
            <p:nvSpPr>
              <p:cNvPr id="119" name="TextBox 118">
                <a:extLst>
                  <a:ext uri="{FF2B5EF4-FFF2-40B4-BE49-F238E27FC236}">
                    <a16:creationId xmlns:a16="http://schemas.microsoft.com/office/drawing/2014/main" id="{048EE03B-C378-054B-FCFB-1E2FA1287D12}"/>
                  </a:ext>
                </a:extLst>
              </p:cNvPr>
              <p:cNvSpPr txBox="1">
                <a:spLocks noRot="1" noChangeAspect="1" noMove="1" noResize="1" noEditPoints="1" noAdjustHandles="1" noChangeArrowheads="1" noChangeShapeType="1" noTextEdit="1"/>
              </p:cNvSpPr>
              <p:nvPr/>
            </p:nvSpPr>
            <p:spPr>
              <a:xfrm>
                <a:off x="2011099" y="4601850"/>
                <a:ext cx="509598" cy="369332"/>
              </a:xfrm>
              <a:prstGeom prst="rect">
                <a:avLst/>
              </a:prstGeom>
              <a:blipFill>
                <a:blip r:embed="rId7"/>
                <a:stretch>
                  <a:fillRect r="-5952" b="-1667"/>
                </a:stretch>
              </a:blipFill>
            </p:spPr>
            <p:txBody>
              <a:bodyPr/>
              <a:lstStyle/>
              <a:p>
                <a:r>
                  <a:rPr lang="LID4096">
                    <a:noFill/>
                  </a:rPr>
                  <a:t> </a:t>
                </a:r>
              </a:p>
            </p:txBody>
          </p:sp>
        </mc:Fallback>
      </mc:AlternateContent>
      <p:cxnSp>
        <p:nvCxnSpPr>
          <p:cNvPr id="121" name="Straight Arrow Connector 120">
            <a:extLst>
              <a:ext uri="{FF2B5EF4-FFF2-40B4-BE49-F238E27FC236}">
                <a16:creationId xmlns:a16="http://schemas.microsoft.com/office/drawing/2014/main" id="{3B3DF1DB-E3CE-E7F9-FFE2-907D2FB8484F}"/>
              </a:ext>
            </a:extLst>
          </p:cNvPr>
          <p:cNvCxnSpPr>
            <a:cxnSpLocks/>
          </p:cNvCxnSpPr>
          <p:nvPr/>
        </p:nvCxnSpPr>
        <p:spPr>
          <a:xfrm flipV="1">
            <a:off x="1613956" y="4534407"/>
            <a:ext cx="505002" cy="573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pic>
        <p:nvPicPr>
          <p:cNvPr id="128" name="Graphic 127" descr="Processor outline">
            <a:extLst>
              <a:ext uri="{FF2B5EF4-FFF2-40B4-BE49-F238E27FC236}">
                <a16:creationId xmlns:a16="http://schemas.microsoft.com/office/drawing/2014/main" id="{DE95C193-2745-AEEE-A2A4-4DE42087D8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621" y="3238203"/>
            <a:ext cx="672227" cy="672227"/>
          </a:xfrm>
          <a:prstGeom prst="rect">
            <a:avLst/>
          </a:prstGeom>
        </p:spPr>
      </p:pic>
      <p:sp>
        <p:nvSpPr>
          <p:cNvPr id="12" name="TextBox 33">
            <a:extLst>
              <a:ext uri="{FF2B5EF4-FFF2-40B4-BE49-F238E27FC236}">
                <a16:creationId xmlns:a16="http://schemas.microsoft.com/office/drawing/2014/main" id="{7D01F945-980F-E403-3EFA-ACCC4EEC6B23}"/>
              </a:ext>
            </a:extLst>
          </p:cNvPr>
          <p:cNvSpPr/>
          <p:nvPr/>
        </p:nvSpPr>
        <p:spPr>
          <a:xfrm>
            <a:off x="0" y="1257"/>
            <a:ext cx="7137723" cy="521766"/>
          </a:xfrm>
          <a:prstGeom prst="rect">
            <a:avLst/>
          </a:prstGeom>
          <a:solidFill>
            <a:schemeClr val="accent2">
              <a:lumMod val="60000"/>
              <a:lumOff val="40000"/>
              <a:alpha val="22000"/>
            </a:scheme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Energy-consumption model: Varactor Diode</a:t>
            </a:r>
            <a:endParaRPr lang="en-GB" sz="2800" b="0" strike="noStrike" spc="-1" noProof="0" dirty="0">
              <a:latin typeface="Arial"/>
            </a:endParaRPr>
          </a:p>
        </p:txBody>
      </p:sp>
      <p:sp>
        <p:nvSpPr>
          <p:cNvPr id="132" name="TextBox 131">
            <a:extLst>
              <a:ext uri="{FF2B5EF4-FFF2-40B4-BE49-F238E27FC236}">
                <a16:creationId xmlns:a16="http://schemas.microsoft.com/office/drawing/2014/main" id="{0C01A999-6D5A-4179-8D48-6D5F44C5D2D3}"/>
              </a:ext>
            </a:extLst>
          </p:cNvPr>
          <p:cNvSpPr txBox="1"/>
          <p:nvPr/>
        </p:nvSpPr>
        <p:spPr>
          <a:xfrm>
            <a:off x="8203163" y="1053435"/>
            <a:ext cx="420308" cy="323165"/>
          </a:xfrm>
          <a:prstGeom prst="rect">
            <a:avLst/>
          </a:prstGeom>
          <a:noFill/>
        </p:spPr>
        <p:txBody>
          <a:bodyPr wrap="none" rtlCol="0">
            <a:spAutoFit/>
          </a:bodyPr>
          <a:lstStyle/>
          <a:p>
            <a:r>
              <a:rPr lang="en-GB" sz="1500" noProof="0" dirty="0"/>
              <a:t>(1)</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E0D78DB3-0A62-E885-2660-CCDA2455BB59}"/>
                  </a:ext>
                </a:extLst>
              </p:cNvPr>
              <p:cNvSpPr txBox="1"/>
              <p:nvPr/>
            </p:nvSpPr>
            <p:spPr>
              <a:xfrm>
                <a:off x="4021282" y="1674740"/>
                <a:ext cx="7704397" cy="413768"/>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oMath>
                </a14:m>
                <a:r>
                  <a:rPr lang="en-GB" noProof="0" dirty="0">
                    <a:ea typeface="Cambria Math" panose="02040503050406030204" pitchFamily="18" charset="0"/>
                  </a:rPr>
                  <a:t> </a:t>
                </a:r>
                <a14:m>
                  <m:oMath xmlns:m="http://schemas.openxmlformats.org/officeDocument/2006/math">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control</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board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drive</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circuit</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p</m:t>
                            </m:r>
                          </m:sub>
                        </m:sSub>
                      </m:e>
                    </m:d>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b="0" i="0" noProof="0" smtClean="0">
                            <a:latin typeface="Cambria Math" panose="02040503050406030204" pitchFamily="18" charset="0"/>
                            <a:ea typeface="Cambria Math" panose="02040503050406030204" pitchFamily="18" charset="0"/>
                          </a:rPr>
                          <m:t>atom</m:t>
                        </m:r>
                        <m:r>
                          <a:rPr lang="en-GB" b="0" i="0" noProof="0" smtClean="0">
                            <a:latin typeface="Cambria Math" panose="02040503050406030204" pitchFamily="18" charset="0"/>
                            <a:ea typeface="Cambria Math" panose="02040503050406030204" pitchFamily="18" charset="0"/>
                          </a:rPr>
                          <m:t>−</m:t>
                        </m:r>
                        <m:r>
                          <m:rPr>
                            <m:sty m:val="p"/>
                          </m:rPr>
                          <a:rPr lang="en-GB" b="0" i="0" noProof="0" smtClean="0">
                            <a:latin typeface="Cambria Math" panose="02040503050406030204" pitchFamily="18" charset="0"/>
                            <a:ea typeface="Cambria Math" panose="02040503050406030204" pitchFamily="18" charset="0"/>
                          </a:rPr>
                          <m:t>disip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a14:m>
                <a:endParaRPr lang="en-GB" noProof="0" dirty="0"/>
              </a:p>
            </p:txBody>
          </p:sp>
        </mc:Choice>
        <mc:Fallback xmlns="">
          <p:sp>
            <p:nvSpPr>
              <p:cNvPr id="139" name="TextBox 138">
                <a:extLst>
                  <a:ext uri="{FF2B5EF4-FFF2-40B4-BE49-F238E27FC236}">
                    <a16:creationId xmlns:a16="http://schemas.microsoft.com/office/drawing/2014/main" id="{E0D78DB3-0A62-E885-2660-CCDA2455BB59}"/>
                  </a:ext>
                </a:extLst>
              </p:cNvPr>
              <p:cNvSpPr txBox="1">
                <a:spLocks noRot="1" noChangeAspect="1" noMove="1" noResize="1" noEditPoints="1" noAdjustHandles="1" noChangeArrowheads="1" noChangeShapeType="1" noTextEdit="1"/>
              </p:cNvSpPr>
              <p:nvPr/>
            </p:nvSpPr>
            <p:spPr>
              <a:xfrm>
                <a:off x="4021282" y="1674740"/>
                <a:ext cx="7704397" cy="413768"/>
              </a:xfrm>
              <a:prstGeom prst="rect">
                <a:avLst/>
              </a:prstGeom>
              <a:blipFill>
                <a:blip r:embed="rId10"/>
                <a:stretch>
                  <a:fillRect b="-8824"/>
                </a:stretch>
              </a:blipFill>
            </p:spPr>
            <p:txBody>
              <a:bodyPr/>
              <a:lstStyle/>
              <a:p>
                <a:r>
                  <a:rPr lang="LID4096">
                    <a:noFill/>
                  </a:rPr>
                  <a:t> </a:t>
                </a:r>
              </a:p>
            </p:txBody>
          </p:sp>
        </mc:Fallback>
      </mc:AlternateContent>
      <p:sp>
        <p:nvSpPr>
          <p:cNvPr id="144" name="TextBox 143">
            <a:extLst>
              <a:ext uri="{FF2B5EF4-FFF2-40B4-BE49-F238E27FC236}">
                <a16:creationId xmlns:a16="http://schemas.microsoft.com/office/drawing/2014/main" id="{4D4F3BCF-11B1-16F1-960E-3257DA70B899}"/>
              </a:ext>
            </a:extLst>
          </p:cNvPr>
          <p:cNvSpPr txBox="1"/>
          <p:nvPr/>
        </p:nvSpPr>
        <p:spPr>
          <a:xfrm>
            <a:off x="11746100" y="1678331"/>
            <a:ext cx="420308" cy="323165"/>
          </a:xfrm>
          <a:prstGeom prst="rect">
            <a:avLst/>
          </a:prstGeom>
          <a:noFill/>
        </p:spPr>
        <p:txBody>
          <a:bodyPr wrap="none" rtlCol="0">
            <a:spAutoFit/>
          </a:bodyPr>
          <a:lstStyle/>
          <a:p>
            <a:r>
              <a:rPr lang="en-GB" sz="1500" noProof="0" dirty="0"/>
              <a:t>(2)</a:t>
            </a:r>
          </a:p>
        </p:txBody>
      </p:sp>
      <p:sp>
        <p:nvSpPr>
          <p:cNvPr id="15" name="TextBox 14">
            <a:extLst>
              <a:ext uri="{FF2B5EF4-FFF2-40B4-BE49-F238E27FC236}">
                <a16:creationId xmlns:a16="http://schemas.microsoft.com/office/drawing/2014/main" id="{1CD45DF5-0C58-F0C8-3265-7AEC2CEE97B5}"/>
              </a:ext>
            </a:extLst>
          </p:cNvPr>
          <p:cNvSpPr txBox="1"/>
          <p:nvPr/>
        </p:nvSpPr>
        <p:spPr>
          <a:xfrm>
            <a:off x="8372265" y="2472919"/>
            <a:ext cx="420308" cy="323165"/>
          </a:xfrm>
          <a:prstGeom prst="rect">
            <a:avLst/>
          </a:prstGeom>
          <a:noFill/>
        </p:spPr>
        <p:txBody>
          <a:bodyPr wrap="none" rtlCol="0">
            <a:spAutoFit/>
          </a:bodyPr>
          <a:lstStyle/>
          <a:p>
            <a:r>
              <a:rPr lang="en-GB" sz="1500" noProof="0" dirty="0"/>
              <a:t>(4)</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1A8F3B2-486F-4BED-01F1-7BF58EAE778D}"/>
                  </a:ext>
                </a:extLst>
              </p:cNvPr>
              <p:cNvSpPr txBox="1"/>
              <p:nvPr/>
            </p:nvSpPr>
            <p:spPr>
              <a:xfrm>
                <a:off x="9474109" y="2604647"/>
                <a:ext cx="180101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xmlns="">
          <p:sp>
            <p:nvSpPr>
              <p:cNvPr id="17" name="TextBox 16">
                <a:extLst>
                  <a:ext uri="{FF2B5EF4-FFF2-40B4-BE49-F238E27FC236}">
                    <a16:creationId xmlns:a16="http://schemas.microsoft.com/office/drawing/2014/main" id="{71A8F3B2-486F-4BED-01F1-7BF58EAE778D}"/>
                  </a:ext>
                </a:extLst>
              </p:cNvPr>
              <p:cNvSpPr txBox="1">
                <a:spLocks noRot="1" noChangeAspect="1" noMove="1" noResize="1" noEditPoints="1" noAdjustHandles="1" noChangeArrowheads="1" noChangeShapeType="1" noTextEdit="1"/>
              </p:cNvSpPr>
              <p:nvPr/>
            </p:nvSpPr>
            <p:spPr>
              <a:xfrm>
                <a:off x="9474109" y="2604647"/>
                <a:ext cx="1801015" cy="394019"/>
              </a:xfrm>
              <a:prstGeom prst="rect">
                <a:avLst/>
              </a:prstGeom>
              <a:blipFill>
                <a:blip r:embed="rId11"/>
                <a:stretch>
                  <a:fillRect b="-9231"/>
                </a:stretch>
              </a:blipFill>
            </p:spPr>
            <p:txBody>
              <a:bodyPr/>
              <a:lstStyle/>
              <a:p>
                <a:r>
                  <a:rPr lang="LID4096">
                    <a:noFill/>
                  </a:rPr>
                  <a:t> </a:t>
                </a:r>
              </a:p>
            </p:txBody>
          </p:sp>
        </mc:Fallback>
      </mc:AlternateContent>
      <p:cxnSp>
        <p:nvCxnSpPr>
          <p:cNvPr id="18" name="Connector: Elbow 17">
            <a:extLst>
              <a:ext uri="{FF2B5EF4-FFF2-40B4-BE49-F238E27FC236}">
                <a16:creationId xmlns:a16="http://schemas.microsoft.com/office/drawing/2014/main" id="{B578CD8A-9118-C9E5-506A-25C713AE94E8}"/>
              </a:ext>
            </a:extLst>
          </p:cNvPr>
          <p:cNvCxnSpPr>
            <a:cxnSpLocks/>
            <a:stCxn id="17" idx="0"/>
          </p:cNvCxnSpPr>
          <p:nvPr/>
        </p:nvCxnSpPr>
        <p:spPr>
          <a:xfrm rot="16200000" flipV="1">
            <a:off x="9965498" y="2195528"/>
            <a:ext cx="535888" cy="282350"/>
          </a:xfrm>
          <a:prstGeom prst="bentConnector3">
            <a:avLst>
              <a:gd name="adj1" fmla="val 50000"/>
            </a:avLst>
          </a:prstGeom>
          <a:ln w="19050">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3FEAFBB-0FD6-840C-4A56-07E0DCC3BEEC}"/>
              </a:ext>
            </a:extLst>
          </p:cNvPr>
          <p:cNvSpPr txBox="1"/>
          <p:nvPr/>
        </p:nvSpPr>
        <p:spPr>
          <a:xfrm>
            <a:off x="11172995" y="2651990"/>
            <a:ext cx="420308" cy="323165"/>
          </a:xfrm>
          <a:prstGeom prst="rect">
            <a:avLst/>
          </a:prstGeom>
          <a:noFill/>
        </p:spPr>
        <p:txBody>
          <a:bodyPr wrap="none" rtlCol="0">
            <a:spAutoFit/>
          </a:bodyPr>
          <a:lstStyle/>
          <a:p>
            <a:r>
              <a:rPr lang="en-GB" sz="1500" noProof="0" dirty="0"/>
              <a:t>(3)</a:t>
            </a:r>
          </a:p>
        </p:txBody>
      </p:sp>
      <p:grpSp>
        <p:nvGrpSpPr>
          <p:cNvPr id="150" name="Group 149">
            <a:extLst>
              <a:ext uri="{FF2B5EF4-FFF2-40B4-BE49-F238E27FC236}">
                <a16:creationId xmlns:a16="http://schemas.microsoft.com/office/drawing/2014/main" id="{D26EE470-BED5-BA95-4051-9B0B3D842438}"/>
              </a:ext>
            </a:extLst>
          </p:cNvPr>
          <p:cNvGrpSpPr/>
          <p:nvPr/>
        </p:nvGrpSpPr>
        <p:grpSpPr>
          <a:xfrm>
            <a:off x="1172079" y="3326962"/>
            <a:ext cx="597930" cy="447114"/>
            <a:chOff x="1928850" y="3753874"/>
            <a:chExt cx="597930" cy="447114"/>
          </a:xfrm>
        </p:grpSpPr>
        <p:sp>
          <p:nvSpPr>
            <p:cNvPr id="120" name="Isosceles Triangle 119">
              <a:extLst>
                <a:ext uri="{FF2B5EF4-FFF2-40B4-BE49-F238E27FC236}">
                  <a16:creationId xmlns:a16="http://schemas.microsoft.com/office/drawing/2014/main" id="{884E9DEF-142E-6A51-359F-CC5F34CAEDBA}"/>
                </a:ext>
              </a:extLst>
            </p:cNvPr>
            <p:cNvSpPr/>
            <p:nvPr/>
          </p:nvSpPr>
          <p:spPr>
            <a:xfrm rot="5400000">
              <a:off x="2003986" y="3764586"/>
              <a:ext cx="447114" cy="425689"/>
            </a:xfrm>
            <a:prstGeom prst="triangl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37" name="Straight Connector 136">
              <a:extLst>
                <a:ext uri="{FF2B5EF4-FFF2-40B4-BE49-F238E27FC236}">
                  <a16:creationId xmlns:a16="http://schemas.microsoft.com/office/drawing/2014/main" id="{8B858C06-21A7-EF49-C806-611CD6F86C22}"/>
                </a:ext>
              </a:extLst>
            </p:cNvPr>
            <p:cNvCxnSpPr/>
            <p:nvPr/>
          </p:nvCxnSpPr>
          <p:spPr>
            <a:xfrm>
              <a:off x="1928850" y="3817018"/>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3AC13B2-CB45-467B-215A-A3D281B34986}"/>
                </a:ext>
              </a:extLst>
            </p:cNvPr>
            <p:cNvCxnSpPr/>
            <p:nvPr/>
          </p:nvCxnSpPr>
          <p:spPr>
            <a:xfrm>
              <a:off x="1931237" y="3883694"/>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E576864-1E3A-75C1-6778-AE756C1F8328}"/>
                </a:ext>
              </a:extLst>
            </p:cNvPr>
            <p:cNvCxnSpPr/>
            <p:nvPr/>
          </p:nvCxnSpPr>
          <p:spPr>
            <a:xfrm>
              <a:off x="1931233" y="395751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A94456C-5DBB-A3AB-C0C6-B68607A567D9}"/>
                </a:ext>
              </a:extLst>
            </p:cNvPr>
            <p:cNvCxnSpPr/>
            <p:nvPr/>
          </p:nvCxnSpPr>
          <p:spPr>
            <a:xfrm>
              <a:off x="1933620" y="402418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CB03307-8E0E-DDDB-7FCD-30713DC6C51C}"/>
                </a:ext>
              </a:extLst>
            </p:cNvPr>
            <p:cNvCxnSpPr/>
            <p:nvPr/>
          </p:nvCxnSpPr>
          <p:spPr>
            <a:xfrm>
              <a:off x="1930687" y="4090863"/>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6716E47-BE53-1F47-22B9-F76C6FAD91E4}"/>
                </a:ext>
              </a:extLst>
            </p:cNvPr>
            <p:cNvCxnSpPr/>
            <p:nvPr/>
          </p:nvCxnSpPr>
          <p:spPr>
            <a:xfrm>
              <a:off x="1933074" y="4157539"/>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B427069-8355-CFD2-226F-21CCE2877001}"/>
                </a:ext>
              </a:extLst>
            </p:cNvPr>
            <p:cNvCxnSpPr/>
            <p:nvPr/>
          </p:nvCxnSpPr>
          <p:spPr>
            <a:xfrm>
              <a:off x="2440388" y="3976561"/>
              <a:ext cx="863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Right Brace 9">
            <a:extLst>
              <a:ext uri="{FF2B5EF4-FFF2-40B4-BE49-F238E27FC236}">
                <a16:creationId xmlns:a16="http://schemas.microsoft.com/office/drawing/2014/main" id="{8E885ED7-9198-F560-B476-7D4970150C87}"/>
              </a:ext>
            </a:extLst>
          </p:cNvPr>
          <p:cNvSpPr/>
          <p:nvPr/>
        </p:nvSpPr>
        <p:spPr>
          <a:xfrm>
            <a:off x="3002955" y="1349802"/>
            <a:ext cx="153858" cy="1437053"/>
          </a:xfrm>
          <a:prstGeom prst="rightBrace">
            <a:avLst>
              <a:gd name="adj1" fmla="val 77396"/>
              <a:gd name="adj2" fmla="val 32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graphicFrame>
        <p:nvGraphicFramePr>
          <p:cNvPr id="11" name="Table 10">
            <a:extLst>
              <a:ext uri="{FF2B5EF4-FFF2-40B4-BE49-F238E27FC236}">
                <a16:creationId xmlns:a16="http://schemas.microsoft.com/office/drawing/2014/main" id="{ADF28936-EE59-0A0E-7BB2-FB1B2DB604B3}"/>
              </a:ext>
            </a:extLst>
          </p:cNvPr>
          <p:cNvGraphicFramePr>
            <a:graphicFrameLocks noGrp="1"/>
          </p:cNvGraphicFramePr>
          <p:nvPr>
            <p:extLst>
              <p:ext uri="{D42A27DB-BD31-4B8C-83A1-F6EECF244321}">
                <p14:modId xmlns:p14="http://schemas.microsoft.com/office/powerpoint/2010/main" val="563637115"/>
              </p:ext>
            </p:extLst>
          </p:nvPr>
        </p:nvGraphicFramePr>
        <p:xfrm>
          <a:off x="1206137" y="110775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4" name="Table 13">
            <a:extLst>
              <a:ext uri="{FF2B5EF4-FFF2-40B4-BE49-F238E27FC236}">
                <a16:creationId xmlns:a16="http://schemas.microsoft.com/office/drawing/2014/main" id="{34912C2E-10F6-AE35-6C14-64A71335664C}"/>
              </a:ext>
            </a:extLst>
          </p:cNvPr>
          <p:cNvGraphicFramePr>
            <a:graphicFrameLocks noGrp="1"/>
          </p:cNvGraphicFramePr>
          <p:nvPr>
            <p:extLst>
              <p:ext uri="{D42A27DB-BD31-4B8C-83A1-F6EECF244321}">
                <p14:modId xmlns:p14="http://schemas.microsoft.com/office/powerpoint/2010/main" val="3846928109"/>
              </p:ext>
            </p:extLst>
          </p:nvPr>
        </p:nvGraphicFramePr>
        <p:xfrm>
          <a:off x="1472837" y="1397314"/>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16" name="Table 15">
            <a:extLst>
              <a:ext uri="{FF2B5EF4-FFF2-40B4-BE49-F238E27FC236}">
                <a16:creationId xmlns:a16="http://schemas.microsoft.com/office/drawing/2014/main" id="{B15EC8D8-5C51-3012-5413-F9BF61C2FCDB}"/>
              </a:ext>
            </a:extLst>
          </p:cNvPr>
          <p:cNvGraphicFramePr>
            <a:graphicFrameLocks noGrp="1"/>
          </p:cNvGraphicFramePr>
          <p:nvPr>
            <p:extLst>
              <p:ext uri="{D42A27DB-BD31-4B8C-83A1-F6EECF244321}">
                <p14:modId xmlns:p14="http://schemas.microsoft.com/office/powerpoint/2010/main" val="3144430349"/>
              </p:ext>
            </p:extLst>
          </p:nvPr>
        </p:nvGraphicFramePr>
        <p:xfrm>
          <a:off x="2066718" y="1993534"/>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19" name="TextBox 18">
            <a:extLst>
              <a:ext uri="{FF2B5EF4-FFF2-40B4-BE49-F238E27FC236}">
                <a16:creationId xmlns:a16="http://schemas.microsoft.com/office/drawing/2014/main" id="{FF01D1ED-168E-05F9-9ADD-D1C6EEC91608}"/>
              </a:ext>
            </a:extLst>
          </p:cNvPr>
          <p:cNvSpPr txBox="1"/>
          <p:nvPr/>
        </p:nvSpPr>
        <p:spPr>
          <a:xfrm>
            <a:off x="704052" y="649201"/>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sp>
        <p:nvSpPr>
          <p:cNvPr id="20" name="Arc 19">
            <a:extLst>
              <a:ext uri="{FF2B5EF4-FFF2-40B4-BE49-F238E27FC236}">
                <a16:creationId xmlns:a16="http://schemas.microsoft.com/office/drawing/2014/main" id="{AE362E43-8B1C-20A4-9BC1-F5ADF8DF3516}"/>
              </a:ext>
            </a:extLst>
          </p:cNvPr>
          <p:cNvSpPr/>
          <p:nvPr/>
        </p:nvSpPr>
        <p:spPr>
          <a:xfrm flipH="1">
            <a:off x="2115498" y="2560574"/>
            <a:ext cx="972886" cy="1179576"/>
          </a:xfrm>
          <a:prstGeom prst="arc">
            <a:avLst>
              <a:gd name="adj1" fmla="val 20479574"/>
              <a:gd name="adj2" fmla="val 304891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BBD22B-B68B-387C-9ECB-C62747AC731A}"/>
                  </a:ext>
                </a:extLst>
              </p:cNvPr>
              <p:cNvSpPr txBox="1"/>
              <p:nvPr/>
            </p:nvSpPr>
            <p:spPr>
              <a:xfrm>
                <a:off x="2251084" y="3432288"/>
                <a:ext cx="568195"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atom</m:t>
                          </m:r>
                          <m:r>
                            <a:rPr lang="en-GB" noProof="0" smtClean="0">
                              <a:latin typeface="Cambria Math" panose="02040503050406030204" pitchFamily="18" charset="0"/>
                              <a:ea typeface="Cambria Math" panose="02040503050406030204" pitchFamily="18" charset="0"/>
                            </a:rPr>
                            <m:t>−</m:t>
                          </m:r>
                          <m:r>
                            <m:rPr>
                              <m:sty m:val="p"/>
                            </m:rPr>
                            <a:rPr lang="en-GB" noProof="0" smtClean="0">
                              <a:latin typeface="Cambria Math" panose="02040503050406030204" pitchFamily="18" charset="0"/>
                              <a:ea typeface="Cambria Math" panose="02040503050406030204" pitchFamily="18" charset="0"/>
                            </a:rPr>
                            <m:t>disip</m:t>
                          </m:r>
                        </m:sub>
                      </m:sSub>
                    </m:oMath>
                  </m:oMathPara>
                </a14:m>
                <a:endParaRPr lang="en-GB" noProof="0" dirty="0"/>
              </a:p>
            </p:txBody>
          </p:sp>
        </mc:Choice>
        <mc:Fallback xmlns="">
          <p:sp>
            <p:nvSpPr>
              <p:cNvPr id="21" name="TextBox 20">
                <a:extLst>
                  <a:ext uri="{FF2B5EF4-FFF2-40B4-BE49-F238E27FC236}">
                    <a16:creationId xmlns:a16="http://schemas.microsoft.com/office/drawing/2014/main" id="{73BBD22B-B68B-387C-9ECB-C62747AC731A}"/>
                  </a:ext>
                </a:extLst>
              </p:cNvPr>
              <p:cNvSpPr txBox="1">
                <a:spLocks noRot="1" noChangeAspect="1" noMove="1" noResize="1" noEditPoints="1" noAdjustHandles="1" noChangeArrowheads="1" noChangeShapeType="1" noTextEdit="1"/>
              </p:cNvSpPr>
              <p:nvPr/>
            </p:nvSpPr>
            <p:spPr>
              <a:xfrm>
                <a:off x="2251084" y="3432288"/>
                <a:ext cx="568195" cy="394019"/>
              </a:xfrm>
              <a:prstGeom prst="rect">
                <a:avLst/>
              </a:prstGeom>
              <a:blipFill>
                <a:blip r:embed="rId12"/>
                <a:stretch>
                  <a:fillRect r="-121505" b="-9231"/>
                </a:stretch>
              </a:blipFill>
            </p:spPr>
            <p:txBody>
              <a:bodyPr/>
              <a:lstStyle/>
              <a:p>
                <a:r>
                  <a:rPr lang="LID4096">
                    <a:noFill/>
                  </a:rPr>
                  <a:t> </a:t>
                </a:r>
              </a:p>
            </p:txBody>
          </p:sp>
        </mc:Fallback>
      </mc:AlternateContent>
      <p:grpSp>
        <p:nvGrpSpPr>
          <p:cNvPr id="106" name="Group 105">
            <a:extLst>
              <a:ext uri="{FF2B5EF4-FFF2-40B4-BE49-F238E27FC236}">
                <a16:creationId xmlns:a16="http://schemas.microsoft.com/office/drawing/2014/main" id="{47E3C9AA-DC68-013F-FED3-A538E44DAB8A}"/>
              </a:ext>
            </a:extLst>
          </p:cNvPr>
          <p:cNvGrpSpPr/>
          <p:nvPr/>
        </p:nvGrpSpPr>
        <p:grpSpPr>
          <a:xfrm>
            <a:off x="178230" y="1475483"/>
            <a:ext cx="697409" cy="787747"/>
            <a:chOff x="550767" y="1475483"/>
            <a:chExt cx="697409" cy="787747"/>
          </a:xfrm>
        </p:grpSpPr>
        <p:grpSp>
          <p:nvGrpSpPr>
            <p:cNvPr id="37" name="Group 36">
              <a:extLst>
                <a:ext uri="{FF2B5EF4-FFF2-40B4-BE49-F238E27FC236}">
                  <a16:creationId xmlns:a16="http://schemas.microsoft.com/office/drawing/2014/main" id="{140D0296-EADF-B216-5749-92BDA41D19B2}"/>
                </a:ext>
              </a:extLst>
            </p:cNvPr>
            <p:cNvGrpSpPr/>
            <p:nvPr/>
          </p:nvGrpSpPr>
          <p:grpSpPr>
            <a:xfrm>
              <a:off x="552688" y="1475483"/>
              <a:ext cx="113775" cy="153319"/>
              <a:chOff x="1844231" y="869163"/>
              <a:chExt cx="108640" cy="146399"/>
            </a:xfrm>
          </p:grpSpPr>
          <p:cxnSp>
            <p:nvCxnSpPr>
              <p:cNvPr id="81" name="Straight Connector 80">
                <a:extLst>
                  <a:ext uri="{FF2B5EF4-FFF2-40B4-BE49-F238E27FC236}">
                    <a16:creationId xmlns:a16="http://schemas.microsoft.com/office/drawing/2014/main" id="{9AD130BA-B17D-D77F-C0DB-DE975CFFF82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0B2BDA-C5A6-434E-1BC7-3F3FE7203D0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E16CD6D-D9D6-7245-C78D-CA203DC61B0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3FBDA461-F37F-B0BF-D08E-495DBD6B5804}"/>
                </a:ext>
              </a:extLst>
            </p:cNvPr>
            <p:cNvGrpSpPr/>
            <p:nvPr/>
          </p:nvGrpSpPr>
          <p:grpSpPr>
            <a:xfrm>
              <a:off x="550767" y="2109911"/>
              <a:ext cx="113775" cy="153319"/>
              <a:chOff x="1844231" y="869163"/>
              <a:chExt cx="108640" cy="146399"/>
            </a:xfrm>
          </p:grpSpPr>
          <p:cxnSp>
            <p:nvCxnSpPr>
              <p:cNvPr id="78" name="Straight Connector 77">
                <a:extLst>
                  <a:ext uri="{FF2B5EF4-FFF2-40B4-BE49-F238E27FC236}">
                    <a16:creationId xmlns:a16="http://schemas.microsoft.com/office/drawing/2014/main" id="{334AFC02-FB74-4CB2-1C4D-0A1A4611934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9231414-0095-9E89-69B4-C055500C7AF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2C68387-9FC2-6AD3-AE7C-2F87D7FD867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4D14AD10-989A-A8AD-61FC-1EC45BE8959F}"/>
                </a:ext>
              </a:extLst>
            </p:cNvPr>
            <p:cNvGrpSpPr/>
            <p:nvPr/>
          </p:nvGrpSpPr>
          <p:grpSpPr>
            <a:xfrm>
              <a:off x="1127205" y="1482054"/>
              <a:ext cx="113775" cy="153319"/>
              <a:chOff x="1844231" y="869163"/>
              <a:chExt cx="108640" cy="146399"/>
            </a:xfrm>
          </p:grpSpPr>
          <p:cxnSp>
            <p:nvCxnSpPr>
              <p:cNvPr id="69" name="Straight Connector 68">
                <a:extLst>
                  <a:ext uri="{FF2B5EF4-FFF2-40B4-BE49-F238E27FC236}">
                    <a16:creationId xmlns:a16="http://schemas.microsoft.com/office/drawing/2014/main" id="{509D44F2-DF20-9398-4C9A-ACE30413C87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0706651-1F02-2F26-92D6-C6B7B2DD3B2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92792EC-EAB0-FBDA-58E1-AAE9AA5853E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1FAAE9E8-704F-615D-1C47-583F5E01DE83}"/>
                </a:ext>
              </a:extLst>
            </p:cNvPr>
            <p:cNvGrpSpPr/>
            <p:nvPr/>
          </p:nvGrpSpPr>
          <p:grpSpPr>
            <a:xfrm>
              <a:off x="1134401" y="2105329"/>
              <a:ext cx="113775" cy="153319"/>
              <a:chOff x="1844231" y="869163"/>
              <a:chExt cx="108640" cy="146399"/>
            </a:xfrm>
          </p:grpSpPr>
          <p:cxnSp>
            <p:nvCxnSpPr>
              <p:cNvPr id="66" name="Straight Connector 65">
                <a:extLst>
                  <a:ext uri="{FF2B5EF4-FFF2-40B4-BE49-F238E27FC236}">
                    <a16:creationId xmlns:a16="http://schemas.microsoft.com/office/drawing/2014/main" id="{0ED64CD7-871B-C9D8-81EC-0CE00822951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A073F99-A137-225F-A91D-F1478A68CF2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85AE171-E1AB-3C63-89C3-17BB87041FD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2C249EF6-6080-1727-2D90-E48E5E02B2A1}"/>
                  </a:ext>
                </a:extLst>
              </p:cNvPr>
              <p:cNvSpPr txBox="1"/>
              <p:nvPr/>
            </p:nvSpPr>
            <p:spPr>
              <a:xfrm>
                <a:off x="3061816" y="675569"/>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101" name="TextBox 100">
                <a:extLst>
                  <a:ext uri="{FF2B5EF4-FFF2-40B4-BE49-F238E27FC236}">
                    <a16:creationId xmlns:a16="http://schemas.microsoft.com/office/drawing/2014/main" id="{2C249EF6-6080-1727-2D90-E48E5E02B2A1}"/>
                  </a:ext>
                </a:extLst>
              </p:cNvPr>
              <p:cNvSpPr txBox="1">
                <a:spLocks noRot="1" noChangeAspect="1" noMove="1" noResize="1" noEditPoints="1" noAdjustHandles="1" noChangeArrowheads="1" noChangeShapeType="1" noTextEdit="1"/>
              </p:cNvSpPr>
              <p:nvPr/>
            </p:nvSpPr>
            <p:spPr>
              <a:xfrm>
                <a:off x="3061816" y="675569"/>
                <a:ext cx="973280" cy="369332"/>
              </a:xfrm>
              <a:prstGeom prst="rect">
                <a:avLst/>
              </a:prstGeom>
              <a:blipFill>
                <a:blip r:embed="rId13"/>
                <a:stretch>
                  <a:fillRect b="-15000"/>
                </a:stretch>
              </a:blipFill>
            </p:spPr>
            <p:txBody>
              <a:bodyPr/>
              <a:lstStyle/>
              <a:p>
                <a:r>
                  <a:rPr lang="LID4096">
                    <a:noFill/>
                  </a:rPr>
                  <a:t> </a:t>
                </a:r>
              </a:p>
            </p:txBody>
          </p:sp>
        </mc:Fallback>
      </mc:AlternateContent>
      <p:cxnSp>
        <p:nvCxnSpPr>
          <p:cNvPr id="102" name="Straight Arrow Connector 101">
            <a:extLst>
              <a:ext uri="{FF2B5EF4-FFF2-40B4-BE49-F238E27FC236}">
                <a16:creationId xmlns:a16="http://schemas.microsoft.com/office/drawing/2014/main" id="{A4C85000-6722-BF50-86FD-E7B27721AF7B}"/>
              </a:ext>
            </a:extLst>
          </p:cNvPr>
          <p:cNvCxnSpPr>
            <a:cxnSpLocks/>
          </p:cNvCxnSpPr>
          <p:nvPr/>
        </p:nvCxnSpPr>
        <p:spPr>
          <a:xfrm>
            <a:off x="2769325" y="1061819"/>
            <a:ext cx="478518" cy="375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3C5C3E91-9869-0071-FA26-3ACD59145BBF}"/>
                  </a:ext>
                </a:extLst>
              </p:cNvPr>
              <p:cNvSpPr txBox="1"/>
              <p:nvPr/>
            </p:nvSpPr>
            <p:spPr>
              <a:xfrm>
                <a:off x="2574789" y="3139268"/>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103" name="TextBox 102">
                <a:extLst>
                  <a:ext uri="{FF2B5EF4-FFF2-40B4-BE49-F238E27FC236}">
                    <a16:creationId xmlns:a16="http://schemas.microsoft.com/office/drawing/2014/main" id="{3C5C3E91-9869-0071-FA26-3ACD59145BBF}"/>
                  </a:ext>
                </a:extLst>
              </p:cNvPr>
              <p:cNvSpPr txBox="1">
                <a:spLocks noRot="1" noChangeAspect="1" noMove="1" noResize="1" noEditPoints="1" noAdjustHandles="1" noChangeArrowheads="1" noChangeShapeType="1" noTextEdit="1"/>
              </p:cNvSpPr>
              <p:nvPr/>
            </p:nvSpPr>
            <p:spPr>
              <a:xfrm>
                <a:off x="2574789" y="3139268"/>
                <a:ext cx="545855"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0444B579-C68C-0F7F-ACC3-54A1CA1045F7}"/>
                  </a:ext>
                </a:extLst>
              </p:cNvPr>
              <p:cNvSpPr txBox="1"/>
              <p:nvPr/>
            </p:nvSpPr>
            <p:spPr>
              <a:xfrm>
                <a:off x="3040775" y="1675573"/>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104" name="TextBox 103">
                <a:extLst>
                  <a:ext uri="{FF2B5EF4-FFF2-40B4-BE49-F238E27FC236}">
                    <a16:creationId xmlns:a16="http://schemas.microsoft.com/office/drawing/2014/main" id="{0444B579-C68C-0F7F-ACC3-54A1CA1045F7}"/>
                  </a:ext>
                </a:extLst>
              </p:cNvPr>
              <p:cNvSpPr txBox="1">
                <a:spLocks noRot="1" noChangeAspect="1" noMove="1" noResize="1" noEditPoints="1" noAdjustHandles="1" noChangeArrowheads="1" noChangeShapeType="1" noTextEdit="1"/>
              </p:cNvSpPr>
              <p:nvPr/>
            </p:nvSpPr>
            <p:spPr>
              <a:xfrm>
                <a:off x="3040775" y="1675573"/>
                <a:ext cx="553485" cy="391261"/>
              </a:xfrm>
              <a:prstGeom prst="rect">
                <a:avLst/>
              </a:prstGeom>
              <a:blipFill>
                <a:blip r:embed="rId15"/>
                <a:stretch>
                  <a:fillRect b="-3125"/>
                </a:stretch>
              </a:blipFill>
            </p:spPr>
            <p:txBody>
              <a:bodyPr/>
              <a:lstStyle/>
              <a:p>
                <a:r>
                  <a:rPr lang="LID4096">
                    <a:noFill/>
                  </a:rPr>
                  <a:t> </a:t>
                </a:r>
              </a:p>
            </p:txBody>
          </p:sp>
        </mc:Fallback>
      </mc:AlternateContent>
      <p:sp>
        <p:nvSpPr>
          <p:cNvPr id="105" name="Right Brace 104">
            <a:extLst>
              <a:ext uri="{FF2B5EF4-FFF2-40B4-BE49-F238E27FC236}">
                <a16:creationId xmlns:a16="http://schemas.microsoft.com/office/drawing/2014/main" id="{BD9E4C12-DC1F-D202-AF73-42EDB47B1931}"/>
              </a:ext>
            </a:extLst>
          </p:cNvPr>
          <p:cNvSpPr/>
          <p:nvPr/>
        </p:nvSpPr>
        <p:spPr>
          <a:xfrm rot="5400000">
            <a:off x="2086379" y="2433544"/>
            <a:ext cx="165258" cy="1385244"/>
          </a:xfrm>
          <a:prstGeom prst="rightBrace">
            <a:avLst>
              <a:gd name="adj1" fmla="val 77396"/>
              <a:gd name="adj2" fmla="val 32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43DAEC4-88FD-CD3B-9E5D-15CAE6679159}"/>
                  </a:ext>
                </a:extLst>
              </p:cNvPr>
              <p:cNvSpPr txBox="1"/>
              <p:nvPr/>
            </p:nvSpPr>
            <p:spPr>
              <a:xfrm>
                <a:off x="4324630" y="2321916"/>
                <a:ext cx="4027909"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m:rPr>
                              <m:sty m:val="p"/>
                            </m:rPr>
                            <a:rPr lang="en-GB" b="0" i="0" noProof="0" smtClean="0">
                              <a:latin typeface="Cambria Math" panose="02040503050406030204" pitchFamily="18" charset="0"/>
                              <a:ea typeface="Cambria Math" panose="02040503050406030204" pitchFamily="18" charset="0"/>
                            </a:rPr>
                            <m:t>SIM</m:t>
                          </m:r>
                        </m:sub>
                      </m:sSub>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b="0" i="1" noProof="0" smtClean="0">
                                  <a:latin typeface="Cambria Math" panose="02040503050406030204" pitchFamily="18" charset="0"/>
                                  <a:ea typeface="Cambria Math" panose="02040503050406030204" pitchFamily="18" charset="0"/>
                                </a:rPr>
                              </m:ctrlPr>
                            </m:mPr>
                            <m:mr>
                              <m:e>
                                <m:r>
                                  <m:rPr>
                                    <m:brk m:alnAt="7"/>
                                  </m:rP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3.2+4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e>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×2</m:t>
                                </m:r>
                              </m:e>
                            </m:mr>
                            <m:mr>
                              <m:e>
                                <m:r>
                                  <a:rPr lang="en-GB" b="0" i="1" noProof="0" smtClean="0">
                                    <a:latin typeface="Cambria Math" panose="02040503050406030204" pitchFamily="18" charset="0"/>
                                    <a:ea typeface="Cambria Math" panose="02040503050406030204" pitchFamily="18" charset="0"/>
                                  </a:rPr>
                                  <m:t>(8.4+</m:t>
                                </m:r>
                                <m:r>
                                  <m:rPr>
                                    <m:brk m:alnAt="7"/>
                                  </m:rPr>
                                  <a:rPr lang="en-GB" i="1" noProof="0" smtClean="0">
                                    <a:latin typeface="Cambria Math" panose="02040503050406030204" pitchFamily="18" charset="0"/>
                                    <a:ea typeface="Cambria Math" panose="02040503050406030204" pitchFamily="18" charset="0"/>
                                  </a:rPr>
                                  <m:t>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e>
                                <m:r>
                                  <a:rPr lang="en-GB" b="0" i="1" noProof="0" smtClean="0">
                                    <a:latin typeface="Cambria Math" panose="02040503050406030204" pitchFamily="18" charset="0"/>
                                  </a:rPr>
                                  <m:t>4</m:t>
                                </m:r>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4</m:t>
                                </m:r>
                              </m:e>
                            </m:mr>
                          </m:m>
                        </m:e>
                      </m:d>
                    </m:oMath>
                  </m:oMathPara>
                </a14:m>
                <a:endParaRPr lang="en-GB" noProof="0" dirty="0"/>
              </a:p>
            </p:txBody>
          </p:sp>
        </mc:Choice>
        <mc:Fallback xmlns="">
          <p:sp>
            <p:nvSpPr>
              <p:cNvPr id="3" name="TextBox 2">
                <a:extLst>
                  <a:ext uri="{FF2B5EF4-FFF2-40B4-BE49-F238E27FC236}">
                    <a16:creationId xmlns:a16="http://schemas.microsoft.com/office/drawing/2014/main" id="{A43DAEC4-88FD-CD3B-9E5D-15CAE6679159}"/>
                  </a:ext>
                </a:extLst>
              </p:cNvPr>
              <p:cNvSpPr txBox="1">
                <a:spLocks noRot="1" noChangeAspect="1" noMove="1" noResize="1" noEditPoints="1" noAdjustHandles="1" noChangeArrowheads="1" noChangeShapeType="1" noTextEdit="1"/>
              </p:cNvSpPr>
              <p:nvPr/>
            </p:nvSpPr>
            <p:spPr>
              <a:xfrm>
                <a:off x="4324630" y="2321916"/>
                <a:ext cx="4027909" cy="811761"/>
              </a:xfrm>
              <a:prstGeom prst="rect">
                <a:avLst/>
              </a:prstGeom>
              <a:blipFill>
                <a:blip r:embed="rId1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EBBE0C6-BC08-A2EC-8945-A7EC683B5351}"/>
                  </a:ext>
                </a:extLst>
              </p:cNvPr>
              <p:cNvSpPr txBox="1"/>
              <p:nvPr/>
            </p:nvSpPr>
            <p:spPr>
              <a:xfrm>
                <a:off x="4337156" y="3139415"/>
                <a:ext cx="4027909" cy="4137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MU</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=0</m:t>
                      </m:r>
                      <m:r>
                        <m:rPr>
                          <m:brk m:alnAt="7"/>
                        </m:rP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1</m:t>
                      </m:r>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8" name="TextBox 7">
                <a:extLst>
                  <a:ext uri="{FF2B5EF4-FFF2-40B4-BE49-F238E27FC236}">
                    <a16:creationId xmlns:a16="http://schemas.microsoft.com/office/drawing/2014/main" id="{DEBBE0C6-BC08-A2EC-8945-A7EC683B5351}"/>
                  </a:ext>
                </a:extLst>
              </p:cNvPr>
              <p:cNvSpPr txBox="1">
                <a:spLocks noRot="1" noChangeAspect="1" noMove="1" noResize="1" noEditPoints="1" noAdjustHandles="1" noChangeArrowheads="1" noChangeShapeType="1" noTextEdit="1"/>
              </p:cNvSpPr>
              <p:nvPr/>
            </p:nvSpPr>
            <p:spPr>
              <a:xfrm>
                <a:off x="4337156" y="3139415"/>
                <a:ext cx="4027909" cy="413768"/>
              </a:xfrm>
              <a:prstGeom prst="rect">
                <a:avLst/>
              </a:prstGeom>
              <a:blipFill>
                <a:blip r:embed="rId17"/>
                <a:stretch>
                  <a:fillRect b="-882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F5323FA5-BD99-1BE3-C444-5C29D1A6C988}"/>
              </a:ext>
            </a:extLst>
          </p:cNvPr>
          <p:cNvSpPr txBox="1"/>
          <p:nvPr/>
        </p:nvSpPr>
        <p:spPr>
          <a:xfrm>
            <a:off x="8163728" y="3170045"/>
            <a:ext cx="420308" cy="323165"/>
          </a:xfrm>
          <a:prstGeom prst="rect">
            <a:avLst/>
          </a:prstGeom>
          <a:noFill/>
        </p:spPr>
        <p:txBody>
          <a:bodyPr wrap="none" rtlCol="0">
            <a:spAutoFit/>
          </a:bodyPr>
          <a:lstStyle/>
          <a:p>
            <a:r>
              <a:rPr lang="en-GB" sz="1500" noProof="0" dirty="0"/>
              <a:t>(5)</a:t>
            </a:r>
          </a:p>
        </p:txBody>
      </p:sp>
      <p:sp>
        <p:nvSpPr>
          <p:cNvPr id="23" name="TextBox 22">
            <a:extLst>
              <a:ext uri="{FF2B5EF4-FFF2-40B4-BE49-F238E27FC236}">
                <a16:creationId xmlns:a16="http://schemas.microsoft.com/office/drawing/2014/main" id="{425B6066-39B3-BBF9-E030-25F1D5F5DE25}"/>
              </a:ext>
            </a:extLst>
          </p:cNvPr>
          <p:cNvSpPr txBox="1"/>
          <p:nvPr/>
        </p:nvSpPr>
        <p:spPr>
          <a:xfrm>
            <a:off x="8586741" y="3999012"/>
            <a:ext cx="420308" cy="323165"/>
          </a:xfrm>
          <a:prstGeom prst="rect">
            <a:avLst/>
          </a:prstGeom>
          <a:noFill/>
        </p:spPr>
        <p:txBody>
          <a:bodyPr wrap="none" rtlCol="0">
            <a:spAutoFit/>
          </a:bodyPr>
          <a:lstStyle/>
          <a:p>
            <a:r>
              <a:rPr lang="en-GB" sz="1500" noProof="0" dirty="0"/>
              <a:t>(6)</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3381BA8-051A-D6F6-3151-9692F11E589E}"/>
                  </a:ext>
                </a:extLst>
              </p:cNvPr>
              <p:cNvSpPr txBox="1"/>
              <p:nvPr/>
            </p:nvSpPr>
            <p:spPr>
              <a:xfrm>
                <a:off x="4437295" y="3787892"/>
                <a:ext cx="4097439"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𝐸</m:t>
                      </m:r>
                      <m:d>
                        <m:dPr>
                          <m:ctrlPr>
                            <a:rPr lang="en-GB" b="0"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GB" b="0" i="1" noProof="0" smtClean="0">
                                  <a:latin typeface="Cambria Math" panose="02040503050406030204" pitchFamily="18" charset="0"/>
                                  <a:ea typeface="Cambria Math" panose="02040503050406030204" pitchFamily="18" charset="0"/>
                                </a:rPr>
                              </m:ctrlPr>
                            </m:mPr>
                            <m:mr>
                              <m:e>
                                <m:r>
                                  <m:rPr>
                                    <m:brk m:alnAt="7"/>
                                  </m:rP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3.</m:t>
                                </m:r>
                                <m:r>
                                  <a:rPr lang="en-GB" b="0" i="1" noProof="0" smtClean="0">
                                    <a:latin typeface="Cambria Math" panose="02040503050406030204" pitchFamily="18" charset="0"/>
                                    <a:ea typeface="Cambria Math" panose="02040503050406030204" pitchFamily="18" charset="0"/>
                                  </a:rPr>
                                  <m:t>3</m:t>
                                </m:r>
                                <m:r>
                                  <a:rPr lang="en-GB" i="1" noProof="0" smtClean="0">
                                    <a:latin typeface="Cambria Math" panose="02040503050406030204" pitchFamily="18" charset="0"/>
                                    <a:ea typeface="Cambria Math" panose="02040503050406030204" pitchFamily="18" charset="0"/>
                                  </a:rPr>
                                  <m:t>+4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m:rPr>
                                    <m:nor/>
                                  </m:rPr>
                                  <a:rPr lang="en-GB" b="0" i="0" noProof="0" smtClean="0">
                                    <a:latin typeface="Cambria Math" panose="02040503050406030204" pitchFamily="18" charset="0"/>
                                    <a:ea typeface="Cambria Math" panose="02040503050406030204" pitchFamily="18" charset="0"/>
                                  </a:rPr>
                                  <m:t> [</m:t>
                                </m:r>
                                <m:r>
                                  <m:rPr>
                                    <m:nor/>
                                  </m:rPr>
                                  <a:rPr lang="en-GB" b="0" i="0" noProof="0" smtClean="0">
                                    <a:ea typeface="Cambria Math" panose="02040503050406030204" pitchFamily="18" charset="0"/>
                                  </a:rPr>
                                  <m:t>J</m:t>
                                </m:r>
                                <m:r>
                                  <m:rPr>
                                    <m:nor/>
                                  </m:rPr>
                                  <a:rPr lang="en-GB" b="0" i="0" noProof="0" smtClean="0">
                                    <a:latin typeface="Cambria Math" panose="02040503050406030204" pitchFamily="18" charset="0"/>
                                    <a:ea typeface="Cambria Math" panose="02040503050406030204" pitchFamily="18" charset="0"/>
                                  </a:rPr>
                                  <m:t>]</m:t>
                                </m:r>
                              </m:e>
                              <m:e>
                                <m:r>
                                  <a:rPr lang="en-GB" i="1" noProof="0" smtClean="0">
                                    <a:latin typeface="Cambria Math" panose="02040503050406030204" pitchFamily="18" charset="0"/>
                                  </a:rPr>
                                  <m:t>2</m:t>
                                </m:r>
                                <m:r>
                                  <a:rPr lang="en-GB" i="1" noProof="0" smtClean="0">
                                    <a:latin typeface="Cambria Math" panose="02040503050406030204" pitchFamily="18" charset="0"/>
                                    <a:ea typeface="Cambria Math" panose="02040503050406030204" pitchFamily="18" charset="0"/>
                                  </a:rPr>
                                  <m:t>×2</m:t>
                                </m:r>
                              </m:e>
                            </m:mr>
                            <m:mr>
                              <m:e>
                                <m:r>
                                  <a:rPr lang="en-GB" i="1" noProof="0" smtClean="0">
                                    <a:latin typeface="Cambria Math" panose="02040503050406030204" pitchFamily="18" charset="0"/>
                                    <a:ea typeface="Cambria Math" panose="02040503050406030204" pitchFamily="18" charset="0"/>
                                  </a:rPr>
                                  <m:t>(8.</m:t>
                                </m:r>
                                <m:r>
                                  <a:rPr lang="en-GB" b="0" i="1" noProof="0" smtClean="0">
                                    <a:latin typeface="Cambria Math" panose="02040503050406030204" pitchFamily="18" charset="0"/>
                                    <a:ea typeface="Cambria Math" panose="02040503050406030204" pitchFamily="18" charset="0"/>
                                  </a:rPr>
                                  <m:t>5</m:t>
                                </m:r>
                                <m:r>
                                  <a:rPr lang="en-GB" i="1" noProof="0" smtClean="0">
                                    <a:latin typeface="Cambria Math" panose="02040503050406030204" pitchFamily="18" charset="0"/>
                                    <a:ea typeface="Cambria Math" panose="02040503050406030204" pitchFamily="18" charset="0"/>
                                  </a:rPr>
                                  <m:t>+</m:t>
                                </m:r>
                                <m:r>
                                  <m:rPr>
                                    <m:brk m:alnAt="7"/>
                                  </m:rPr>
                                  <a:rPr lang="en-GB" i="1" noProof="0" smtClean="0">
                                    <a:latin typeface="Cambria Math" panose="02040503050406030204" pitchFamily="18" charset="0"/>
                                    <a:ea typeface="Cambria Math" panose="02040503050406030204" pitchFamily="18" charset="0"/>
                                  </a:rPr>
                                  <m:t>4</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m:rPr>
                                    <m:nor/>
                                  </m:rPr>
                                  <a:rPr lang="en-GB" b="0" i="0" noProof="0" smtClean="0">
                                    <a:latin typeface="Cambria Math" panose="02040503050406030204" pitchFamily="18" charset="0"/>
                                    <a:ea typeface="Cambria Math" panose="02040503050406030204" pitchFamily="18" charset="0"/>
                                  </a:rPr>
                                  <m:t> </m:t>
                                </m:r>
                                <m:r>
                                  <m:rPr>
                                    <m:nor/>
                                  </m:rPr>
                                  <a:rPr lang="en-GB" noProof="0" smtClean="0">
                                    <a:latin typeface="Cambria Math" panose="02040503050406030204" pitchFamily="18" charset="0"/>
                                    <a:ea typeface="Cambria Math" panose="02040503050406030204" pitchFamily="18" charset="0"/>
                                  </a:rPr>
                                  <m:t>[</m:t>
                                </m:r>
                                <m:r>
                                  <m:rPr>
                                    <m:nor/>
                                  </m:rPr>
                                  <a:rPr lang="en-GB" noProof="0" smtClean="0">
                                    <a:ea typeface="Cambria Math" panose="02040503050406030204" pitchFamily="18" charset="0"/>
                                  </a:rPr>
                                  <m:t>J</m:t>
                                </m:r>
                                <m:r>
                                  <m:rPr>
                                    <m:nor/>
                                  </m:rPr>
                                  <a:rPr lang="en-GB" noProof="0" smtClean="0">
                                    <a:latin typeface="Cambria Math" panose="02040503050406030204" pitchFamily="18" charset="0"/>
                                    <a:ea typeface="Cambria Math" panose="02040503050406030204" pitchFamily="18" charset="0"/>
                                  </a:rPr>
                                  <m:t>]</m:t>
                                </m:r>
                              </m:e>
                              <m:e>
                                <m:r>
                                  <a:rPr lang="en-GB" b="0" i="1" noProof="0" smtClean="0">
                                    <a:latin typeface="Cambria Math" panose="02040503050406030204" pitchFamily="18" charset="0"/>
                                  </a:rPr>
                                  <m:t>4</m:t>
                                </m:r>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4</m:t>
                                </m:r>
                              </m:e>
                            </m:mr>
                          </m:m>
                        </m:e>
                      </m:d>
                    </m:oMath>
                  </m:oMathPara>
                </a14:m>
                <a:endParaRPr lang="en-GB" noProof="0" dirty="0"/>
              </a:p>
            </p:txBody>
          </p:sp>
        </mc:Choice>
        <mc:Fallback xmlns="">
          <p:sp>
            <p:nvSpPr>
              <p:cNvPr id="24" name="TextBox 23">
                <a:extLst>
                  <a:ext uri="{FF2B5EF4-FFF2-40B4-BE49-F238E27FC236}">
                    <a16:creationId xmlns:a16="http://schemas.microsoft.com/office/drawing/2014/main" id="{D3381BA8-051A-D6F6-3151-9692F11E589E}"/>
                  </a:ext>
                </a:extLst>
              </p:cNvPr>
              <p:cNvSpPr txBox="1">
                <a:spLocks noRot="1" noChangeAspect="1" noMove="1" noResize="1" noEditPoints="1" noAdjustHandles="1" noChangeArrowheads="1" noChangeShapeType="1" noTextEdit="1"/>
              </p:cNvSpPr>
              <p:nvPr/>
            </p:nvSpPr>
            <p:spPr>
              <a:xfrm>
                <a:off x="4437295" y="3787892"/>
                <a:ext cx="4097439" cy="811761"/>
              </a:xfrm>
              <a:prstGeom prst="rect">
                <a:avLst/>
              </a:prstGeom>
              <a:blipFill>
                <a:blip r:embed="rId18"/>
                <a:stretch>
                  <a:fillRect/>
                </a:stretch>
              </a:blipFill>
            </p:spPr>
            <p:txBody>
              <a:bodyPr/>
              <a:lstStyle/>
              <a:p>
                <a:r>
                  <a:rPr lang="LID4096">
                    <a:noFill/>
                  </a:rPr>
                  <a:t> </a:t>
                </a:r>
              </a:p>
            </p:txBody>
          </p:sp>
        </mc:Fallback>
      </mc:AlternateContent>
      <p:sp>
        <p:nvSpPr>
          <p:cNvPr id="25" name="Rectangle 24">
            <a:extLst>
              <a:ext uri="{FF2B5EF4-FFF2-40B4-BE49-F238E27FC236}">
                <a16:creationId xmlns:a16="http://schemas.microsoft.com/office/drawing/2014/main" id="{17852F46-53E6-6CC1-8616-0FD2CE005DCA}"/>
              </a:ext>
            </a:extLst>
          </p:cNvPr>
          <p:cNvSpPr/>
          <p:nvPr/>
        </p:nvSpPr>
        <p:spPr>
          <a:xfrm>
            <a:off x="4405627" y="3759932"/>
            <a:ext cx="4601421" cy="88909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1E40727-8125-87D1-83A3-D3B43598DA1D}"/>
                  </a:ext>
                </a:extLst>
              </p:cNvPr>
              <p:cNvSpPr txBox="1"/>
              <p:nvPr/>
            </p:nvSpPr>
            <p:spPr>
              <a:xfrm>
                <a:off x="139043" y="1632127"/>
                <a:ext cx="775152"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𝑃</m:t>
                          </m:r>
                        </m:e>
                        <m:sub>
                          <m:r>
                            <m:rPr>
                              <m:sty m:val="p"/>
                            </m:rPr>
                            <a:rPr lang="en-GB" noProof="0" smtClean="0">
                              <a:latin typeface="Cambria Math" panose="02040503050406030204" pitchFamily="18" charset="0"/>
                              <a:ea typeface="Cambria Math" panose="02040503050406030204" pitchFamily="18" charset="0"/>
                            </a:rPr>
                            <m:t>p</m:t>
                          </m:r>
                        </m:sub>
                      </m:sSub>
                    </m:oMath>
                  </m:oMathPara>
                </a14:m>
                <a:endParaRPr lang="en-GB" noProof="0" dirty="0"/>
              </a:p>
            </p:txBody>
          </p:sp>
        </mc:Choice>
        <mc:Fallback xmlns="">
          <p:sp>
            <p:nvSpPr>
              <p:cNvPr id="4" name="TextBox 3">
                <a:extLst>
                  <a:ext uri="{FF2B5EF4-FFF2-40B4-BE49-F238E27FC236}">
                    <a16:creationId xmlns:a16="http://schemas.microsoft.com/office/drawing/2014/main" id="{51E40727-8125-87D1-83A3-D3B43598DA1D}"/>
                  </a:ext>
                </a:extLst>
              </p:cNvPr>
              <p:cNvSpPr txBox="1">
                <a:spLocks noRot="1" noChangeAspect="1" noMove="1" noResize="1" noEditPoints="1" noAdjustHandles="1" noChangeArrowheads="1" noChangeShapeType="1" noTextEdit="1"/>
              </p:cNvSpPr>
              <p:nvPr/>
            </p:nvSpPr>
            <p:spPr>
              <a:xfrm>
                <a:off x="139043" y="1632127"/>
                <a:ext cx="775152" cy="394019"/>
              </a:xfrm>
              <a:prstGeom prst="rect">
                <a:avLst/>
              </a:prstGeom>
              <a:blipFill>
                <a:blip r:embed="rId19"/>
                <a:stretch>
                  <a:fillRect b="-6250"/>
                </a:stretch>
              </a:blipFill>
            </p:spPr>
            <p:txBody>
              <a:bodyPr/>
              <a:lstStyle/>
              <a:p>
                <a:r>
                  <a:rPr lang="LID4096">
                    <a:noFill/>
                  </a:rPr>
                  <a:t> </a:t>
                </a:r>
              </a:p>
            </p:txBody>
          </p:sp>
        </mc:Fallback>
      </mc:AlternateContent>
    </p:spTree>
    <p:extLst>
      <p:ext uri="{BB962C8B-B14F-4D97-AF65-F5344CB8AC3E}">
        <p14:creationId xmlns:p14="http://schemas.microsoft.com/office/powerpoint/2010/main" val="267969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C706F-9FD6-DE6A-0A46-399CDE26CA87}"/>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9EDB52DC-BD3C-9E63-300B-F0CB318827D4}"/>
              </a:ext>
            </a:extLst>
          </p:cNvPr>
          <p:cNvSpPr/>
          <p:nvPr/>
        </p:nvSpPr>
        <p:spPr>
          <a:xfrm>
            <a:off x="133415" y="4713432"/>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47455934-CC32-91B3-F4E9-8DE692FBA3A1}"/>
              </a:ext>
            </a:extLst>
          </p:cNvPr>
          <p:cNvSpPr/>
          <p:nvPr/>
        </p:nvSpPr>
        <p:spPr>
          <a:xfrm>
            <a:off x="704635" y="3616433"/>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4495EAE7-4BC0-F218-5D3F-872CD55B9C4D}"/>
              </a:ext>
            </a:extLst>
          </p:cNvPr>
          <p:cNvPicPr/>
          <p:nvPr/>
        </p:nvPicPr>
        <p:blipFill>
          <a:blip r:embed="rId3"/>
          <a:stretch/>
        </p:blipFill>
        <p:spPr>
          <a:xfrm rot="1730551">
            <a:off x="1194319" y="4343583"/>
            <a:ext cx="616517" cy="570959"/>
          </a:xfrm>
          <a:prstGeom prst="rect">
            <a:avLst/>
          </a:prstGeom>
          <a:ln w="0">
            <a:noFill/>
          </a:ln>
        </p:spPr>
      </p:pic>
      <p:sp>
        <p:nvSpPr>
          <p:cNvPr id="127" name="PlaceHolder 1">
            <a:extLst>
              <a:ext uri="{FF2B5EF4-FFF2-40B4-BE49-F238E27FC236}">
                <a16:creationId xmlns:a16="http://schemas.microsoft.com/office/drawing/2014/main" id="{946E988A-5569-6F1A-9734-534807B0983B}"/>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28</a:t>
            </a:fld>
            <a:endParaRPr lang="en-GB" sz="2000" b="0" strike="noStrike" spc="-1" noProof="0" dirty="0">
              <a:latin typeface="Times New Roman"/>
            </a:endParaRPr>
          </a:p>
        </p:txBody>
      </p:sp>
      <p:pic>
        <p:nvPicPr>
          <p:cNvPr id="5" name="Graphic 4" descr="Walk with solid fill">
            <a:extLst>
              <a:ext uri="{FF2B5EF4-FFF2-40B4-BE49-F238E27FC236}">
                <a16:creationId xmlns:a16="http://schemas.microsoft.com/office/drawing/2014/main" id="{EBCCEF39-30A4-0B6A-2D6D-289C0F2A73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302" y="4258262"/>
            <a:ext cx="914400" cy="914400"/>
          </a:xfrm>
          <a:prstGeom prst="rect">
            <a:avLst/>
          </a:prstGeom>
        </p:spPr>
      </p:pic>
      <p:sp>
        <p:nvSpPr>
          <p:cNvPr id="8" name="Rectangle 7">
            <a:extLst>
              <a:ext uri="{FF2B5EF4-FFF2-40B4-BE49-F238E27FC236}">
                <a16:creationId xmlns:a16="http://schemas.microsoft.com/office/drawing/2014/main" id="{31551906-B765-03A6-7901-C88950854E72}"/>
              </a:ext>
            </a:extLst>
          </p:cNvPr>
          <p:cNvSpPr/>
          <p:nvPr/>
        </p:nvSpPr>
        <p:spPr>
          <a:xfrm>
            <a:off x="3926301" y="828594"/>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2A981E33-2E97-13A2-2A61-D37510C9D590}"/>
              </a:ext>
            </a:extLst>
          </p:cNvPr>
          <p:cNvSpPr txBox="1"/>
          <p:nvPr/>
        </p:nvSpPr>
        <p:spPr>
          <a:xfrm>
            <a:off x="3926301" y="366292"/>
            <a:ext cx="1236429" cy="400110"/>
          </a:xfrm>
          <a:prstGeom prst="rect">
            <a:avLst/>
          </a:prstGeom>
          <a:noFill/>
        </p:spPr>
        <p:txBody>
          <a:bodyPr wrap="none" rtlCol="0">
            <a:spAutoFit/>
          </a:bodyPr>
          <a:lstStyle/>
          <a:p>
            <a:r>
              <a:rPr lang="en-GB" sz="2000" noProof="0" dirty="0"/>
              <a:t>Variables</a:t>
            </a:r>
          </a:p>
        </p:txBody>
      </p:sp>
      <p:cxnSp>
        <p:nvCxnSpPr>
          <p:cNvPr id="13" name="Straight Arrow Connector 12">
            <a:extLst>
              <a:ext uri="{FF2B5EF4-FFF2-40B4-BE49-F238E27FC236}">
                <a16:creationId xmlns:a16="http://schemas.microsoft.com/office/drawing/2014/main" id="{B0F33F5D-5A3E-5692-7782-421064528208}"/>
              </a:ext>
            </a:extLst>
          </p:cNvPr>
          <p:cNvCxnSpPr/>
          <p:nvPr/>
        </p:nvCxnSpPr>
        <p:spPr>
          <a:xfrm>
            <a:off x="8162574" y="1392072"/>
            <a:ext cx="106157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465C8F1-7A51-5C00-2BD7-7C9D8E210A74}"/>
              </a:ext>
            </a:extLst>
          </p:cNvPr>
          <p:cNvSpPr txBox="1"/>
          <p:nvPr/>
        </p:nvSpPr>
        <p:spPr>
          <a:xfrm>
            <a:off x="6250135" y="4141030"/>
            <a:ext cx="2326278" cy="369332"/>
          </a:xfrm>
          <a:prstGeom prst="rect">
            <a:avLst/>
          </a:prstGeom>
          <a:noFill/>
        </p:spPr>
        <p:txBody>
          <a:bodyPr wrap="none" rtlCol="0">
            <a:spAutoFit/>
          </a:bodyPr>
          <a:lstStyle/>
          <a:p>
            <a:r>
              <a:rPr lang="en-GB" noProof="0" dirty="0"/>
              <a:t>Problem Formulation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3AF7E8-C444-6D0B-7A90-12F7D91AFE98}"/>
                  </a:ext>
                </a:extLst>
              </p:cNvPr>
              <p:cNvSpPr txBox="1"/>
              <p:nvPr/>
            </p:nvSpPr>
            <p:spPr>
              <a:xfrm>
                <a:off x="6687506" y="5319871"/>
                <a:ext cx="4602794" cy="7107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   </m:t>
                              </m:r>
                              <m:r>
                                <a:rPr lang="en-GB" b="0" i="1" noProof="0" smtClean="0">
                                  <a:solidFill>
                                    <a:schemeClr val="tx1"/>
                                  </a:solidFill>
                                  <a:latin typeface="Cambria Math" panose="02040503050406030204" pitchFamily="18" charset="0"/>
                                </a:rPr>
                                <m:t>𝑀</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   </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 </m:t>
                              </m:r>
                            </m:lim>
                          </m:limLow>
                        </m:fName>
                        <m:e>
                          <m:f>
                            <m:fPr>
                              <m:ctrlPr>
                                <a:rPr lang="en-GB" i="1" noProof="0" smtClean="0">
                                  <a:latin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solidFill>
                                    <a:schemeClr val="tx1"/>
                                  </a:solidFill>
                                  <a:latin typeface="Cambria Math" panose="02040503050406030204" pitchFamily="18" charset="0"/>
                                </a:rPr>
                                <m:t>𝑀</m:t>
                              </m:r>
                              <m:r>
                                <a:rPr lang="en-GB" i="1" noProof="0" smtClean="0">
                                  <a:solidFill>
                                    <a:schemeClr val="tx1"/>
                                  </a:solidFill>
                                  <a:latin typeface="Cambria Math" panose="02040503050406030204" pitchFamily="18" charset="0"/>
                                </a:rPr>
                                <m:t>,</m:t>
                              </m:r>
                              <m:r>
                                <a:rPr lang="en-GB" i="1" noProof="0" smtClean="0">
                                  <a:solidFill>
                                    <a:schemeClr val="tx1"/>
                                  </a:solidFill>
                                  <a:latin typeface="Cambria Math" panose="02040503050406030204" pitchFamily="18" charset="0"/>
                                </a:rPr>
                                <m:t>𝐿</m:t>
                              </m:r>
                              <m:r>
                                <a:rPr lang="en-GB" b="0" i="1" noProof="0" smtClean="0">
                                  <a:solidFill>
                                    <a:schemeClr val="tx1"/>
                                  </a:solidFill>
                                  <a:latin typeface="Cambria Math" panose="02040503050406030204" pitchFamily="18" charset="0"/>
                                </a:rPr>
                                <m:t>,</m:t>
                              </m:r>
                              <m:r>
                                <a:rPr lang="en-GB" b="0" i="1" noProof="0" smtClean="0">
                                  <a:solidFill>
                                    <a:schemeClr val="tx1"/>
                                  </a:solidFill>
                                  <a:latin typeface="Cambria Math" panose="02040503050406030204" pitchFamily="18" charset="0"/>
                                </a:rPr>
                                <m:t>𝑃</m:t>
                              </m:r>
                              <m:r>
                                <a:rPr lang="en-GB" b="0" i="1" noProof="0" smtClean="0">
                                  <a:solidFill>
                                    <a:schemeClr val="tx1"/>
                                  </a:solidFill>
                                  <a:latin typeface="Cambria Math" panose="02040503050406030204" pitchFamily="18" charset="0"/>
                                </a:rPr>
                                <m:t>,</m:t>
                              </m:r>
                              <m:sSub>
                                <m:sSubPr>
                                  <m:ctrlPr>
                                    <a:rPr lang="en-GB" i="1" noProof="0" smtClean="0">
                                      <a:solidFill>
                                        <a:srgbClr val="C00000"/>
                                      </a:solidFill>
                                      <a:latin typeface="Cambria Math" panose="02040503050406030204" pitchFamily="18" charset="0"/>
                                    </a:rPr>
                                  </m:ctrlPr>
                                </m:sSubPr>
                                <m:e>
                                  <m:r>
                                    <a:rPr lang="en-GB" i="1" noProof="0" smtClean="0">
                                      <a:solidFill>
                                        <a:srgbClr val="C00000"/>
                                      </a:solidFill>
                                      <a:latin typeface="Cambria Math" panose="02040503050406030204" pitchFamily="18" charset="0"/>
                                    </a:rPr>
                                    <m:t>𝑇</m:t>
                                  </m:r>
                                </m:e>
                                <m:sub>
                                  <m:r>
                                    <m:rPr>
                                      <m:sty m:val="p"/>
                                    </m:rPr>
                                    <a:rPr lang="en-GB" noProof="0" smtClean="0">
                                      <a:solidFill>
                                        <a:srgbClr val="C00000"/>
                                      </a:solidFill>
                                      <a:latin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b="0" i="0" noProof="0" smtClean="0">
                                      <a:latin typeface="Cambria Math" panose="02040503050406030204" pitchFamily="18" charset="0"/>
                                    </a:rPr>
                                    <m:t>SIM</m:t>
                                  </m:r>
                                </m:sub>
                              </m:sSub>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solidFill>
                                        <a:srgbClr val="C00000"/>
                                      </a:solidFill>
                                      <a:latin typeface="Cambria Math" panose="02040503050406030204" pitchFamily="18" charset="0"/>
                                      <a:ea typeface="Cambria Math" panose="02040503050406030204" pitchFamily="18" charset="0"/>
                                    </a:rPr>
                                  </m:ctrlPr>
                                </m:sSubPr>
                                <m:e>
                                  <m:r>
                                    <a:rPr lang="en-GB" i="1" noProof="0" smtClean="0">
                                      <a:solidFill>
                                        <a:srgbClr val="C00000"/>
                                      </a:solidFill>
                                      <a:latin typeface="Cambria Math" panose="02040503050406030204" pitchFamily="18" charset="0"/>
                                      <a:ea typeface="Cambria Math" panose="02040503050406030204" pitchFamily="18" charset="0"/>
                                    </a:rPr>
                                    <m:t>𝑇</m:t>
                                  </m:r>
                                </m:e>
                                <m:sub>
                                  <m:r>
                                    <m:rPr>
                                      <m:sty m:val="p"/>
                                    </m:rPr>
                                    <a:rPr lang="en-GB" noProof="0" smtClean="0">
                                      <a:solidFill>
                                        <a:srgbClr val="C00000"/>
                                      </a:solidFill>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den>
                          </m:f>
                        </m:e>
                      </m:func>
                    </m:oMath>
                  </m:oMathPara>
                </a14:m>
                <a:endParaRPr lang="en-GB" noProof="0" dirty="0"/>
              </a:p>
            </p:txBody>
          </p:sp>
        </mc:Choice>
        <mc:Fallback xmlns="">
          <p:sp>
            <p:nvSpPr>
              <p:cNvPr id="20" name="TextBox 19">
                <a:extLst>
                  <a:ext uri="{FF2B5EF4-FFF2-40B4-BE49-F238E27FC236}">
                    <a16:creationId xmlns:a16="http://schemas.microsoft.com/office/drawing/2014/main" id="{6C3AF7E8-C444-6D0B-7A90-12F7D91AFE98}"/>
                  </a:ext>
                </a:extLst>
              </p:cNvPr>
              <p:cNvSpPr txBox="1">
                <a:spLocks noRot="1" noChangeAspect="1" noMove="1" noResize="1" noEditPoints="1" noAdjustHandles="1" noChangeArrowheads="1" noChangeShapeType="1" noTextEdit="1"/>
              </p:cNvSpPr>
              <p:nvPr/>
            </p:nvSpPr>
            <p:spPr>
              <a:xfrm>
                <a:off x="6687506" y="5319871"/>
                <a:ext cx="4602794" cy="710772"/>
              </a:xfrm>
              <a:prstGeom prst="rect">
                <a:avLst/>
              </a:prstGeom>
              <a:blipFill>
                <a:blip r:embed="rId6"/>
                <a:stretch>
                  <a:fillRect/>
                </a:stretch>
              </a:blipFill>
            </p:spPr>
            <p:txBody>
              <a:bodyPr/>
              <a:lstStyle/>
              <a:p>
                <a:r>
                  <a:rPr lang="LID4096">
                    <a:noFill/>
                  </a:rPr>
                  <a:t> </a:t>
                </a:r>
              </a:p>
            </p:txBody>
          </p:sp>
        </mc:Fallback>
      </mc:AlternateContent>
      <p:sp>
        <p:nvSpPr>
          <p:cNvPr id="21" name="Rectangle 20">
            <a:extLst>
              <a:ext uri="{FF2B5EF4-FFF2-40B4-BE49-F238E27FC236}">
                <a16:creationId xmlns:a16="http://schemas.microsoft.com/office/drawing/2014/main" id="{F74C3694-1783-ACCD-2F87-26399B989492}"/>
              </a:ext>
            </a:extLst>
          </p:cNvPr>
          <p:cNvSpPr/>
          <p:nvPr/>
        </p:nvSpPr>
        <p:spPr>
          <a:xfrm>
            <a:off x="6198550" y="4098925"/>
            <a:ext cx="5652130" cy="2083125"/>
          </a:xfrm>
          <a:prstGeom prst="rect">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3" name="TextBox 22">
            <a:extLst>
              <a:ext uri="{FF2B5EF4-FFF2-40B4-BE49-F238E27FC236}">
                <a16:creationId xmlns:a16="http://schemas.microsoft.com/office/drawing/2014/main" id="{0ABE92E0-DD56-58AC-0B82-314573A3ED2E}"/>
              </a:ext>
            </a:extLst>
          </p:cNvPr>
          <p:cNvSpPr txBox="1"/>
          <p:nvPr/>
        </p:nvSpPr>
        <p:spPr>
          <a:xfrm>
            <a:off x="11765416" y="1154688"/>
            <a:ext cx="466794" cy="369332"/>
          </a:xfrm>
          <a:prstGeom prst="rect">
            <a:avLst/>
          </a:prstGeom>
          <a:noFill/>
        </p:spPr>
        <p:txBody>
          <a:bodyPr wrap="none" rtlCol="0">
            <a:spAutoFit/>
          </a:bodyPr>
          <a:lstStyle/>
          <a:p>
            <a:r>
              <a:rPr lang="en-GB" noProof="0" dirty="0"/>
              <a:t>(1)</a:t>
            </a:r>
          </a:p>
        </p:txBody>
      </p:sp>
      <p:sp>
        <p:nvSpPr>
          <p:cNvPr id="24" name="TextBox 23">
            <a:extLst>
              <a:ext uri="{FF2B5EF4-FFF2-40B4-BE49-F238E27FC236}">
                <a16:creationId xmlns:a16="http://schemas.microsoft.com/office/drawing/2014/main" id="{A4FD7F47-137A-6152-0C3C-39AD4FEFE631}"/>
              </a:ext>
            </a:extLst>
          </p:cNvPr>
          <p:cNvSpPr txBox="1"/>
          <p:nvPr/>
        </p:nvSpPr>
        <p:spPr>
          <a:xfrm>
            <a:off x="11786356" y="2219139"/>
            <a:ext cx="508097" cy="369332"/>
          </a:xfrm>
          <a:prstGeom prst="rect">
            <a:avLst/>
          </a:prstGeom>
          <a:noFill/>
        </p:spPr>
        <p:txBody>
          <a:bodyPr wrap="square" rtlCol="0">
            <a:spAutoFit/>
          </a:bodyPr>
          <a:lstStyle/>
          <a:p>
            <a:r>
              <a:rPr lang="en-GB" noProof="0" dirty="0"/>
              <a:t>(2)</a:t>
            </a:r>
          </a:p>
        </p:txBody>
      </p:sp>
      <p:sp>
        <p:nvSpPr>
          <p:cNvPr id="30" name="TextBox 29">
            <a:extLst>
              <a:ext uri="{FF2B5EF4-FFF2-40B4-BE49-F238E27FC236}">
                <a16:creationId xmlns:a16="http://schemas.microsoft.com/office/drawing/2014/main" id="{847F0CFD-BC52-66A2-C991-97AE1D34C194}"/>
              </a:ext>
            </a:extLst>
          </p:cNvPr>
          <p:cNvSpPr txBox="1"/>
          <p:nvPr/>
        </p:nvSpPr>
        <p:spPr>
          <a:xfrm>
            <a:off x="9237729" y="4605257"/>
            <a:ext cx="466794" cy="369332"/>
          </a:xfrm>
          <a:prstGeom prst="rect">
            <a:avLst/>
          </a:prstGeom>
          <a:noFill/>
        </p:spPr>
        <p:txBody>
          <a:bodyPr wrap="none" rtlCol="0">
            <a:spAutoFit/>
          </a:bodyPr>
          <a:lstStyle/>
          <a:p>
            <a:r>
              <a:rPr lang="en-GB" noProof="0" dirty="0"/>
              <a:t>(3)</a:t>
            </a:r>
          </a:p>
        </p:txBody>
      </p:sp>
      <p:sp>
        <p:nvSpPr>
          <p:cNvPr id="31" name="TextBox 30">
            <a:extLst>
              <a:ext uri="{FF2B5EF4-FFF2-40B4-BE49-F238E27FC236}">
                <a16:creationId xmlns:a16="http://schemas.microsoft.com/office/drawing/2014/main" id="{66CA43C5-B0B8-EAAF-E3C8-EFFB48EE7966}"/>
              </a:ext>
            </a:extLst>
          </p:cNvPr>
          <p:cNvSpPr txBox="1"/>
          <p:nvPr/>
        </p:nvSpPr>
        <p:spPr>
          <a:xfrm>
            <a:off x="10345225" y="5462963"/>
            <a:ext cx="466794" cy="369332"/>
          </a:xfrm>
          <a:prstGeom prst="rect">
            <a:avLst/>
          </a:prstGeom>
          <a:noFill/>
        </p:spPr>
        <p:txBody>
          <a:bodyPr wrap="none" rtlCol="0">
            <a:spAutoFit/>
          </a:bodyPr>
          <a:lstStyle/>
          <a:p>
            <a:r>
              <a:rPr lang="en-GB" noProof="0" dirty="0"/>
              <a:t>(4)</a:t>
            </a:r>
          </a:p>
        </p:txBody>
      </p:sp>
      <p:sp>
        <p:nvSpPr>
          <p:cNvPr id="10" name="TextBox 9">
            <a:extLst>
              <a:ext uri="{FF2B5EF4-FFF2-40B4-BE49-F238E27FC236}">
                <a16:creationId xmlns:a16="http://schemas.microsoft.com/office/drawing/2014/main" id="{63E8B362-F7AC-474A-CFC1-171A03E0DC02}"/>
              </a:ext>
            </a:extLst>
          </p:cNvPr>
          <p:cNvSpPr txBox="1"/>
          <p:nvPr/>
        </p:nvSpPr>
        <p:spPr>
          <a:xfrm>
            <a:off x="3996014" y="902777"/>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Number of packets</a:t>
            </a:r>
          </a:p>
          <a:p>
            <a:pPr marL="519113" lvl="1" indent="-342900">
              <a:buFont typeface="Arial" panose="020B0604020202020204" pitchFamily="34" charset="0"/>
              <a:buChar char="•"/>
            </a:pPr>
            <a:r>
              <a:rPr lang="en-GB" noProof="0" dirty="0"/>
              <a:t>SIM re-configuration</a:t>
            </a:r>
          </a:p>
        </p:txBody>
      </p:sp>
      <p:sp>
        <p:nvSpPr>
          <p:cNvPr id="25" name="Arc 24">
            <a:extLst>
              <a:ext uri="{FF2B5EF4-FFF2-40B4-BE49-F238E27FC236}">
                <a16:creationId xmlns:a16="http://schemas.microsoft.com/office/drawing/2014/main" id="{E4C5B0BB-B4FF-1E74-FF82-F00D7D95EEC4}"/>
              </a:ext>
            </a:extLst>
          </p:cNvPr>
          <p:cNvSpPr/>
          <p:nvPr/>
        </p:nvSpPr>
        <p:spPr>
          <a:xfrm flipV="1">
            <a:off x="6214554" y="2221323"/>
            <a:ext cx="1072417" cy="1148204"/>
          </a:xfrm>
          <a:prstGeom prst="arc">
            <a:avLst>
              <a:gd name="adj1" fmla="val 16200000"/>
              <a:gd name="adj2" fmla="val 4656136"/>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6" name="Arc 25">
            <a:extLst>
              <a:ext uri="{FF2B5EF4-FFF2-40B4-BE49-F238E27FC236}">
                <a16:creationId xmlns:a16="http://schemas.microsoft.com/office/drawing/2014/main" id="{6D74BB21-2324-1BA9-4D0E-221C7E903FBB}"/>
              </a:ext>
            </a:extLst>
          </p:cNvPr>
          <p:cNvSpPr/>
          <p:nvPr/>
        </p:nvSpPr>
        <p:spPr>
          <a:xfrm flipV="1">
            <a:off x="5817400" y="1381546"/>
            <a:ext cx="1691258" cy="1679554"/>
          </a:xfrm>
          <a:prstGeom prst="arc">
            <a:avLst>
              <a:gd name="adj1" fmla="val 16200000"/>
              <a:gd name="adj2" fmla="val 3062002"/>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32" name="Straight Arrow Connector 31">
            <a:extLst>
              <a:ext uri="{FF2B5EF4-FFF2-40B4-BE49-F238E27FC236}">
                <a16:creationId xmlns:a16="http://schemas.microsoft.com/office/drawing/2014/main" id="{92C950D4-759F-569E-DCF5-F9705C57CF42}"/>
              </a:ext>
            </a:extLst>
          </p:cNvPr>
          <p:cNvCxnSpPr>
            <a:cxnSpLocks/>
          </p:cNvCxnSpPr>
          <p:nvPr/>
        </p:nvCxnSpPr>
        <p:spPr>
          <a:xfrm>
            <a:off x="7286971" y="2136287"/>
            <a:ext cx="1149119" cy="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F40DD4C-F313-339E-A0AB-0195D763DC25}"/>
                  </a:ext>
                </a:extLst>
              </p:cNvPr>
              <p:cNvSpPr txBox="1"/>
              <p:nvPr/>
            </p:nvSpPr>
            <p:spPr>
              <a:xfrm>
                <a:off x="9224149" y="1053143"/>
                <a:ext cx="2242152"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i="1" noProof="0" smtClean="0">
                                  <a:latin typeface="Cambria Math" panose="02040503050406030204" pitchFamily="18" charset="0"/>
                                  <a:ea typeface="Cambria Math" panose="02040503050406030204" pitchFamily="18" charset="0"/>
                                </a:rPr>
                                <m:t>𝑛</m:t>
                              </m:r>
                              <m:r>
                                <a:rPr lang="en-GB" i="1" noProof="0" smtClean="0">
                                  <a:latin typeface="Cambria Math" panose="02040503050406030204" pitchFamily="18" charset="0"/>
                                </a:rPr>
                                <m:t>(</m:t>
                              </m:r>
                              <m:r>
                                <a:rPr lang="en-GB" i="1" noProof="0" smtClean="0">
                                  <a:latin typeface="Cambria Math" panose="02040503050406030204" pitchFamily="18" charset="0"/>
                                </a:rPr>
                                <m:t>𝑀</m:t>
                              </m:r>
                              <m:r>
                                <a:rPr lang="en-GB" i="1" noProof="0" smtClean="0">
                                  <a:latin typeface="Cambria Math" panose="02040503050406030204" pitchFamily="18" charset="0"/>
                                </a:rPr>
                                <m:t>,</m:t>
                              </m:r>
                              <m:r>
                                <a:rPr lang="en-GB" i="1" noProof="0" smtClean="0">
                                  <a:latin typeface="Cambria Math" panose="02040503050406030204" pitchFamily="18" charset="0"/>
                                </a:rPr>
                                <m:t>𝐿</m:t>
                              </m:r>
                              <m:r>
                                <a:rPr lang="en-GB" i="1" noProof="0" smtClean="0">
                                  <a:latin typeface="Cambria Math" panose="02040503050406030204" pitchFamily="18" charset="0"/>
                                </a:rPr>
                                <m:t>,</m:t>
                              </m:r>
                              <m:r>
                                <a:rPr lang="en-GB" i="1" noProof="0" smtClean="0">
                                  <a:latin typeface="Cambria Math" panose="02040503050406030204" pitchFamily="18" charset="0"/>
                                </a:rPr>
                                <m:t>𝑃</m:t>
                              </m:r>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5" name="TextBox 34">
                <a:extLst>
                  <a:ext uri="{FF2B5EF4-FFF2-40B4-BE49-F238E27FC236}">
                    <a16:creationId xmlns:a16="http://schemas.microsoft.com/office/drawing/2014/main" id="{2F40DD4C-F313-339E-A0AB-0195D763DC25}"/>
                  </a:ext>
                </a:extLst>
              </p:cNvPr>
              <p:cNvSpPr txBox="1">
                <a:spLocks noRot="1" noChangeAspect="1" noMove="1" noResize="1" noEditPoints="1" noAdjustHandles="1" noChangeArrowheads="1" noChangeShapeType="1" noTextEdit="1"/>
              </p:cNvSpPr>
              <p:nvPr/>
            </p:nvSpPr>
            <p:spPr>
              <a:xfrm>
                <a:off x="9224149" y="1053143"/>
                <a:ext cx="2242152" cy="678840"/>
              </a:xfrm>
              <a:prstGeom prst="rect">
                <a:avLst/>
              </a:prstGeom>
              <a:blipFill>
                <a:blip r:embed="rId7"/>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D9945F5-8D65-3058-E6E8-00690ACDD965}"/>
                  </a:ext>
                </a:extLst>
              </p:cNvPr>
              <p:cNvSpPr txBox="1"/>
              <p:nvPr/>
            </p:nvSpPr>
            <p:spPr>
              <a:xfrm>
                <a:off x="6813313" y="4492766"/>
                <a:ext cx="2211302" cy="662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i="1" noProof="0" smtClean="0">
                              <a:latin typeface="Cambria Math" panose="02040503050406030204" pitchFamily="18" charset="0"/>
                            </a:rPr>
                          </m:ctrlPr>
                        </m:funcPr>
                        <m:fName>
                          <m:limLow>
                            <m:limLowPr>
                              <m:ctrlPr>
                                <a:rPr lang="en-GB" i="1" noProof="0" smtClean="0">
                                  <a:latin typeface="Cambria Math" panose="02040503050406030204" pitchFamily="18" charset="0"/>
                                </a:rPr>
                              </m:ctrlPr>
                            </m:limLowPr>
                            <m:e>
                              <m:r>
                                <m:rPr>
                                  <m:sty m:val="p"/>
                                </m:rPr>
                                <a:rPr lang="en-GB" i="0" noProof="0" smtClean="0">
                                  <a:latin typeface="Cambria Math" panose="02040503050406030204" pitchFamily="18" charset="0"/>
                                </a:rPr>
                                <m:t>max</m:t>
                              </m:r>
                            </m:e>
                            <m:lim>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𝑇</m:t>
                                  </m:r>
                                </m:e>
                                <m:sub>
                                  <m:r>
                                    <m:rPr>
                                      <m:sty m:val="p"/>
                                    </m:rPr>
                                    <a:rPr lang="en-GB" b="0" i="0" noProof="0" smtClean="0">
                                      <a:latin typeface="Cambria Math" panose="02040503050406030204" pitchFamily="18" charset="0"/>
                                    </a:rPr>
                                    <m:t>upd</m:t>
                                  </m:r>
                                </m:sub>
                              </m:sSub>
                              <m:r>
                                <a:rPr lang="en-GB" b="0" i="1" noProof="0" smtClean="0">
                                  <a:latin typeface="Cambria Math" panose="02040503050406030204" pitchFamily="18" charset="0"/>
                                </a:rPr>
                                <m:t>,   </m:t>
                              </m:r>
                              <m:r>
                                <a:rPr lang="en-GB" b="0" i="1" noProof="0" smtClean="0">
                                  <a:latin typeface="Cambria Math" panose="02040503050406030204" pitchFamily="18" charset="0"/>
                                </a:rPr>
                                <m:t>𝑀</m:t>
                              </m:r>
                              <m:r>
                                <a:rPr lang="en-GB" b="0" i="1" noProof="0" smtClean="0">
                                  <a:latin typeface="Cambria Math" panose="02040503050406030204" pitchFamily="18" charset="0"/>
                                </a:rPr>
                                <m:t>, </m:t>
                              </m:r>
                              <m:r>
                                <a:rPr lang="en-GB" b="0" i="1" noProof="0" smtClean="0">
                                  <a:latin typeface="Cambria Math" panose="02040503050406030204" pitchFamily="18" charset="0"/>
                                </a:rPr>
                                <m:t>𝐿</m:t>
                              </m:r>
                              <m:r>
                                <a:rPr lang="en-GB" b="0" i="1" noProof="0" smtClean="0">
                                  <a:latin typeface="Cambria Math" panose="02040503050406030204" pitchFamily="18" charset="0"/>
                                </a:rPr>
                                <m:t>, </m:t>
                              </m:r>
                              <m:r>
                                <a:rPr lang="en-GB" b="0" i="1" noProof="0" smtClean="0">
                                  <a:latin typeface="Cambria Math" panose="02040503050406030204" pitchFamily="18" charset="0"/>
                                </a:rPr>
                                <m:t>𝑃</m:t>
                              </m:r>
                            </m:lim>
                          </m:limLow>
                        </m:fName>
                        <m:e>
                          <m:r>
                            <a:rPr lang="en-GB" b="0" i="1" noProof="0" smtClean="0">
                              <a:latin typeface="Cambria Math" panose="02040503050406030204" pitchFamily="18" charset="0"/>
                            </a:rPr>
                            <m:t>  </m:t>
                          </m:r>
                          <m:f>
                            <m:fPr>
                              <m:ctrlPr>
                                <a:rPr lang="en-GB" i="1" noProof="0" smtClean="0">
                                  <a:latin typeface="Cambria Math" panose="02040503050406030204" pitchFamily="18" charset="0"/>
                                </a:rPr>
                              </m:ctrlPr>
                            </m:fPr>
                            <m:num>
                              <m:r>
                                <a:rPr lang="en-GB" b="0" i="1" noProof="0" smtClean="0">
                                  <a:latin typeface="Cambria Math" panose="02040503050406030204" pitchFamily="18" charset="0"/>
                                </a:rPr>
                                <m:t>𝐼</m:t>
                              </m:r>
                            </m:num>
                            <m:den>
                              <m:r>
                                <a:rPr lang="en-GB" b="0" i="1" noProof="0" smtClean="0">
                                  <a:latin typeface="Cambria Math" panose="02040503050406030204" pitchFamily="18" charset="0"/>
                                </a:rPr>
                                <m:t>𝐸</m:t>
                              </m:r>
                            </m:den>
                          </m:f>
                          <m:r>
                            <a:rPr lang="en-GB" b="0" i="1" noProof="0" smtClean="0">
                              <a:latin typeface="Cambria Math" panose="02040503050406030204" pitchFamily="18" charset="0"/>
                            </a:rPr>
                            <m:t> [</m:t>
                          </m:r>
                          <m:r>
                            <m:rPr>
                              <m:sty m:val="p"/>
                            </m:rPr>
                            <a:rPr lang="en-GB" b="0" i="0" noProof="0" smtClean="0">
                              <a:latin typeface="Cambria Math" panose="02040503050406030204" pitchFamily="18" charset="0"/>
                            </a:rPr>
                            <m:t>bit</m:t>
                          </m:r>
                          <m:r>
                            <a:rPr lang="en-GB" b="0" i="1" noProof="0" smtClean="0">
                              <a:latin typeface="Cambria Math" panose="02040503050406030204" pitchFamily="18" charset="0"/>
                            </a:rPr>
                            <m:t>/</m:t>
                          </m:r>
                          <m:r>
                            <m:rPr>
                              <m:nor/>
                            </m:rPr>
                            <a:rPr lang="en-GB" b="0" i="0" noProof="0" smtClean="0"/>
                            <m:t>J</m:t>
                          </m:r>
                          <m:r>
                            <a:rPr lang="en-GB" b="0" i="1" noProof="0" smtClean="0">
                              <a:latin typeface="Cambria Math" panose="02040503050406030204" pitchFamily="18" charset="0"/>
                            </a:rPr>
                            <m:t>]</m:t>
                          </m:r>
                        </m:e>
                      </m:func>
                    </m:oMath>
                  </m:oMathPara>
                </a14:m>
                <a:endParaRPr lang="en-GB" noProof="0" dirty="0"/>
              </a:p>
            </p:txBody>
          </p:sp>
        </mc:Choice>
        <mc:Fallback xmlns="">
          <p:sp>
            <p:nvSpPr>
              <p:cNvPr id="37" name="TextBox 36">
                <a:extLst>
                  <a:ext uri="{FF2B5EF4-FFF2-40B4-BE49-F238E27FC236}">
                    <a16:creationId xmlns:a16="http://schemas.microsoft.com/office/drawing/2014/main" id="{AD9945F5-8D65-3058-E6E8-00690ACDD965}"/>
                  </a:ext>
                </a:extLst>
              </p:cNvPr>
              <p:cNvSpPr txBox="1">
                <a:spLocks noRot="1" noChangeAspect="1" noMove="1" noResize="1" noEditPoints="1" noAdjustHandles="1" noChangeArrowheads="1" noChangeShapeType="1" noTextEdit="1"/>
              </p:cNvSpPr>
              <p:nvPr/>
            </p:nvSpPr>
            <p:spPr>
              <a:xfrm>
                <a:off x="6813313" y="4492766"/>
                <a:ext cx="2211302" cy="662233"/>
              </a:xfrm>
              <a:prstGeom prst="rect">
                <a:avLst/>
              </a:prstGeom>
              <a:blipFill>
                <a:blip r:embed="rId8"/>
                <a:stretch>
                  <a:fillRect/>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8DAF7E75-5F73-5ACF-2298-4A298A4FF6B7}"/>
              </a:ext>
            </a:extLst>
          </p:cNvPr>
          <p:cNvSpPr txBox="1"/>
          <p:nvPr/>
        </p:nvSpPr>
        <p:spPr>
          <a:xfrm>
            <a:off x="8436090" y="1891630"/>
            <a:ext cx="2219210" cy="338554"/>
          </a:xfrm>
          <a:prstGeom prst="rect">
            <a:avLst/>
          </a:prstGeom>
          <a:noFill/>
        </p:spPr>
        <p:txBody>
          <a:bodyPr wrap="square" rtlCol="0">
            <a:spAutoFit/>
          </a:bodyPr>
          <a:lstStyle/>
          <a:p>
            <a:r>
              <a:rPr lang="en-GB" sz="1600" noProof="0" dirty="0"/>
              <a:t>Energy consumption</a:t>
            </a:r>
          </a:p>
        </p:txBody>
      </p:sp>
      <p:sp>
        <p:nvSpPr>
          <p:cNvPr id="40" name="Rectangle 39">
            <a:extLst>
              <a:ext uri="{FF2B5EF4-FFF2-40B4-BE49-F238E27FC236}">
                <a16:creationId xmlns:a16="http://schemas.microsoft.com/office/drawing/2014/main" id="{D9F2FE28-35C9-975A-2F2C-6BFF3F2DEC73}"/>
              </a:ext>
            </a:extLst>
          </p:cNvPr>
          <p:cNvSpPr/>
          <p:nvPr/>
        </p:nvSpPr>
        <p:spPr>
          <a:xfrm>
            <a:off x="8436090" y="1891630"/>
            <a:ext cx="3414590" cy="867446"/>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aphicFrame>
        <p:nvGraphicFramePr>
          <p:cNvPr id="42" name="Table 41">
            <a:extLst>
              <a:ext uri="{FF2B5EF4-FFF2-40B4-BE49-F238E27FC236}">
                <a16:creationId xmlns:a16="http://schemas.microsoft.com/office/drawing/2014/main" id="{292D0290-0C0B-7C0B-CA2C-C0A56BBD8CFB}"/>
              </a:ext>
            </a:extLst>
          </p:cNvPr>
          <p:cNvGraphicFramePr>
            <a:graphicFrameLocks noGrp="1"/>
          </p:cNvGraphicFramePr>
          <p:nvPr>
            <p:extLst>
              <p:ext uri="{D42A27DB-BD31-4B8C-83A1-F6EECF244321}">
                <p14:modId xmlns:p14="http://schemas.microsoft.com/office/powerpoint/2010/main" val="1692963702"/>
              </p:ext>
            </p:extLst>
          </p:nvPr>
        </p:nvGraphicFramePr>
        <p:xfrm>
          <a:off x="1727606" y="112924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3" name="Table 42">
            <a:extLst>
              <a:ext uri="{FF2B5EF4-FFF2-40B4-BE49-F238E27FC236}">
                <a16:creationId xmlns:a16="http://schemas.microsoft.com/office/drawing/2014/main" id="{339EF8A5-79C5-1DB6-220F-F17ABCA1D4EF}"/>
              </a:ext>
            </a:extLst>
          </p:cNvPr>
          <p:cNvGraphicFramePr>
            <a:graphicFrameLocks noGrp="1"/>
          </p:cNvGraphicFramePr>
          <p:nvPr>
            <p:extLst>
              <p:ext uri="{D42A27DB-BD31-4B8C-83A1-F6EECF244321}">
                <p14:modId xmlns:p14="http://schemas.microsoft.com/office/powerpoint/2010/main" val="2122426968"/>
              </p:ext>
            </p:extLst>
          </p:nvPr>
        </p:nvGraphicFramePr>
        <p:xfrm>
          <a:off x="1994306" y="1418800"/>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44" name="Table 43">
            <a:extLst>
              <a:ext uri="{FF2B5EF4-FFF2-40B4-BE49-F238E27FC236}">
                <a16:creationId xmlns:a16="http://schemas.microsoft.com/office/drawing/2014/main" id="{8452C787-9490-FDBB-F920-56BD04C69D76}"/>
              </a:ext>
            </a:extLst>
          </p:cNvPr>
          <p:cNvGraphicFramePr>
            <a:graphicFrameLocks noGrp="1"/>
          </p:cNvGraphicFramePr>
          <p:nvPr>
            <p:extLst>
              <p:ext uri="{D42A27DB-BD31-4B8C-83A1-F6EECF244321}">
                <p14:modId xmlns:p14="http://schemas.microsoft.com/office/powerpoint/2010/main" val="1710499174"/>
              </p:ext>
            </p:extLst>
          </p:nvPr>
        </p:nvGraphicFramePr>
        <p:xfrm>
          <a:off x="2588187" y="2015020"/>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45" name="Group 44">
            <a:extLst>
              <a:ext uri="{FF2B5EF4-FFF2-40B4-BE49-F238E27FC236}">
                <a16:creationId xmlns:a16="http://schemas.microsoft.com/office/drawing/2014/main" id="{D3673634-4635-5264-E5CE-5F6332A707EA}"/>
              </a:ext>
            </a:extLst>
          </p:cNvPr>
          <p:cNvGrpSpPr>
            <a:grpSpLocks noChangeAspect="1"/>
          </p:cNvGrpSpPr>
          <p:nvPr/>
        </p:nvGrpSpPr>
        <p:grpSpPr>
          <a:xfrm>
            <a:off x="110153" y="1032603"/>
            <a:ext cx="1443385" cy="1498358"/>
            <a:chOff x="1851871" y="1287138"/>
            <a:chExt cx="1378238" cy="1430728"/>
          </a:xfrm>
        </p:grpSpPr>
        <p:grpSp>
          <p:nvGrpSpPr>
            <p:cNvPr id="46" name="Group 45">
              <a:extLst>
                <a:ext uri="{FF2B5EF4-FFF2-40B4-BE49-F238E27FC236}">
                  <a16:creationId xmlns:a16="http://schemas.microsoft.com/office/drawing/2014/main" id="{5FFCFFA0-5CBB-3436-BAB6-CC844D6952CB}"/>
                </a:ext>
              </a:extLst>
            </p:cNvPr>
            <p:cNvGrpSpPr/>
            <p:nvPr/>
          </p:nvGrpSpPr>
          <p:grpSpPr>
            <a:xfrm>
              <a:off x="1871922" y="1287138"/>
              <a:ext cx="108640" cy="146399"/>
              <a:chOff x="1844231" y="869163"/>
              <a:chExt cx="108640" cy="146399"/>
            </a:xfrm>
          </p:grpSpPr>
          <p:cxnSp>
            <p:nvCxnSpPr>
              <p:cNvPr id="107" name="Straight Connector 106">
                <a:extLst>
                  <a:ext uri="{FF2B5EF4-FFF2-40B4-BE49-F238E27FC236}">
                    <a16:creationId xmlns:a16="http://schemas.microsoft.com/office/drawing/2014/main" id="{B1617808-9311-64AE-12CC-532733BADCC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0748BEB-4E58-D12E-21B6-7D7E5579DD3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1F36079-AD9F-3CC0-F8FE-24163465818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F55A9DD8-EE7D-D7E3-D343-4174222448B6}"/>
                </a:ext>
              </a:extLst>
            </p:cNvPr>
            <p:cNvGrpSpPr/>
            <p:nvPr/>
          </p:nvGrpSpPr>
          <p:grpSpPr>
            <a:xfrm>
              <a:off x="1851871" y="1716303"/>
              <a:ext cx="108640" cy="146399"/>
              <a:chOff x="1844231" y="869163"/>
              <a:chExt cx="108640" cy="146399"/>
            </a:xfrm>
          </p:grpSpPr>
          <p:cxnSp>
            <p:nvCxnSpPr>
              <p:cNvPr id="104" name="Straight Connector 103">
                <a:extLst>
                  <a:ext uri="{FF2B5EF4-FFF2-40B4-BE49-F238E27FC236}">
                    <a16:creationId xmlns:a16="http://schemas.microsoft.com/office/drawing/2014/main" id="{F5B49F77-E942-9F86-5A72-F40F06A359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D551A46-5BFB-F8A1-0CA8-80EF561F62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E3CC5C3-082F-8A86-2249-F5FD22CC3B3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DBEB19C6-A7BF-245F-9933-7941B5E5708A}"/>
                </a:ext>
              </a:extLst>
            </p:cNvPr>
            <p:cNvGrpSpPr/>
            <p:nvPr/>
          </p:nvGrpSpPr>
          <p:grpSpPr>
            <a:xfrm>
              <a:off x="1858742" y="2138974"/>
              <a:ext cx="108640" cy="146399"/>
              <a:chOff x="1844231" y="869163"/>
              <a:chExt cx="108640" cy="146399"/>
            </a:xfrm>
          </p:grpSpPr>
          <p:cxnSp>
            <p:nvCxnSpPr>
              <p:cNvPr id="101" name="Straight Connector 100">
                <a:extLst>
                  <a:ext uri="{FF2B5EF4-FFF2-40B4-BE49-F238E27FC236}">
                    <a16:creationId xmlns:a16="http://schemas.microsoft.com/office/drawing/2014/main" id="{0196D4B1-9D9D-E97E-6820-25A6A1F4925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5BDF424-F198-7C55-C2B3-8DAE9C7FA2D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D6E82DC-B399-8E48-6CB5-2D93DEB2255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C5BD8DBB-188B-839C-4DE2-C8E4194DFA36}"/>
                </a:ext>
              </a:extLst>
            </p:cNvPr>
            <p:cNvGrpSpPr/>
            <p:nvPr/>
          </p:nvGrpSpPr>
          <p:grpSpPr>
            <a:xfrm>
              <a:off x="1858742" y="2571204"/>
              <a:ext cx="108640" cy="146399"/>
              <a:chOff x="1844231" y="869163"/>
              <a:chExt cx="108640" cy="146399"/>
            </a:xfrm>
          </p:grpSpPr>
          <p:cxnSp>
            <p:nvCxnSpPr>
              <p:cNvPr id="98" name="Straight Connector 97">
                <a:extLst>
                  <a:ext uri="{FF2B5EF4-FFF2-40B4-BE49-F238E27FC236}">
                    <a16:creationId xmlns:a16="http://schemas.microsoft.com/office/drawing/2014/main" id="{5D6AF84F-0A40-18AB-C14A-FCD6CC41636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A7BA493-BC60-8576-AEE6-CCAF4CD6F3A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259B7F4-4A6F-FD4C-D135-9DF4EF0ACCC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DD8D07A7-4282-B92C-3ECE-4E1440900368}"/>
                </a:ext>
              </a:extLst>
            </p:cNvPr>
            <p:cNvGrpSpPr/>
            <p:nvPr/>
          </p:nvGrpSpPr>
          <p:grpSpPr>
            <a:xfrm>
              <a:off x="2279675" y="1290378"/>
              <a:ext cx="108640" cy="146399"/>
              <a:chOff x="1844231" y="869163"/>
              <a:chExt cx="108640" cy="146399"/>
            </a:xfrm>
          </p:grpSpPr>
          <p:cxnSp>
            <p:nvCxnSpPr>
              <p:cNvPr id="95" name="Straight Connector 94">
                <a:extLst>
                  <a:ext uri="{FF2B5EF4-FFF2-40B4-BE49-F238E27FC236}">
                    <a16:creationId xmlns:a16="http://schemas.microsoft.com/office/drawing/2014/main" id="{C7EB11C7-1D1F-DD76-CC82-FD332BC2FB0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0445CA-CA89-6993-DF49-D6FFCC197D4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149FE48-4CD3-C878-49CE-0A094F3E367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AC4B2A81-5524-39A5-496E-DF3DD238DC50}"/>
                </a:ext>
              </a:extLst>
            </p:cNvPr>
            <p:cNvGrpSpPr/>
            <p:nvPr/>
          </p:nvGrpSpPr>
          <p:grpSpPr>
            <a:xfrm>
              <a:off x="2274432" y="1710028"/>
              <a:ext cx="108640" cy="146399"/>
              <a:chOff x="1844231" y="869163"/>
              <a:chExt cx="108640" cy="146399"/>
            </a:xfrm>
          </p:grpSpPr>
          <p:cxnSp>
            <p:nvCxnSpPr>
              <p:cNvPr id="92" name="Straight Connector 91">
                <a:extLst>
                  <a:ext uri="{FF2B5EF4-FFF2-40B4-BE49-F238E27FC236}">
                    <a16:creationId xmlns:a16="http://schemas.microsoft.com/office/drawing/2014/main" id="{57B5C649-8F60-0AFC-8707-93E79B6AE0B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2C0E4AB-D06E-346B-5BC1-BC35E80A2CC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9BAD701-B47C-FE79-664E-B83DAD2E648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19A77B3-A33E-BFE6-CB12-C5215502EBB5}"/>
                </a:ext>
              </a:extLst>
            </p:cNvPr>
            <p:cNvGrpSpPr/>
            <p:nvPr/>
          </p:nvGrpSpPr>
          <p:grpSpPr>
            <a:xfrm>
              <a:off x="2272598" y="2132570"/>
              <a:ext cx="108640" cy="146399"/>
              <a:chOff x="1844231" y="869163"/>
              <a:chExt cx="108640" cy="146399"/>
            </a:xfrm>
          </p:grpSpPr>
          <p:cxnSp>
            <p:nvCxnSpPr>
              <p:cNvPr id="89" name="Straight Connector 88">
                <a:extLst>
                  <a:ext uri="{FF2B5EF4-FFF2-40B4-BE49-F238E27FC236}">
                    <a16:creationId xmlns:a16="http://schemas.microsoft.com/office/drawing/2014/main" id="{7CDB73BF-48CE-FB02-DF4D-92D67C6A84E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9FDAF31-E62A-F280-30EB-29BF29DF04E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A32E3AC-2C90-8B8A-BD7B-7176A71DFA7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86BE65E1-4841-7DE8-1438-3A1940D35DD2}"/>
                </a:ext>
              </a:extLst>
            </p:cNvPr>
            <p:cNvGrpSpPr/>
            <p:nvPr/>
          </p:nvGrpSpPr>
          <p:grpSpPr>
            <a:xfrm>
              <a:off x="2279055" y="2571467"/>
              <a:ext cx="108640" cy="146399"/>
              <a:chOff x="1844231" y="869163"/>
              <a:chExt cx="108640" cy="146399"/>
            </a:xfrm>
          </p:grpSpPr>
          <p:cxnSp>
            <p:nvCxnSpPr>
              <p:cNvPr id="86" name="Straight Connector 85">
                <a:extLst>
                  <a:ext uri="{FF2B5EF4-FFF2-40B4-BE49-F238E27FC236}">
                    <a16:creationId xmlns:a16="http://schemas.microsoft.com/office/drawing/2014/main" id="{2086410B-13F8-586C-7025-F415ABE5567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A30669D-93DC-E0DB-55F6-EE0458B5D1B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78D9FAF-57B4-46F7-8297-3D085EA9201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02641E3-F143-3AAD-124C-1E36810AF8F3}"/>
                </a:ext>
              </a:extLst>
            </p:cNvPr>
            <p:cNvGrpSpPr/>
            <p:nvPr/>
          </p:nvGrpSpPr>
          <p:grpSpPr>
            <a:xfrm>
              <a:off x="2713716" y="1287138"/>
              <a:ext cx="108640" cy="146399"/>
              <a:chOff x="1844231" y="869163"/>
              <a:chExt cx="108640" cy="146399"/>
            </a:xfrm>
          </p:grpSpPr>
          <p:cxnSp>
            <p:nvCxnSpPr>
              <p:cNvPr id="83" name="Straight Connector 82">
                <a:extLst>
                  <a:ext uri="{FF2B5EF4-FFF2-40B4-BE49-F238E27FC236}">
                    <a16:creationId xmlns:a16="http://schemas.microsoft.com/office/drawing/2014/main" id="{84C71171-FA82-ABC2-C499-1AD01302B4F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8578C6-E17B-8DC0-6949-C3B29B56B87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56F315B-A466-B45B-5570-0AEF64F2807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A7E818CF-B326-68EB-2BF2-8C7F0CA3F067}"/>
                </a:ext>
              </a:extLst>
            </p:cNvPr>
            <p:cNvGrpSpPr/>
            <p:nvPr/>
          </p:nvGrpSpPr>
          <p:grpSpPr>
            <a:xfrm>
              <a:off x="2693665" y="1716303"/>
              <a:ext cx="108640" cy="146399"/>
              <a:chOff x="1844231" y="869163"/>
              <a:chExt cx="108640" cy="146399"/>
            </a:xfrm>
          </p:grpSpPr>
          <p:cxnSp>
            <p:nvCxnSpPr>
              <p:cNvPr id="80" name="Straight Connector 79">
                <a:extLst>
                  <a:ext uri="{FF2B5EF4-FFF2-40B4-BE49-F238E27FC236}">
                    <a16:creationId xmlns:a16="http://schemas.microsoft.com/office/drawing/2014/main" id="{37002F7B-C87E-1D9A-60FD-3232DE77EBF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606386E-67A3-1967-B83E-7347C175E56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29CF76B-EFA4-3B50-070F-1BA5CFA4F05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200B257-0B41-6FEF-03F1-CF65F7702D86}"/>
                </a:ext>
              </a:extLst>
            </p:cNvPr>
            <p:cNvGrpSpPr/>
            <p:nvPr/>
          </p:nvGrpSpPr>
          <p:grpSpPr>
            <a:xfrm>
              <a:off x="2700536" y="2138974"/>
              <a:ext cx="108640" cy="146399"/>
              <a:chOff x="1844231" y="869163"/>
              <a:chExt cx="108640" cy="146399"/>
            </a:xfrm>
          </p:grpSpPr>
          <p:cxnSp>
            <p:nvCxnSpPr>
              <p:cNvPr id="77" name="Straight Connector 76">
                <a:extLst>
                  <a:ext uri="{FF2B5EF4-FFF2-40B4-BE49-F238E27FC236}">
                    <a16:creationId xmlns:a16="http://schemas.microsoft.com/office/drawing/2014/main" id="{B64FAB4D-B0E7-23F6-28EA-DBB468AB7AD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FF4C9A2-1173-1980-4C58-4F67B292445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D3424F6-6F5A-5CBC-9752-2E29F7609CD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F0066870-032C-7AAD-D47D-4E9335B84DC5}"/>
                </a:ext>
              </a:extLst>
            </p:cNvPr>
            <p:cNvGrpSpPr/>
            <p:nvPr/>
          </p:nvGrpSpPr>
          <p:grpSpPr>
            <a:xfrm>
              <a:off x="2700536" y="2571204"/>
              <a:ext cx="108640" cy="146399"/>
              <a:chOff x="1844231" y="869163"/>
              <a:chExt cx="108640" cy="146399"/>
            </a:xfrm>
          </p:grpSpPr>
          <p:cxnSp>
            <p:nvCxnSpPr>
              <p:cNvPr id="74" name="Straight Connector 73">
                <a:extLst>
                  <a:ext uri="{FF2B5EF4-FFF2-40B4-BE49-F238E27FC236}">
                    <a16:creationId xmlns:a16="http://schemas.microsoft.com/office/drawing/2014/main" id="{7FF6E414-961D-55AA-5FCA-0CF74AE1702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39EEED0-B123-62BD-BAAE-6CB76A44D58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294E7E8-5211-5E93-81CE-70937F587C6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AAA327EC-8575-214D-559F-6EF4DE24042A}"/>
                </a:ext>
              </a:extLst>
            </p:cNvPr>
            <p:cNvGrpSpPr/>
            <p:nvPr/>
          </p:nvGrpSpPr>
          <p:grpSpPr>
            <a:xfrm>
              <a:off x="3121469" y="1290378"/>
              <a:ext cx="108640" cy="146399"/>
              <a:chOff x="1844231" y="869163"/>
              <a:chExt cx="108640" cy="146399"/>
            </a:xfrm>
          </p:grpSpPr>
          <p:cxnSp>
            <p:nvCxnSpPr>
              <p:cNvPr id="71" name="Straight Connector 70">
                <a:extLst>
                  <a:ext uri="{FF2B5EF4-FFF2-40B4-BE49-F238E27FC236}">
                    <a16:creationId xmlns:a16="http://schemas.microsoft.com/office/drawing/2014/main" id="{126DABE3-467D-DD73-1A59-E7C80C0152E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66FB3EB-D4F2-08DE-2294-B8E1663EF9E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482985-04DE-3E4D-1DBD-87C4DF01F0F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91BDDBD6-9625-CBDF-96DE-AA37CAC13EE2}"/>
                </a:ext>
              </a:extLst>
            </p:cNvPr>
            <p:cNvGrpSpPr/>
            <p:nvPr/>
          </p:nvGrpSpPr>
          <p:grpSpPr>
            <a:xfrm>
              <a:off x="3116226" y="1710028"/>
              <a:ext cx="108640" cy="146399"/>
              <a:chOff x="1844231" y="869163"/>
              <a:chExt cx="108640" cy="146399"/>
            </a:xfrm>
          </p:grpSpPr>
          <p:cxnSp>
            <p:nvCxnSpPr>
              <p:cNvPr id="68" name="Straight Connector 67">
                <a:extLst>
                  <a:ext uri="{FF2B5EF4-FFF2-40B4-BE49-F238E27FC236}">
                    <a16:creationId xmlns:a16="http://schemas.microsoft.com/office/drawing/2014/main" id="{44B6F684-5B22-E093-34C8-043038485D7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786D668-CCF2-BF26-30C9-30F3C107BAF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77311D0-0702-22CD-03F2-B9B7C3A820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68816B0-1062-D3EA-78AC-FD19BAE82758}"/>
                </a:ext>
              </a:extLst>
            </p:cNvPr>
            <p:cNvGrpSpPr/>
            <p:nvPr/>
          </p:nvGrpSpPr>
          <p:grpSpPr>
            <a:xfrm>
              <a:off x="3114392" y="2132570"/>
              <a:ext cx="108640" cy="146399"/>
              <a:chOff x="1844231" y="869163"/>
              <a:chExt cx="108640" cy="146399"/>
            </a:xfrm>
          </p:grpSpPr>
          <p:cxnSp>
            <p:nvCxnSpPr>
              <p:cNvPr id="65" name="Straight Connector 64">
                <a:extLst>
                  <a:ext uri="{FF2B5EF4-FFF2-40B4-BE49-F238E27FC236}">
                    <a16:creationId xmlns:a16="http://schemas.microsoft.com/office/drawing/2014/main" id="{F13B95B1-4EE1-EC3D-2041-AC8312F9FD9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C79BEB2-D262-C9B4-2316-392AD3B217F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F6B1B6A-D8C1-14DC-C4E4-67C55B05150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D5072185-9B4E-F372-1015-216BFAA3B49A}"/>
                </a:ext>
              </a:extLst>
            </p:cNvPr>
            <p:cNvGrpSpPr/>
            <p:nvPr/>
          </p:nvGrpSpPr>
          <p:grpSpPr>
            <a:xfrm>
              <a:off x="3120849" y="2571467"/>
              <a:ext cx="108640" cy="146399"/>
              <a:chOff x="1844231" y="869163"/>
              <a:chExt cx="108640" cy="146399"/>
            </a:xfrm>
          </p:grpSpPr>
          <p:cxnSp>
            <p:nvCxnSpPr>
              <p:cNvPr id="62" name="Straight Connector 61">
                <a:extLst>
                  <a:ext uri="{FF2B5EF4-FFF2-40B4-BE49-F238E27FC236}">
                    <a16:creationId xmlns:a16="http://schemas.microsoft.com/office/drawing/2014/main" id="{5422099D-E4BA-4464-10C4-71DE5219BE0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1FF0031-0033-74AC-42B0-03AADC10C13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2201ADD-9E27-2134-ED0A-0ABAD6163A3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7F3628F-D1A7-08E5-0E5F-F9B8F732CBB5}"/>
                  </a:ext>
                </a:extLst>
              </p:cNvPr>
              <p:cNvSpPr txBox="1"/>
              <p:nvPr/>
            </p:nvSpPr>
            <p:spPr>
              <a:xfrm>
                <a:off x="1539085" y="3338110"/>
                <a:ext cx="5095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𝑠</m:t>
                          </m:r>
                        </m:sub>
                      </m:sSub>
                    </m:oMath>
                  </m:oMathPara>
                </a14:m>
                <a:endParaRPr lang="en-GB" noProof="0" dirty="0"/>
              </a:p>
            </p:txBody>
          </p:sp>
        </mc:Choice>
        <mc:Fallback xmlns="">
          <p:sp>
            <p:nvSpPr>
              <p:cNvPr id="110" name="TextBox 109">
                <a:extLst>
                  <a:ext uri="{FF2B5EF4-FFF2-40B4-BE49-F238E27FC236}">
                    <a16:creationId xmlns:a16="http://schemas.microsoft.com/office/drawing/2014/main" id="{E7F3628F-D1A7-08E5-0E5F-F9B8F732CBB5}"/>
                  </a:ext>
                </a:extLst>
              </p:cNvPr>
              <p:cNvSpPr txBox="1">
                <a:spLocks noRot="1" noChangeAspect="1" noMove="1" noResize="1" noEditPoints="1" noAdjustHandles="1" noChangeArrowheads="1" noChangeShapeType="1" noTextEdit="1"/>
              </p:cNvSpPr>
              <p:nvPr/>
            </p:nvSpPr>
            <p:spPr>
              <a:xfrm>
                <a:off x="1539085" y="3338110"/>
                <a:ext cx="509598" cy="369332"/>
              </a:xfrm>
              <a:prstGeom prst="rect">
                <a:avLst/>
              </a:prstGeom>
              <a:blipFill>
                <a:blip r:embed="rId9"/>
                <a:stretch>
                  <a:fillRect/>
                </a:stretch>
              </a:blipFill>
            </p:spPr>
            <p:txBody>
              <a:bodyPr/>
              <a:lstStyle/>
              <a:p>
                <a:r>
                  <a:rPr lang="LID4096">
                    <a:noFill/>
                  </a:rPr>
                  <a:t> </a:t>
                </a:r>
              </a:p>
            </p:txBody>
          </p:sp>
        </mc:Fallback>
      </mc:AlternateContent>
      <p:cxnSp>
        <p:nvCxnSpPr>
          <p:cNvPr id="111" name="Straight Arrow Connector 110">
            <a:extLst>
              <a:ext uri="{FF2B5EF4-FFF2-40B4-BE49-F238E27FC236}">
                <a16:creationId xmlns:a16="http://schemas.microsoft.com/office/drawing/2014/main" id="{E7CA3176-42BF-FF28-489F-00A82BB41B49}"/>
              </a:ext>
            </a:extLst>
          </p:cNvPr>
          <p:cNvCxnSpPr/>
          <p:nvPr/>
        </p:nvCxnSpPr>
        <p:spPr>
          <a:xfrm flipV="1">
            <a:off x="1638300" y="3315321"/>
            <a:ext cx="706417" cy="8899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0C6B3C90-7D70-64E9-B356-ED298DB099E5}"/>
                  </a:ext>
                </a:extLst>
              </p:cNvPr>
              <p:cNvSpPr txBox="1"/>
              <p:nvPr/>
            </p:nvSpPr>
            <p:spPr>
              <a:xfrm>
                <a:off x="1581162" y="2930163"/>
                <a:ext cx="491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a:rPr lang="en-GB" b="0" i="1" noProof="0" smtClean="0">
                              <a:latin typeface="Cambria Math" panose="02040503050406030204" pitchFamily="18" charset="0"/>
                              <a:ea typeface="Cambria Math" panose="02040503050406030204" pitchFamily="18" charset="0"/>
                            </a:rPr>
                            <m:t>𝑆</m:t>
                          </m:r>
                          <m:r>
                            <m:rPr>
                              <m:sty m:val="p"/>
                            </m:rPr>
                            <a:rPr lang="en-GB" b="0" i="0" noProof="0" smtClean="0">
                              <a:latin typeface="Cambria Math" panose="02040503050406030204" pitchFamily="18" charset="0"/>
                              <a:ea typeface="Cambria Math" panose="02040503050406030204" pitchFamily="18" charset="0"/>
                            </a:rPr>
                            <m:t>IM</m:t>
                          </m:r>
                        </m:sub>
                      </m:sSub>
                    </m:oMath>
                  </m:oMathPara>
                </a14:m>
                <a:endParaRPr lang="en-GB" noProof="0" dirty="0"/>
              </a:p>
            </p:txBody>
          </p:sp>
        </mc:Choice>
        <mc:Fallback xmlns="">
          <p:sp>
            <p:nvSpPr>
              <p:cNvPr id="112" name="TextBox 111">
                <a:extLst>
                  <a:ext uri="{FF2B5EF4-FFF2-40B4-BE49-F238E27FC236}">
                    <a16:creationId xmlns:a16="http://schemas.microsoft.com/office/drawing/2014/main" id="{0C6B3C90-7D70-64E9-B356-ED298DB099E5}"/>
                  </a:ext>
                </a:extLst>
              </p:cNvPr>
              <p:cNvSpPr txBox="1">
                <a:spLocks noRot="1" noChangeAspect="1" noMove="1" noResize="1" noEditPoints="1" noAdjustHandles="1" noChangeArrowheads="1" noChangeShapeType="1" noTextEdit="1"/>
              </p:cNvSpPr>
              <p:nvPr/>
            </p:nvSpPr>
            <p:spPr>
              <a:xfrm>
                <a:off x="1581162" y="2930163"/>
                <a:ext cx="491561" cy="369332"/>
              </a:xfrm>
              <a:prstGeom prst="rect">
                <a:avLst/>
              </a:prstGeom>
              <a:blipFill>
                <a:blip r:embed="rId10"/>
                <a:stretch>
                  <a:fillRect r="-18519" b="-1667"/>
                </a:stretch>
              </a:blipFill>
            </p:spPr>
            <p:txBody>
              <a:bodyPr/>
              <a:lstStyle/>
              <a:p>
                <a:r>
                  <a:rPr lang="LID4096">
                    <a:noFill/>
                  </a:rPr>
                  <a:t> </a:t>
                </a:r>
              </a:p>
            </p:txBody>
          </p:sp>
        </mc:Fallback>
      </mc:AlternateContent>
      <p:pic>
        <p:nvPicPr>
          <p:cNvPr id="117" name="Graphic 116" descr="Processor outline">
            <a:extLst>
              <a:ext uri="{FF2B5EF4-FFF2-40B4-BE49-F238E27FC236}">
                <a16:creationId xmlns:a16="http://schemas.microsoft.com/office/drawing/2014/main" id="{10CCF6B7-FAB7-BE68-77A0-4127EC1DEF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034" y="2607927"/>
            <a:ext cx="672227" cy="672227"/>
          </a:xfrm>
          <a:prstGeom prst="rect">
            <a:avLst/>
          </a:prstGeom>
        </p:spPr>
      </p:pic>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E95B1A54-B11E-BF87-F849-1CE8CA266102}"/>
                  </a:ext>
                </a:extLst>
              </p:cNvPr>
              <p:cNvSpPr txBox="1"/>
              <p:nvPr/>
            </p:nvSpPr>
            <p:spPr>
              <a:xfrm>
                <a:off x="2754219" y="2330713"/>
                <a:ext cx="656869" cy="369332"/>
              </a:xfrm>
              <a:prstGeom prst="rect">
                <a:avLst/>
              </a:prstGeom>
              <a:solidFill>
                <a:schemeClr val="bg1">
                  <a:alpha val="6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120" name="TextBox 119">
                <a:extLst>
                  <a:ext uri="{FF2B5EF4-FFF2-40B4-BE49-F238E27FC236}">
                    <a16:creationId xmlns:a16="http://schemas.microsoft.com/office/drawing/2014/main" id="{E95B1A54-B11E-BF87-F849-1CE8CA266102}"/>
                  </a:ext>
                </a:extLst>
              </p:cNvPr>
              <p:cNvSpPr txBox="1">
                <a:spLocks noRot="1" noChangeAspect="1" noMove="1" noResize="1" noEditPoints="1" noAdjustHandles="1" noChangeArrowheads="1" noChangeShapeType="1" noTextEdit="1"/>
              </p:cNvSpPr>
              <p:nvPr/>
            </p:nvSpPr>
            <p:spPr>
              <a:xfrm>
                <a:off x="2754219" y="2330713"/>
                <a:ext cx="656869" cy="369332"/>
              </a:xfrm>
              <a:prstGeom prst="rect">
                <a:avLst/>
              </a:prstGeom>
              <a:blipFill>
                <a:blip r:embed="rId13"/>
                <a:stretch>
                  <a:fillRect r="-13889" b="-14754"/>
                </a:stretch>
              </a:blipFill>
            </p:spPr>
            <p:txBody>
              <a:bodyPr/>
              <a:lstStyle/>
              <a:p>
                <a:r>
                  <a:rPr lang="LID4096">
                    <a:noFill/>
                  </a:rPr>
                  <a:t> </a:t>
                </a:r>
              </a:p>
            </p:txBody>
          </p:sp>
        </mc:Fallback>
      </mc:AlternateContent>
      <p:sp>
        <p:nvSpPr>
          <p:cNvPr id="2" name="TextBox 33">
            <a:extLst>
              <a:ext uri="{FF2B5EF4-FFF2-40B4-BE49-F238E27FC236}">
                <a16:creationId xmlns:a16="http://schemas.microsoft.com/office/drawing/2014/main" id="{A44515C4-31CC-6CB8-CE2F-2125A58B4FB4}"/>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3" name="TextBox 19">
                <a:extLst>
                  <a:ext uri="{FF2B5EF4-FFF2-40B4-BE49-F238E27FC236}">
                    <a16:creationId xmlns:a16="http://schemas.microsoft.com/office/drawing/2014/main" id="{8EDA832E-4B19-E59D-219A-097A06D95EE2}"/>
                  </a:ext>
                </a:extLst>
              </p:cNvPr>
              <p:cNvSpPr txBox="1"/>
              <p:nvPr/>
            </p:nvSpPr>
            <p:spPr>
              <a:xfrm>
                <a:off x="8470490" y="2181422"/>
                <a:ext cx="3452680" cy="498315"/>
              </a:xfrm>
              <a:prstGeom prst="rect">
                <a:avLst/>
              </a:prstGeom>
            </p:spPr>
            <p:txBody>
              <a:bodyPr/>
              <a:lstStyle/>
              <a:p>
                <a:pPr/>
                <a14:m>
                  <m:oMathPara xmlns:m="http://schemas.openxmlformats.org/officeDocument/2006/math">
                    <m:oMathParaPr>
                      <m:jc m:val="left"/>
                    </m:oMathParaPr>
                    <m:oMath xmlns:m="http://schemas.openxmlformats.org/officeDocument/2006/math">
                      <m:r>
                        <a:rPr lang="en-GB" noProof="0" smtClean="0">
                          <a:latin typeface="Cambria Math" panose="02040503050406030204" pitchFamily="18" charset="0"/>
                        </a:rPr>
                        <m:t>𝐸</m:t>
                      </m:r>
                      <m:r>
                        <a:rPr lang="en-GB"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𝐸</m:t>
                          </m:r>
                        </m:e>
                        <m:sub>
                          <m:r>
                            <m:rPr>
                              <m:sty m:val="p"/>
                            </m:rPr>
                            <a:rPr lang="en-GB" noProof="0" smtClean="0">
                              <a:latin typeface="Cambria Math" panose="02040503050406030204" pitchFamily="18" charset="0"/>
                              <a:ea typeface="Cambria Math" panose="02040503050406030204" pitchFamily="18" charset="0"/>
                            </a:rPr>
                            <m:t>MU</m:t>
                          </m:r>
                        </m:sub>
                      </m:sSub>
                      <m:d>
                        <m:dPr>
                          <m:ctrlPr>
                            <a:rPr lang="en-GB" i="1" noProof="0" smtClean="0">
                              <a:latin typeface="Cambria Math" panose="02040503050406030204" pitchFamily="18" charset="0"/>
                              <a:ea typeface="Cambria Math" panose="02040503050406030204" pitchFamily="18" charset="0"/>
                            </a:rPr>
                          </m:ctrlPr>
                        </m:dPr>
                        <m:e>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e>
                      </m:d>
                      <m:r>
                        <a:rPr lang="en-GB" b="0"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𝐸</m:t>
                          </m:r>
                        </m:e>
                        <m:sub>
                          <m:r>
                            <m:rPr>
                              <m:sty m:val="p"/>
                            </m:rPr>
                            <a:rPr lang="en-GB" noProof="0" smtClean="0">
                              <a:latin typeface="Cambria Math" panose="02040503050406030204" pitchFamily="18" charset="0"/>
                            </a:rPr>
                            <m:t>SIM</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i="1" noProof="0" smtClean="0">
                          <a:latin typeface="Cambria Math" panose="02040503050406030204" pitchFamily="18" charset="0"/>
                          <a:ea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oMath>
                  </m:oMathPara>
                </a14:m>
                <a:endParaRPr lang="en-GB" noProof="0" dirty="0"/>
              </a:p>
            </p:txBody>
          </p:sp>
        </mc:Choice>
        <mc:Fallback xmlns="">
          <p:sp>
            <p:nvSpPr>
              <p:cNvPr id="3" name="TextBox 19">
                <a:extLst>
                  <a:ext uri="{FF2B5EF4-FFF2-40B4-BE49-F238E27FC236}">
                    <a16:creationId xmlns:a16="http://schemas.microsoft.com/office/drawing/2014/main" id="{8EDA832E-4B19-E59D-219A-097A06D95EE2}"/>
                  </a:ext>
                </a:extLst>
              </p:cNvPr>
              <p:cNvSpPr txBox="1">
                <a:spLocks noRot="1" noChangeAspect="1" noMove="1" noResize="1" noEditPoints="1" noAdjustHandles="1" noChangeArrowheads="1" noChangeShapeType="1" noTextEdit="1"/>
              </p:cNvSpPr>
              <p:nvPr/>
            </p:nvSpPr>
            <p:spPr>
              <a:xfrm>
                <a:off x="8470490" y="2181422"/>
                <a:ext cx="3452680" cy="498315"/>
              </a:xfrm>
              <a:prstGeom prst="rect">
                <a:avLst/>
              </a:prstGeom>
              <a:blipFill>
                <a:blip r:embed="rId14"/>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413202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59268-EE1E-FF7E-973A-FC88756A93FC}"/>
            </a:ext>
          </a:extLst>
        </p:cNvPr>
        <p:cNvGrpSpPr/>
        <p:nvPr/>
      </p:nvGrpSpPr>
      <p:grpSpPr>
        <a:xfrm>
          <a:off x="0" y="0"/>
          <a:ext cx="0" cy="0"/>
          <a:chOff x="0" y="0"/>
          <a:chExt cx="0" cy="0"/>
        </a:xfrm>
      </p:grpSpPr>
      <p:sp>
        <p:nvSpPr>
          <p:cNvPr id="82" name="Rectangle 30">
            <a:extLst>
              <a:ext uri="{FF2B5EF4-FFF2-40B4-BE49-F238E27FC236}">
                <a16:creationId xmlns:a16="http://schemas.microsoft.com/office/drawing/2014/main" id="{76E15999-7520-9AED-13E2-623E1B59D424}"/>
              </a:ext>
            </a:extLst>
          </p:cNvPr>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a:extLst>
              <a:ext uri="{FF2B5EF4-FFF2-40B4-BE49-F238E27FC236}">
                <a16:creationId xmlns:a16="http://schemas.microsoft.com/office/drawing/2014/main" id="{62D58DBE-F563-D7E4-0A88-ADBB62593AF4}"/>
              </a:ext>
            </a:extLst>
          </p:cNvPr>
          <p:cNvGrpSpPr/>
          <p:nvPr/>
        </p:nvGrpSpPr>
        <p:grpSpPr>
          <a:xfrm>
            <a:off x="10741320" y="-454680"/>
            <a:ext cx="2323440" cy="2323080"/>
            <a:chOff x="10741320" y="-454680"/>
            <a:chExt cx="2323440" cy="2323080"/>
          </a:xfrm>
        </p:grpSpPr>
        <p:sp>
          <p:nvSpPr>
            <p:cNvPr id="84" name="Freeform: Shape 33">
              <a:extLst>
                <a:ext uri="{FF2B5EF4-FFF2-40B4-BE49-F238E27FC236}">
                  <a16:creationId xmlns:a16="http://schemas.microsoft.com/office/drawing/2014/main" id="{EE72FEEA-B132-656D-880B-113A62A7A61C}"/>
                </a:ext>
              </a:extLst>
            </p:cNvPr>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a:extLst>
                <a:ext uri="{FF2B5EF4-FFF2-40B4-BE49-F238E27FC236}">
                  <a16:creationId xmlns:a16="http://schemas.microsoft.com/office/drawing/2014/main" id="{21410746-3FA8-0AA4-F6DF-C8914E29CF13}"/>
                </a:ext>
              </a:extLst>
            </p:cNvPr>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a:extLst>
              <a:ext uri="{FF2B5EF4-FFF2-40B4-BE49-F238E27FC236}">
                <a16:creationId xmlns:a16="http://schemas.microsoft.com/office/drawing/2014/main" id="{A5C5FA07-1598-CDF7-393E-CA5A8BCC2705}"/>
              </a:ext>
            </a:extLst>
          </p:cNvPr>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a:extLst>
              <a:ext uri="{FF2B5EF4-FFF2-40B4-BE49-F238E27FC236}">
                <a16:creationId xmlns:a16="http://schemas.microsoft.com/office/drawing/2014/main" id="{71E85CA4-D76C-AF45-D1E3-18707937B19B}"/>
              </a:ext>
            </a:extLst>
          </p:cNvPr>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a:extLst>
              <a:ext uri="{FF2B5EF4-FFF2-40B4-BE49-F238E27FC236}">
                <a16:creationId xmlns:a16="http://schemas.microsoft.com/office/drawing/2014/main" id="{9D523852-69A4-4C3E-F2A5-1B7A9ECBDB04}"/>
              </a:ext>
            </a:extLst>
          </p:cNvPr>
          <p:cNvPicPr/>
          <p:nvPr/>
        </p:nvPicPr>
        <p:blipFill>
          <a:blip r:embed="rId2"/>
          <a:stretch/>
        </p:blipFill>
        <p:spPr>
          <a:xfrm>
            <a:off x="643320" y="757080"/>
            <a:ext cx="10904760" cy="5343120"/>
          </a:xfrm>
          <a:prstGeom prst="rect">
            <a:avLst/>
          </a:prstGeom>
          <a:ln w="0">
            <a:noFill/>
          </a:ln>
        </p:spPr>
      </p:pic>
      <p:grpSp>
        <p:nvGrpSpPr>
          <p:cNvPr id="89" name="Group 3">
            <a:extLst>
              <a:ext uri="{FF2B5EF4-FFF2-40B4-BE49-F238E27FC236}">
                <a16:creationId xmlns:a16="http://schemas.microsoft.com/office/drawing/2014/main" id="{349A93CA-F998-F56C-5F26-79162C166E11}"/>
              </a:ext>
            </a:extLst>
          </p:cNvPr>
          <p:cNvGrpSpPr/>
          <p:nvPr/>
        </p:nvGrpSpPr>
        <p:grpSpPr>
          <a:xfrm>
            <a:off x="10490040" y="6138360"/>
            <a:ext cx="1246680" cy="496080"/>
            <a:chOff x="10490040" y="6138360"/>
            <a:chExt cx="1246680" cy="496080"/>
          </a:xfrm>
        </p:grpSpPr>
        <p:sp>
          <p:nvSpPr>
            <p:cNvPr id="90" name="Rectangle 4">
              <a:extLst>
                <a:ext uri="{FF2B5EF4-FFF2-40B4-BE49-F238E27FC236}">
                  <a16:creationId xmlns:a16="http://schemas.microsoft.com/office/drawing/2014/main" id="{14AF9A02-A192-9806-762A-450BF28CB905}"/>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a:extLst>
                <a:ext uri="{FF2B5EF4-FFF2-40B4-BE49-F238E27FC236}">
                  <a16:creationId xmlns:a16="http://schemas.microsoft.com/office/drawing/2014/main" id="{BAC2084B-DC6B-53FD-DEC3-591BE3E69034}"/>
                </a:ext>
              </a:extLst>
            </p:cNvPr>
            <p:cNvPicPr/>
            <p:nvPr/>
          </p:nvPicPr>
          <p:blipFill>
            <a:blip r:embed="rId3"/>
            <a:stretch/>
          </p:blipFill>
          <p:spPr>
            <a:xfrm>
              <a:off x="10503720" y="6324480"/>
              <a:ext cx="1232640" cy="251640"/>
            </a:xfrm>
            <a:prstGeom prst="rect">
              <a:avLst/>
            </a:prstGeom>
            <a:ln w="0">
              <a:noFill/>
            </a:ln>
          </p:spPr>
        </p:pic>
      </p:grpSp>
      <p:sp>
        <p:nvSpPr>
          <p:cNvPr id="92" name="TextBox 9">
            <a:extLst>
              <a:ext uri="{FF2B5EF4-FFF2-40B4-BE49-F238E27FC236}">
                <a16:creationId xmlns:a16="http://schemas.microsoft.com/office/drawing/2014/main" id="{8F61C366-D56A-DE14-F0C5-500CD0CB892B}"/>
              </a:ext>
            </a:extLst>
          </p:cNvPr>
          <p:cNvSpPr/>
          <p:nvPr/>
        </p:nvSpPr>
        <p:spPr>
          <a:xfrm>
            <a:off x="828957" y="886872"/>
            <a:ext cx="6301516"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IRS: Reconfiguration Policies</a:t>
            </a:r>
            <a:endParaRPr lang="en-GB" sz="3200" b="0" strike="noStrike" spc="-1" noProof="0" dirty="0">
              <a:latin typeface="Arial"/>
            </a:endParaRPr>
          </a:p>
        </p:txBody>
      </p:sp>
      <p:sp>
        <p:nvSpPr>
          <p:cNvPr id="2" name="TextBox 1">
            <a:extLst>
              <a:ext uri="{FF2B5EF4-FFF2-40B4-BE49-F238E27FC236}">
                <a16:creationId xmlns:a16="http://schemas.microsoft.com/office/drawing/2014/main" id="{508BF01E-4E49-1486-9C88-58ABE5DF6611}"/>
              </a:ext>
            </a:extLst>
          </p:cNvPr>
          <p:cNvSpPr txBox="1"/>
          <p:nvPr/>
        </p:nvSpPr>
        <p:spPr>
          <a:xfrm>
            <a:off x="7893351" y="5575362"/>
            <a:ext cx="3480505" cy="369332"/>
          </a:xfrm>
          <a:prstGeom prst="rect">
            <a:avLst/>
          </a:prstGeom>
          <a:noFill/>
        </p:spPr>
        <p:txBody>
          <a:bodyPr wrap="none" rtlCol="0">
            <a:spAutoFit/>
          </a:bodyPr>
          <a:lstStyle/>
          <a:p>
            <a:r>
              <a:rPr lang="en-GB" noProof="0" dirty="0"/>
              <a:t>Research Meeting 28 Aug. 2024</a:t>
            </a:r>
          </a:p>
        </p:txBody>
      </p:sp>
      <p:sp>
        <p:nvSpPr>
          <p:cNvPr id="4" name="TextBox 3">
            <a:extLst>
              <a:ext uri="{FF2B5EF4-FFF2-40B4-BE49-F238E27FC236}">
                <a16:creationId xmlns:a16="http://schemas.microsoft.com/office/drawing/2014/main" id="{2D2E6932-D7B6-9B60-D39C-0F53B53C3D9F}"/>
              </a:ext>
            </a:extLst>
          </p:cNvPr>
          <p:cNvSpPr txBox="1"/>
          <p:nvPr/>
        </p:nvSpPr>
        <p:spPr>
          <a:xfrm>
            <a:off x="3748455" y="6127134"/>
            <a:ext cx="6652713" cy="646331"/>
          </a:xfrm>
          <a:prstGeom prst="rect">
            <a:avLst/>
          </a:prstGeom>
          <a:noFill/>
        </p:spPr>
        <p:txBody>
          <a:bodyPr wrap="square">
            <a:spAutoFit/>
          </a:bodyPr>
          <a:lstStyle/>
          <a:p>
            <a:r>
              <a:rPr lang="en-GB" sz="1800" b="0" i="0" u="none" strike="noStrike" baseline="0" noProof="0" dirty="0">
                <a:latin typeface="NimbusRomNo9L-Regu"/>
              </a:rPr>
              <a:t>Jorge Torres Gomez, Joana Angjo, Moritz Garkisch, Vahid Jamali, Robert Schober, and Falko Dressler</a:t>
            </a:r>
            <a:endParaRPr lang="en-GB" noProof="0" dirty="0"/>
          </a:p>
        </p:txBody>
      </p:sp>
    </p:spTree>
    <p:extLst>
      <p:ext uri="{BB962C8B-B14F-4D97-AF65-F5344CB8AC3E}">
        <p14:creationId xmlns:p14="http://schemas.microsoft.com/office/powerpoint/2010/main" val="629014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4EEAD-D8FF-0019-BA7B-3F103CB6DB82}"/>
              </a:ext>
            </a:extLst>
          </p:cNvPr>
          <p:cNvSpPr>
            <a:spLocks noGrp="1"/>
          </p:cNvSpPr>
          <p:nvPr>
            <p:ph type="title"/>
          </p:nvPr>
        </p:nvSpPr>
        <p:spPr>
          <a:xfrm>
            <a:off x="144158" y="154052"/>
            <a:ext cx="4664909" cy="664430"/>
          </a:xfrm>
        </p:spPr>
        <p:txBody>
          <a:bodyPr/>
          <a:lstStyle/>
          <a:p>
            <a:r>
              <a:rPr lang="en-GB" sz="3600" noProof="0" dirty="0"/>
              <a:t>Localization Scenario</a:t>
            </a:r>
          </a:p>
        </p:txBody>
      </p:sp>
      <p:sp>
        <p:nvSpPr>
          <p:cNvPr id="4" name="Slide Number Placeholder 3">
            <a:extLst>
              <a:ext uri="{FF2B5EF4-FFF2-40B4-BE49-F238E27FC236}">
                <a16:creationId xmlns:a16="http://schemas.microsoft.com/office/drawing/2014/main" id="{4DB65B94-E57B-AEB0-370F-19DC6082F9DC}"/>
              </a:ext>
            </a:extLst>
          </p:cNvPr>
          <p:cNvSpPr>
            <a:spLocks noGrp="1"/>
          </p:cNvSpPr>
          <p:nvPr>
            <p:ph type="sldNum" idx="3"/>
          </p:nvPr>
        </p:nvSpPr>
        <p:spPr/>
        <p:txBody>
          <a:bodyPr/>
          <a:lstStyle/>
          <a:p>
            <a:fld id="{C932A77E-96FA-4D0D-9FF9-7EEFED12E590}" type="slidenum">
              <a:rPr lang="en-GB" noProof="0" smtClean="0"/>
              <a:t>3</a:t>
            </a:fld>
            <a:endParaRPr lang="en-GB" noProof="0" dirty="0"/>
          </a:p>
        </p:txBody>
      </p:sp>
      <p:sp>
        <p:nvSpPr>
          <p:cNvPr id="5" name="TextBox 4">
            <a:extLst>
              <a:ext uri="{FF2B5EF4-FFF2-40B4-BE49-F238E27FC236}">
                <a16:creationId xmlns:a16="http://schemas.microsoft.com/office/drawing/2014/main" id="{BA2AE390-D625-4B0B-666C-950762FD9783}"/>
              </a:ext>
            </a:extLst>
          </p:cNvPr>
          <p:cNvSpPr txBox="1"/>
          <p:nvPr/>
        </p:nvSpPr>
        <p:spPr>
          <a:xfrm>
            <a:off x="3457" y="6389012"/>
            <a:ext cx="10435943" cy="430887"/>
          </a:xfrm>
          <a:prstGeom prst="rect">
            <a:avLst/>
          </a:prstGeom>
          <a:noFill/>
        </p:spPr>
        <p:txBody>
          <a:bodyPr wrap="square">
            <a:spAutoFit/>
          </a:bodyPr>
          <a:lstStyle/>
          <a:p>
            <a:r>
              <a:rPr lang="en-GB" sz="1100" noProof="0" dirty="0"/>
              <a:t>J. An et al., "</a:t>
            </a:r>
            <a:r>
              <a:rPr lang="en-GB" sz="1100" b="1" noProof="0" dirty="0"/>
              <a:t>Two-Dimensional Direction-of-Arrival Estimation Using Stacked Intelligent </a:t>
            </a:r>
            <a:r>
              <a:rPr lang="en-GB" sz="1100" b="1" noProof="0" dirty="0" err="1"/>
              <a:t>Metasurfaces</a:t>
            </a:r>
            <a:r>
              <a:rPr lang="en-GB" sz="1100" noProof="0" dirty="0"/>
              <a:t>," in IEEE Journal on Selected Areas in Communications, vol. 42, no. 10, pp. 2786-2802, Oct. 2024.</a:t>
            </a:r>
          </a:p>
        </p:txBody>
      </p:sp>
      <p:graphicFrame>
        <p:nvGraphicFramePr>
          <p:cNvPr id="6" name="Table 5">
            <a:extLst>
              <a:ext uri="{FF2B5EF4-FFF2-40B4-BE49-F238E27FC236}">
                <a16:creationId xmlns:a16="http://schemas.microsoft.com/office/drawing/2014/main" id="{2099D89C-433F-490B-40EA-31233E64E752}"/>
              </a:ext>
            </a:extLst>
          </p:cNvPr>
          <p:cNvGraphicFramePr>
            <a:graphicFrameLocks noGrp="1"/>
          </p:cNvGraphicFramePr>
          <p:nvPr>
            <p:extLst>
              <p:ext uri="{D42A27DB-BD31-4B8C-83A1-F6EECF244321}">
                <p14:modId xmlns:p14="http://schemas.microsoft.com/office/powerpoint/2010/main" val="3296501372"/>
              </p:ext>
            </p:extLst>
          </p:nvPr>
        </p:nvGraphicFramePr>
        <p:xfrm>
          <a:off x="6885820" y="1345562"/>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7" name="Table 6">
            <a:extLst>
              <a:ext uri="{FF2B5EF4-FFF2-40B4-BE49-F238E27FC236}">
                <a16:creationId xmlns:a16="http://schemas.microsoft.com/office/drawing/2014/main" id="{67147DE8-45CC-89CE-9BCE-13BB82816BCC}"/>
              </a:ext>
            </a:extLst>
          </p:cNvPr>
          <p:cNvGraphicFramePr>
            <a:graphicFrameLocks noGrp="1"/>
          </p:cNvGraphicFramePr>
          <p:nvPr>
            <p:extLst>
              <p:ext uri="{D42A27DB-BD31-4B8C-83A1-F6EECF244321}">
                <p14:modId xmlns:p14="http://schemas.microsoft.com/office/powerpoint/2010/main" val="3371665324"/>
              </p:ext>
            </p:extLst>
          </p:nvPr>
        </p:nvGraphicFramePr>
        <p:xfrm>
          <a:off x="7152520" y="1635122"/>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8" name="Table 7">
            <a:extLst>
              <a:ext uri="{FF2B5EF4-FFF2-40B4-BE49-F238E27FC236}">
                <a16:creationId xmlns:a16="http://schemas.microsoft.com/office/drawing/2014/main" id="{2AC4960B-49EB-764C-F3B4-C8AF38A26BE2}"/>
              </a:ext>
            </a:extLst>
          </p:cNvPr>
          <p:cNvGraphicFramePr>
            <a:graphicFrameLocks noGrp="1"/>
          </p:cNvGraphicFramePr>
          <p:nvPr>
            <p:extLst>
              <p:ext uri="{D42A27DB-BD31-4B8C-83A1-F6EECF244321}">
                <p14:modId xmlns:p14="http://schemas.microsoft.com/office/powerpoint/2010/main" val="3092632748"/>
              </p:ext>
            </p:extLst>
          </p:nvPr>
        </p:nvGraphicFramePr>
        <p:xfrm>
          <a:off x="7746401" y="2231342"/>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pSp>
        <p:nvGrpSpPr>
          <p:cNvPr id="9" name="Group 8">
            <a:extLst>
              <a:ext uri="{FF2B5EF4-FFF2-40B4-BE49-F238E27FC236}">
                <a16:creationId xmlns:a16="http://schemas.microsoft.com/office/drawing/2014/main" id="{800F45ED-AE2E-474A-F372-DA356C1B19F4}"/>
              </a:ext>
            </a:extLst>
          </p:cNvPr>
          <p:cNvGrpSpPr/>
          <p:nvPr/>
        </p:nvGrpSpPr>
        <p:grpSpPr>
          <a:xfrm>
            <a:off x="5262237" y="1344447"/>
            <a:ext cx="1378238" cy="1430728"/>
            <a:chOff x="1851871" y="1287138"/>
            <a:chExt cx="1378238" cy="1430728"/>
          </a:xfrm>
        </p:grpSpPr>
        <p:grpSp>
          <p:nvGrpSpPr>
            <p:cNvPr id="10" name="Group 9">
              <a:extLst>
                <a:ext uri="{FF2B5EF4-FFF2-40B4-BE49-F238E27FC236}">
                  <a16:creationId xmlns:a16="http://schemas.microsoft.com/office/drawing/2014/main" id="{ABDB60B1-7CF8-DCF2-A0A2-06B3ADE51F2C}"/>
                </a:ext>
              </a:extLst>
            </p:cNvPr>
            <p:cNvGrpSpPr/>
            <p:nvPr/>
          </p:nvGrpSpPr>
          <p:grpSpPr>
            <a:xfrm>
              <a:off x="1871922" y="1287138"/>
              <a:ext cx="108640" cy="146399"/>
              <a:chOff x="1844231" y="869163"/>
              <a:chExt cx="108640" cy="146399"/>
            </a:xfrm>
          </p:grpSpPr>
          <p:cxnSp>
            <p:nvCxnSpPr>
              <p:cNvPr id="71" name="Straight Connector 70">
                <a:extLst>
                  <a:ext uri="{FF2B5EF4-FFF2-40B4-BE49-F238E27FC236}">
                    <a16:creationId xmlns:a16="http://schemas.microsoft.com/office/drawing/2014/main" id="{7FBD8930-32E9-B11C-F985-123E6BAD871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40B1C9B-6A2D-BFEE-6F82-349450568BE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2A70AD-4260-8234-AA72-667559B765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60945C38-0876-538E-779E-B4DE5848FBB7}"/>
                </a:ext>
              </a:extLst>
            </p:cNvPr>
            <p:cNvGrpSpPr/>
            <p:nvPr/>
          </p:nvGrpSpPr>
          <p:grpSpPr>
            <a:xfrm>
              <a:off x="1851871" y="1716303"/>
              <a:ext cx="108640" cy="146399"/>
              <a:chOff x="1844231" y="869163"/>
              <a:chExt cx="108640" cy="146399"/>
            </a:xfrm>
          </p:grpSpPr>
          <p:cxnSp>
            <p:nvCxnSpPr>
              <p:cNvPr id="68" name="Straight Connector 67">
                <a:extLst>
                  <a:ext uri="{FF2B5EF4-FFF2-40B4-BE49-F238E27FC236}">
                    <a16:creationId xmlns:a16="http://schemas.microsoft.com/office/drawing/2014/main" id="{ED78E55A-5177-AD49-BACB-CE23B03F68C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9AEEEF4-5787-56FA-BBA6-654D3296A30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23A2FE4-9A38-CDA5-B880-D2DD7902D68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56471CF-86F1-9485-E6C8-021D21465AFB}"/>
                </a:ext>
              </a:extLst>
            </p:cNvPr>
            <p:cNvGrpSpPr/>
            <p:nvPr/>
          </p:nvGrpSpPr>
          <p:grpSpPr>
            <a:xfrm>
              <a:off x="1858742" y="2138974"/>
              <a:ext cx="108640" cy="146399"/>
              <a:chOff x="1844231" y="869163"/>
              <a:chExt cx="108640" cy="146399"/>
            </a:xfrm>
          </p:grpSpPr>
          <p:cxnSp>
            <p:nvCxnSpPr>
              <p:cNvPr id="65" name="Straight Connector 64">
                <a:extLst>
                  <a:ext uri="{FF2B5EF4-FFF2-40B4-BE49-F238E27FC236}">
                    <a16:creationId xmlns:a16="http://schemas.microsoft.com/office/drawing/2014/main" id="{9AC607AF-AEC5-6AD0-AACF-F3FED1EDFD4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732DDE8-E5B0-BC00-2650-E1DEAFBABA7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DA34006-8575-39BD-D3CF-C6D9D42BD0A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96CB58D-F772-E71D-959C-FC9AF5C49671}"/>
                </a:ext>
              </a:extLst>
            </p:cNvPr>
            <p:cNvGrpSpPr/>
            <p:nvPr/>
          </p:nvGrpSpPr>
          <p:grpSpPr>
            <a:xfrm>
              <a:off x="1858742" y="2571204"/>
              <a:ext cx="108640" cy="146399"/>
              <a:chOff x="1844231" y="869163"/>
              <a:chExt cx="108640" cy="146399"/>
            </a:xfrm>
          </p:grpSpPr>
          <p:cxnSp>
            <p:nvCxnSpPr>
              <p:cNvPr id="62" name="Straight Connector 61">
                <a:extLst>
                  <a:ext uri="{FF2B5EF4-FFF2-40B4-BE49-F238E27FC236}">
                    <a16:creationId xmlns:a16="http://schemas.microsoft.com/office/drawing/2014/main" id="{FFF9B261-B014-D4EE-4CFE-23693B59F7A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CDFEF58-39DD-E233-7744-01CE807745F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D0E1FE4-6DE5-2575-29D1-C34D10D1476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940A4817-20E9-4669-5749-66A869E999D7}"/>
                </a:ext>
              </a:extLst>
            </p:cNvPr>
            <p:cNvGrpSpPr/>
            <p:nvPr/>
          </p:nvGrpSpPr>
          <p:grpSpPr>
            <a:xfrm>
              <a:off x="2279675" y="1290378"/>
              <a:ext cx="108640" cy="146399"/>
              <a:chOff x="1844231" y="869163"/>
              <a:chExt cx="108640" cy="146399"/>
            </a:xfrm>
          </p:grpSpPr>
          <p:cxnSp>
            <p:nvCxnSpPr>
              <p:cNvPr id="59" name="Straight Connector 58">
                <a:extLst>
                  <a:ext uri="{FF2B5EF4-FFF2-40B4-BE49-F238E27FC236}">
                    <a16:creationId xmlns:a16="http://schemas.microsoft.com/office/drawing/2014/main" id="{165F8514-1154-B635-37DF-506991CFE85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4C0A222-93D5-D14E-56B0-B4288B74C4F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DAD16E2-0C25-2529-1799-0C610BCA2F2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3949E2B-83E1-AF2E-9B5B-76BF043F46BF}"/>
                </a:ext>
              </a:extLst>
            </p:cNvPr>
            <p:cNvGrpSpPr/>
            <p:nvPr/>
          </p:nvGrpSpPr>
          <p:grpSpPr>
            <a:xfrm>
              <a:off x="2274432" y="1710028"/>
              <a:ext cx="108640" cy="146399"/>
              <a:chOff x="1844231" y="869163"/>
              <a:chExt cx="108640" cy="146399"/>
            </a:xfrm>
          </p:grpSpPr>
          <p:cxnSp>
            <p:nvCxnSpPr>
              <p:cNvPr id="56" name="Straight Connector 55">
                <a:extLst>
                  <a:ext uri="{FF2B5EF4-FFF2-40B4-BE49-F238E27FC236}">
                    <a16:creationId xmlns:a16="http://schemas.microsoft.com/office/drawing/2014/main" id="{6A0C3D24-D15A-EC71-4E29-19176C13733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FCBB388-5FC6-CD24-7A38-B0CA78236D2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CF2C3F3-15E5-6185-201A-910C380F201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E71C9F6-1D5C-4C4B-5D51-F0EC1ADE0F3A}"/>
                </a:ext>
              </a:extLst>
            </p:cNvPr>
            <p:cNvGrpSpPr/>
            <p:nvPr/>
          </p:nvGrpSpPr>
          <p:grpSpPr>
            <a:xfrm>
              <a:off x="2272598" y="2132570"/>
              <a:ext cx="108640" cy="146399"/>
              <a:chOff x="1844231" y="869163"/>
              <a:chExt cx="108640" cy="146399"/>
            </a:xfrm>
          </p:grpSpPr>
          <p:cxnSp>
            <p:nvCxnSpPr>
              <p:cNvPr id="53" name="Straight Connector 52">
                <a:extLst>
                  <a:ext uri="{FF2B5EF4-FFF2-40B4-BE49-F238E27FC236}">
                    <a16:creationId xmlns:a16="http://schemas.microsoft.com/office/drawing/2014/main" id="{243500FE-06F3-28B1-06BE-E3040ED2A4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D31223-C08C-2244-4637-81404DD8B1E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EE74E2C-5C86-831A-F1E4-8FBCB9D563E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13DD6D63-12D5-3D79-E95F-03BBF85DC7D2}"/>
                </a:ext>
              </a:extLst>
            </p:cNvPr>
            <p:cNvGrpSpPr/>
            <p:nvPr/>
          </p:nvGrpSpPr>
          <p:grpSpPr>
            <a:xfrm>
              <a:off x="2279055" y="2571467"/>
              <a:ext cx="108640" cy="146399"/>
              <a:chOff x="1844231" y="869163"/>
              <a:chExt cx="108640" cy="146399"/>
            </a:xfrm>
          </p:grpSpPr>
          <p:cxnSp>
            <p:nvCxnSpPr>
              <p:cNvPr id="50" name="Straight Connector 49">
                <a:extLst>
                  <a:ext uri="{FF2B5EF4-FFF2-40B4-BE49-F238E27FC236}">
                    <a16:creationId xmlns:a16="http://schemas.microsoft.com/office/drawing/2014/main" id="{0C319911-3218-6525-E2F8-A71E4C8C3C3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BCA858C-73D8-8DFC-A11A-B34E588372F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3247BD-DCE8-E033-A9BA-5EEFBC3C178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4A94B50-06F1-D808-A201-86AEDE24CA1E}"/>
                </a:ext>
              </a:extLst>
            </p:cNvPr>
            <p:cNvGrpSpPr/>
            <p:nvPr/>
          </p:nvGrpSpPr>
          <p:grpSpPr>
            <a:xfrm>
              <a:off x="2713716" y="1287138"/>
              <a:ext cx="108640" cy="146399"/>
              <a:chOff x="1844231" y="869163"/>
              <a:chExt cx="108640" cy="146399"/>
            </a:xfrm>
          </p:grpSpPr>
          <p:cxnSp>
            <p:nvCxnSpPr>
              <p:cNvPr id="47" name="Straight Connector 46">
                <a:extLst>
                  <a:ext uri="{FF2B5EF4-FFF2-40B4-BE49-F238E27FC236}">
                    <a16:creationId xmlns:a16="http://schemas.microsoft.com/office/drawing/2014/main" id="{1B750B43-654F-E346-C3D4-D6B139F4F79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D9A271F-D6FD-0B02-9F24-88B2B23C848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62119CD-EB84-03F0-3558-73D3D2251DA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1CD67C1-498E-F386-585C-114F402B2DE3}"/>
                </a:ext>
              </a:extLst>
            </p:cNvPr>
            <p:cNvGrpSpPr/>
            <p:nvPr/>
          </p:nvGrpSpPr>
          <p:grpSpPr>
            <a:xfrm>
              <a:off x="2693665" y="1716303"/>
              <a:ext cx="108640" cy="146399"/>
              <a:chOff x="1844231" y="869163"/>
              <a:chExt cx="108640" cy="146399"/>
            </a:xfrm>
          </p:grpSpPr>
          <p:cxnSp>
            <p:nvCxnSpPr>
              <p:cNvPr id="44" name="Straight Connector 43">
                <a:extLst>
                  <a:ext uri="{FF2B5EF4-FFF2-40B4-BE49-F238E27FC236}">
                    <a16:creationId xmlns:a16="http://schemas.microsoft.com/office/drawing/2014/main" id="{D11AC6E7-6D5B-B0EC-9AD3-5CF469E629E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5DD4143-D6FC-DC40-CD89-4A941F436EA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D815922-FE93-CB73-BE78-0746689945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F293AED7-A97C-B076-4CFF-768EA78F8C80}"/>
                </a:ext>
              </a:extLst>
            </p:cNvPr>
            <p:cNvGrpSpPr/>
            <p:nvPr/>
          </p:nvGrpSpPr>
          <p:grpSpPr>
            <a:xfrm>
              <a:off x="2700536" y="2138974"/>
              <a:ext cx="108640" cy="146399"/>
              <a:chOff x="1844231" y="869163"/>
              <a:chExt cx="108640" cy="146399"/>
            </a:xfrm>
          </p:grpSpPr>
          <p:cxnSp>
            <p:nvCxnSpPr>
              <p:cNvPr id="41" name="Straight Connector 40">
                <a:extLst>
                  <a:ext uri="{FF2B5EF4-FFF2-40B4-BE49-F238E27FC236}">
                    <a16:creationId xmlns:a16="http://schemas.microsoft.com/office/drawing/2014/main" id="{BCCE4651-4B00-96F4-CB42-86C0B02F74C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38F279F-C69E-88CE-E96E-AB201FAE3E6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B25BF6A-ECC7-FA1D-33B6-7097C0CA5E7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8830FB7-55E9-BAC9-A0A9-76DB90965C76}"/>
                </a:ext>
              </a:extLst>
            </p:cNvPr>
            <p:cNvGrpSpPr/>
            <p:nvPr/>
          </p:nvGrpSpPr>
          <p:grpSpPr>
            <a:xfrm>
              <a:off x="2700536" y="2571204"/>
              <a:ext cx="108640" cy="146399"/>
              <a:chOff x="1844231" y="869163"/>
              <a:chExt cx="108640" cy="146399"/>
            </a:xfrm>
          </p:grpSpPr>
          <p:cxnSp>
            <p:nvCxnSpPr>
              <p:cNvPr id="38" name="Straight Connector 37">
                <a:extLst>
                  <a:ext uri="{FF2B5EF4-FFF2-40B4-BE49-F238E27FC236}">
                    <a16:creationId xmlns:a16="http://schemas.microsoft.com/office/drawing/2014/main" id="{0FD2839B-F698-9104-8AEA-84D9C09E412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682E56C-91B6-F4BE-B48B-6A2D1061707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97532D8-D8B5-D534-F629-EDF3A932DF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3C250D01-503A-FA1C-1F4E-855979D9B4C6}"/>
                </a:ext>
              </a:extLst>
            </p:cNvPr>
            <p:cNvGrpSpPr/>
            <p:nvPr/>
          </p:nvGrpSpPr>
          <p:grpSpPr>
            <a:xfrm>
              <a:off x="3121469" y="1290378"/>
              <a:ext cx="108640" cy="146399"/>
              <a:chOff x="1844231" y="869163"/>
              <a:chExt cx="108640" cy="146399"/>
            </a:xfrm>
          </p:grpSpPr>
          <p:cxnSp>
            <p:nvCxnSpPr>
              <p:cNvPr id="35" name="Straight Connector 34">
                <a:extLst>
                  <a:ext uri="{FF2B5EF4-FFF2-40B4-BE49-F238E27FC236}">
                    <a16:creationId xmlns:a16="http://schemas.microsoft.com/office/drawing/2014/main" id="{C80302E9-7DCD-E824-382C-0FB64C0DA4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1AA538-2457-A63D-1F78-332F7DDEF74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E07350E-F3B1-A122-51C9-901522D0979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6747337-97B2-1DAE-3329-6AE79F1C7A3F}"/>
                </a:ext>
              </a:extLst>
            </p:cNvPr>
            <p:cNvGrpSpPr/>
            <p:nvPr/>
          </p:nvGrpSpPr>
          <p:grpSpPr>
            <a:xfrm>
              <a:off x="3116226" y="1710028"/>
              <a:ext cx="108640" cy="146399"/>
              <a:chOff x="1844231" y="869163"/>
              <a:chExt cx="108640" cy="146399"/>
            </a:xfrm>
          </p:grpSpPr>
          <p:cxnSp>
            <p:nvCxnSpPr>
              <p:cNvPr id="32" name="Straight Connector 31">
                <a:extLst>
                  <a:ext uri="{FF2B5EF4-FFF2-40B4-BE49-F238E27FC236}">
                    <a16:creationId xmlns:a16="http://schemas.microsoft.com/office/drawing/2014/main" id="{33203334-06F5-3C83-D1D0-C81379EDB02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5A6A453-621A-4124-2AC6-687B9CDF4C3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08351A2-0E3F-19B6-0BB9-F3C0EE39F4C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863EA521-3374-566F-1C72-3998F08A9DD2}"/>
                </a:ext>
              </a:extLst>
            </p:cNvPr>
            <p:cNvGrpSpPr/>
            <p:nvPr/>
          </p:nvGrpSpPr>
          <p:grpSpPr>
            <a:xfrm>
              <a:off x="3114392" y="2132570"/>
              <a:ext cx="108640" cy="146399"/>
              <a:chOff x="1844231" y="869163"/>
              <a:chExt cx="108640" cy="146399"/>
            </a:xfrm>
          </p:grpSpPr>
          <p:cxnSp>
            <p:nvCxnSpPr>
              <p:cNvPr id="29" name="Straight Connector 28">
                <a:extLst>
                  <a:ext uri="{FF2B5EF4-FFF2-40B4-BE49-F238E27FC236}">
                    <a16:creationId xmlns:a16="http://schemas.microsoft.com/office/drawing/2014/main" id="{8E9C4E20-B386-1B12-1423-31B4BA8C7BB3}"/>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15284F3-C7AE-2E65-B91C-5479D6A6D61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60128F3-1E3C-65ED-F21E-BC835A03A97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CA1E6BDA-9147-43AC-90EE-20ACC5CF3A59}"/>
                </a:ext>
              </a:extLst>
            </p:cNvPr>
            <p:cNvGrpSpPr/>
            <p:nvPr/>
          </p:nvGrpSpPr>
          <p:grpSpPr>
            <a:xfrm>
              <a:off x="3120849" y="2571467"/>
              <a:ext cx="108640" cy="146399"/>
              <a:chOff x="1844231" y="869163"/>
              <a:chExt cx="108640" cy="146399"/>
            </a:xfrm>
          </p:grpSpPr>
          <p:cxnSp>
            <p:nvCxnSpPr>
              <p:cNvPr id="26" name="Straight Connector 25">
                <a:extLst>
                  <a:ext uri="{FF2B5EF4-FFF2-40B4-BE49-F238E27FC236}">
                    <a16:creationId xmlns:a16="http://schemas.microsoft.com/office/drawing/2014/main" id="{0029776B-F0B1-DCDE-7245-60C347988F8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64085AA-7770-4F32-9F95-1B05F257392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233FAD7-28C6-D1BB-241F-7A41621E644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74" name="Oval 73">
            <a:extLst>
              <a:ext uri="{FF2B5EF4-FFF2-40B4-BE49-F238E27FC236}">
                <a16:creationId xmlns:a16="http://schemas.microsoft.com/office/drawing/2014/main" id="{8D43C426-6AB1-CCD7-1B41-F4E7E82ED53B}"/>
              </a:ext>
            </a:extLst>
          </p:cNvPr>
          <p:cNvSpPr/>
          <p:nvPr/>
        </p:nvSpPr>
        <p:spPr>
          <a:xfrm>
            <a:off x="9387141" y="4489906"/>
            <a:ext cx="1214148" cy="327178"/>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5" name="TextBox 8">
            <a:extLst>
              <a:ext uri="{FF2B5EF4-FFF2-40B4-BE49-F238E27FC236}">
                <a16:creationId xmlns:a16="http://schemas.microsoft.com/office/drawing/2014/main" id="{72136B84-62F8-34DF-A47E-6664BE861C3B}"/>
              </a:ext>
            </a:extLst>
          </p:cNvPr>
          <p:cNvSpPr/>
          <p:nvPr/>
        </p:nvSpPr>
        <p:spPr>
          <a:xfrm>
            <a:off x="10485000" y="3989476"/>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76" name="Graphic 35" descr="Smart Phone with solid fill">
            <a:extLst>
              <a:ext uri="{FF2B5EF4-FFF2-40B4-BE49-F238E27FC236}">
                <a16:creationId xmlns:a16="http://schemas.microsoft.com/office/drawing/2014/main" id="{F5396CB4-4385-ED2B-F3A8-FD27FEC82537}"/>
              </a:ext>
            </a:extLst>
          </p:cNvPr>
          <p:cNvPicPr/>
          <p:nvPr/>
        </p:nvPicPr>
        <p:blipFill>
          <a:blip r:embed="rId2"/>
          <a:stretch/>
        </p:blipFill>
        <p:spPr>
          <a:xfrm rot="1730551">
            <a:off x="9990066" y="4214462"/>
            <a:ext cx="346456" cy="278418"/>
          </a:xfrm>
          <a:prstGeom prst="rect">
            <a:avLst/>
          </a:prstGeom>
          <a:ln w="0">
            <a:noFill/>
          </a:ln>
        </p:spPr>
      </p:pic>
      <p:sp>
        <p:nvSpPr>
          <p:cNvPr id="77" name="TextBox 76">
            <a:extLst>
              <a:ext uri="{FF2B5EF4-FFF2-40B4-BE49-F238E27FC236}">
                <a16:creationId xmlns:a16="http://schemas.microsoft.com/office/drawing/2014/main" id="{C3D329F5-875D-56F0-A7CA-652BD6D7AF35}"/>
              </a:ext>
            </a:extLst>
          </p:cNvPr>
          <p:cNvSpPr txBox="1"/>
          <p:nvPr/>
        </p:nvSpPr>
        <p:spPr>
          <a:xfrm>
            <a:off x="6508901" y="93733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78" name="Graphic 77" descr="Walk with solid fill">
            <a:extLst>
              <a:ext uri="{FF2B5EF4-FFF2-40B4-BE49-F238E27FC236}">
                <a16:creationId xmlns:a16="http://schemas.microsoft.com/office/drawing/2014/main" id="{46962CDA-B9AC-6DF5-65CE-452CE85E86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8752" y="4214123"/>
            <a:ext cx="454605" cy="454605"/>
          </a:xfrm>
          <a:prstGeom prst="rect">
            <a:avLst/>
          </a:prstGeom>
        </p:spPr>
      </p:pic>
      <p:cxnSp>
        <p:nvCxnSpPr>
          <p:cNvPr id="81" name="Straight Arrow Connector 80">
            <a:extLst>
              <a:ext uri="{FF2B5EF4-FFF2-40B4-BE49-F238E27FC236}">
                <a16:creationId xmlns:a16="http://schemas.microsoft.com/office/drawing/2014/main" id="{629E21CD-AC71-B19D-CEBF-B6495CEAF67E}"/>
              </a:ext>
            </a:extLst>
          </p:cNvPr>
          <p:cNvCxnSpPr>
            <a:cxnSpLocks/>
          </p:cNvCxnSpPr>
          <p:nvPr/>
        </p:nvCxnSpPr>
        <p:spPr>
          <a:xfrm flipH="1" flipV="1">
            <a:off x="8895644" y="3492792"/>
            <a:ext cx="627304" cy="76447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8C04FB9-7B4B-99C0-8E3E-DBE58B5BD9F6}"/>
                  </a:ext>
                </a:extLst>
              </p:cNvPr>
              <p:cNvSpPr txBox="1"/>
              <p:nvPr/>
            </p:nvSpPr>
            <p:spPr>
              <a:xfrm>
                <a:off x="9359528" y="3571211"/>
                <a:ext cx="1124357"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𝒂</m:t>
                      </m:r>
                      <m:d>
                        <m:dPr>
                          <m:ctrlPr>
                            <a:rPr lang="en-GB" b="0" i="1" noProof="0" smtClean="0">
                              <a:latin typeface="Cambria Math" panose="02040503050406030204" pitchFamily="18" charset="0"/>
                            </a:rPr>
                          </m:ctrlPr>
                        </m:dPr>
                        <m:e>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𝜓</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𝜓</m:t>
                              </m:r>
                            </m:e>
                            <m:sub>
                              <m:r>
                                <a:rPr lang="en-GB" b="0" i="1" noProof="0" smtClean="0">
                                  <a:latin typeface="Cambria Math" panose="02040503050406030204" pitchFamily="18" charset="0"/>
                                </a:rPr>
                                <m:t>𝑦</m:t>
                              </m:r>
                            </m:sub>
                          </m:sSub>
                        </m:e>
                      </m:d>
                    </m:oMath>
                  </m:oMathPara>
                </a14:m>
                <a:endParaRPr lang="en-GB" noProof="0" dirty="0"/>
              </a:p>
            </p:txBody>
          </p:sp>
        </mc:Choice>
        <mc:Fallback xmlns="">
          <p:sp>
            <p:nvSpPr>
              <p:cNvPr id="82" name="TextBox 81">
                <a:extLst>
                  <a:ext uri="{FF2B5EF4-FFF2-40B4-BE49-F238E27FC236}">
                    <a16:creationId xmlns:a16="http://schemas.microsoft.com/office/drawing/2014/main" id="{E8C04FB9-7B4B-99C0-8E3E-DBE58B5BD9F6}"/>
                  </a:ext>
                </a:extLst>
              </p:cNvPr>
              <p:cNvSpPr txBox="1">
                <a:spLocks noRot="1" noChangeAspect="1" noMove="1" noResize="1" noEditPoints="1" noAdjustHandles="1" noChangeArrowheads="1" noChangeShapeType="1" noTextEdit="1"/>
              </p:cNvSpPr>
              <p:nvPr/>
            </p:nvSpPr>
            <p:spPr>
              <a:xfrm>
                <a:off x="9359528" y="3571211"/>
                <a:ext cx="1124357" cy="411010"/>
              </a:xfrm>
              <a:prstGeom prst="rect">
                <a:avLst/>
              </a:prstGeom>
              <a:blipFill>
                <a:blip r:embed="rId5"/>
                <a:stretch>
                  <a:fillRect b="-74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05A32AFD-D1DF-8C96-0860-A0FF099D9899}"/>
                  </a:ext>
                </a:extLst>
              </p:cNvPr>
              <p:cNvSpPr txBox="1"/>
              <p:nvPr/>
            </p:nvSpPr>
            <p:spPr>
              <a:xfrm>
                <a:off x="5343413" y="933257"/>
                <a:ext cx="13040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𝑟</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𝑡</m:t>
                      </m:r>
                      <m:r>
                        <a:rPr lang="en-GB" b="0" i="1" noProof="0" smtClean="0">
                          <a:latin typeface="Cambria Math" panose="02040503050406030204" pitchFamily="18" charset="0"/>
                        </a:rPr>
                        <m:t>)</m:t>
                      </m:r>
                    </m:oMath>
                  </m:oMathPara>
                </a14:m>
                <a:endParaRPr lang="en-GB" noProof="0" dirty="0"/>
              </a:p>
            </p:txBody>
          </p:sp>
        </mc:Choice>
        <mc:Fallback xmlns="">
          <p:sp>
            <p:nvSpPr>
              <p:cNvPr id="83" name="TextBox 82">
                <a:extLst>
                  <a:ext uri="{FF2B5EF4-FFF2-40B4-BE49-F238E27FC236}">
                    <a16:creationId xmlns:a16="http://schemas.microsoft.com/office/drawing/2014/main" id="{05A32AFD-D1DF-8C96-0860-A0FF099D9899}"/>
                  </a:ext>
                </a:extLst>
              </p:cNvPr>
              <p:cNvSpPr txBox="1">
                <a:spLocks noRot="1" noChangeAspect="1" noMove="1" noResize="1" noEditPoints="1" noAdjustHandles="1" noChangeArrowheads="1" noChangeShapeType="1" noTextEdit="1"/>
              </p:cNvSpPr>
              <p:nvPr/>
            </p:nvSpPr>
            <p:spPr>
              <a:xfrm>
                <a:off x="5343413" y="933257"/>
                <a:ext cx="1304012" cy="369332"/>
              </a:xfrm>
              <a:prstGeom prst="rect">
                <a:avLst/>
              </a:prstGeom>
              <a:blipFill>
                <a:blip r:embed="rId6"/>
                <a:stretch>
                  <a:fillRect b="-14754"/>
                </a:stretch>
              </a:blipFill>
            </p:spPr>
            <p:txBody>
              <a:bodyPr/>
              <a:lstStyle/>
              <a:p>
                <a:r>
                  <a:rPr lang="LID4096">
                    <a:noFill/>
                  </a:rPr>
                  <a:t> </a:t>
                </a:r>
              </a:p>
            </p:txBody>
          </p:sp>
        </mc:Fallback>
      </mc:AlternateContent>
      <p:sp>
        <p:nvSpPr>
          <p:cNvPr id="85" name="TextBox 84">
            <a:extLst>
              <a:ext uri="{FF2B5EF4-FFF2-40B4-BE49-F238E27FC236}">
                <a16:creationId xmlns:a16="http://schemas.microsoft.com/office/drawing/2014/main" id="{890118B6-E298-CD85-FB56-120BE5683366}"/>
              </a:ext>
            </a:extLst>
          </p:cNvPr>
          <p:cNvSpPr txBox="1"/>
          <p:nvPr/>
        </p:nvSpPr>
        <p:spPr>
          <a:xfrm>
            <a:off x="8877180" y="1524687"/>
            <a:ext cx="3300968" cy="369332"/>
          </a:xfrm>
          <a:prstGeom prst="rect">
            <a:avLst/>
          </a:prstGeom>
          <a:noFill/>
        </p:spPr>
        <p:txBody>
          <a:bodyPr wrap="none" rtlCol="0">
            <a:spAutoFit/>
          </a:bodyPr>
          <a:lstStyle/>
          <a:p>
            <a:r>
              <a:rPr lang="en-GB" noProof="0" dirty="0"/>
              <a:t>2D-Discrete Fourier Transform</a:t>
            </a:r>
          </a:p>
        </p:txBody>
      </p:sp>
      <p:pic>
        <p:nvPicPr>
          <p:cNvPr id="89" name="Picture 88">
            <a:extLst>
              <a:ext uri="{FF2B5EF4-FFF2-40B4-BE49-F238E27FC236}">
                <a16:creationId xmlns:a16="http://schemas.microsoft.com/office/drawing/2014/main" id="{633F93BB-9B68-F2C7-68D6-CD30BF8B3162}"/>
              </a:ext>
            </a:extLst>
          </p:cNvPr>
          <p:cNvPicPr>
            <a:picLocks noChangeAspect="1"/>
          </p:cNvPicPr>
          <p:nvPr/>
        </p:nvPicPr>
        <p:blipFill>
          <a:blip r:embed="rId7"/>
          <a:stretch>
            <a:fillRect/>
          </a:stretch>
        </p:blipFill>
        <p:spPr>
          <a:xfrm>
            <a:off x="245758" y="2284226"/>
            <a:ext cx="4329486" cy="3432700"/>
          </a:xfrm>
          <a:prstGeom prst="rect">
            <a:avLst/>
          </a:prstGeom>
        </p:spPr>
      </p:pic>
      <p:sp>
        <p:nvSpPr>
          <p:cNvPr id="90" name="Arc 89">
            <a:extLst>
              <a:ext uri="{FF2B5EF4-FFF2-40B4-BE49-F238E27FC236}">
                <a16:creationId xmlns:a16="http://schemas.microsoft.com/office/drawing/2014/main" id="{6106026C-7A90-550F-18E1-C5C7716A45CB}"/>
              </a:ext>
            </a:extLst>
          </p:cNvPr>
          <p:cNvSpPr/>
          <p:nvPr/>
        </p:nvSpPr>
        <p:spPr>
          <a:xfrm rot="15226965" flipV="1">
            <a:off x="3687627" y="1080235"/>
            <a:ext cx="1450427" cy="2036091"/>
          </a:xfrm>
          <a:prstGeom prst="arc">
            <a:avLst>
              <a:gd name="adj1" fmla="val 18829512"/>
              <a:gd name="adj2" fmla="val 5272874"/>
            </a:avLst>
          </a:prstGeom>
          <a:ln w="190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91" name="TextBox 90">
            <a:extLst>
              <a:ext uri="{FF2B5EF4-FFF2-40B4-BE49-F238E27FC236}">
                <a16:creationId xmlns:a16="http://schemas.microsoft.com/office/drawing/2014/main" id="{8097A2E6-51CB-68B8-4814-5CBB70EB003F}"/>
              </a:ext>
            </a:extLst>
          </p:cNvPr>
          <p:cNvSpPr txBox="1"/>
          <p:nvPr/>
        </p:nvSpPr>
        <p:spPr>
          <a:xfrm>
            <a:off x="7346494" y="2479637"/>
            <a:ext cx="2031325" cy="369332"/>
          </a:xfrm>
          <a:prstGeom prst="rect">
            <a:avLst/>
          </a:prstGeom>
          <a:solidFill>
            <a:schemeClr val="bg1">
              <a:alpha val="68000"/>
            </a:schemeClr>
          </a:solidFill>
          <a:ln>
            <a:solidFill>
              <a:schemeClr val="accent1"/>
            </a:solidFill>
          </a:ln>
        </p:spPr>
        <p:txBody>
          <a:bodyPr wrap="none" rtlCol="0">
            <a:spAutoFit/>
          </a:bodyPr>
          <a:lstStyle/>
          <a:p>
            <a:r>
              <a:rPr lang="en-GB" noProof="0" dirty="0"/>
              <a:t>Signal Processing</a:t>
            </a:r>
          </a:p>
        </p:txBody>
      </p:sp>
    </p:spTree>
    <p:extLst>
      <p:ext uri="{BB962C8B-B14F-4D97-AF65-F5344CB8AC3E}">
        <p14:creationId xmlns:p14="http://schemas.microsoft.com/office/powerpoint/2010/main" val="666007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traight Arrow Connector 23"/>
          <p:cNvSpPr/>
          <p:nvPr/>
        </p:nvSpPr>
        <p:spPr>
          <a:xfrm>
            <a:off x="8051040" y="7884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29" name="Straight Arrow Connector 9"/>
          <p:cNvSpPr/>
          <p:nvPr/>
        </p:nvSpPr>
        <p:spPr>
          <a:xfrm flipV="1">
            <a:off x="2040480" y="7873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30" name="TextBox 4"/>
          <p:cNvSpPr/>
          <p:nvPr/>
        </p:nvSpPr>
        <p:spPr>
          <a:xfrm>
            <a:off x="0" y="6219000"/>
            <a:ext cx="10718280" cy="10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200" b="0" strike="noStrike" spc="-1" noProof="0" dirty="0">
                <a:solidFill>
                  <a:srgbClr val="000000"/>
                </a:solidFill>
                <a:latin typeface="Calibri"/>
              </a:rPr>
              <a:t>[1] Y. Sun and B. Cyr, ‘Information Aging through Queues: A Mutual Information Perspective’, presented at the IEEE 19th International Workshop on Signal Processing Advances in Wireless Communications (SPAWC), Jun. 2018. Accessed: Jul. 08, 2020. [Online]. Available: </a:t>
            </a:r>
            <a:r>
              <a:rPr lang="en-GB" sz="1200" b="0" u="sng" strike="noStrike" spc="-1" noProof="0" dirty="0">
                <a:solidFill>
                  <a:srgbClr val="0563C1"/>
                </a:solidFill>
                <a:uFillTx/>
                <a:latin typeface="Calibri"/>
                <a:hlinkClick r:id="rId2"/>
              </a:rPr>
              <a:t>http://arxiv.org/abs/1806.06243</a:t>
            </a:r>
            <a:endParaRPr lang="en-GB" sz="1200" b="0" strike="noStrike" spc="-1" noProof="0" dirty="0">
              <a:latin typeface="Arial"/>
            </a:endParaRPr>
          </a:p>
          <a:p>
            <a:pPr>
              <a:lnSpc>
                <a:spcPct val="100000"/>
              </a:lnSpc>
              <a:buNone/>
            </a:pPr>
            <a:r>
              <a:rPr lang="en-GB" sz="1200" b="0" strike="noStrike" spc="-1" noProof="0" dirty="0">
                <a:solidFill>
                  <a:srgbClr val="000000"/>
                </a:solidFill>
                <a:latin typeface="Calibri"/>
              </a:rPr>
              <a:t>[2] C. Pan </a:t>
            </a:r>
            <a:r>
              <a:rPr lang="en-GB" sz="1200" b="0" i="1" strike="noStrike" spc="-1" noProof="0" dirty="0">
                <a:solidFill>
                  <a:srgbClr val="000000"/>
                </a:solidFill>
                <a:latin typeface="Calibri"/>
              </a:rPr>
              <a:t>et al.</a:t>
            </a:r>
            <a:r>
              <a:rPr lang="en-GB" sz="1200" b="0" strike="noStrike" spc="-1" noProof="0" dirty="0">
                <a:solidFill>
                  <a:srgbClr val="000000"/>
                </a:solidFill>
                <a:latin typeface="Calibri"/>
              </a:rPr>
              <a:t>, ‘An Overview of Signal Processing Techniques for RIS/IRS-aided Wireless Systems’, </a:t>
            </a:r>
            <a:r>
              <a:rPr lang="en-GB" sz="1200" b="0" strike="noStrike" spc="-1" noProof="0" dirty="0" err="1">
                <a:solidFill>
                  <a:srgbClr val="000000"/>
                </a:solidFill>
                <a:latin typeface="Calibri"/>
              </a:rPr>
              <a:t>arXiv</a:t>
            </a:r>
            <a:r>
              <a:rPr lang="en-GB" sz="1200" b="0" strike="noStrike" spc="-1" noProof="0" dirty="0">
                <a:solidFill>
                  <a:srgbClr val="000000"/>
                </a:solidFill>
                <a:latin typeface="Calibri"/>
              </a:rPr>
              <a:t>, arXiv:2112.05989, Dec. 2021. </a:t>
            </a:r>
            <a:r>
              <a:rPr lang="en-GB" sz="1200" b="0" strike="noStrike" spc="-1" noProof="0" dirty="0" err="1">
                <a:solidFill>
                  <a:srgbClr val="000000"/>
                </a:solidFill>
                <a:latin typeface="Calibri"/>
              </a:rPr>
              <a:t>doi</a:t>
            </a:r>
            <a:r>
              <a:rPr lang="en-GB" sz="1200" b="0" strike="noStrike" spc="-1" noProof="0" dirty="0">
                <a:solidFill>
                  <a:srgbClr val="000000"/>
                </a:solidFill>
                <a:latin typeface="Calibri"/>
              </a:rPr>
              <a:t>: </a:t>
            </a:r>
            <a:r>
              <a:rPr lang="en-GB" sz="1200" b="0" u="sng" strike="noStrike" spc="-1" noProof="0" dirty="0">
                <a:solidFill>
                  <a:srgbClr val="0563C1"/>
                </a:solidFill>
                <a:uFillTx/>
                <a:latin typeface="Calibri"/>
                <a:hlinkClick r:id="rId3"/>
              </a:rPr>
              <a:t>10.48550/arXiv.2112.05989</a:t>
            </a:r>
            <a:r>
              <a:rPr lang="en-GB" sz="1200" b="0" strike="noStrike" spc="-1" noProof="0" dirty="0">
                <a:solidFill>
                  <a:srgbClr val="000000"/>
                </a:solidFill>
                <a:latin typeface="Calibri"/>
              </a:rPr>
              <a:t>.</a:t>
            </a:r>
            <a:endParaRPr lang="en-GB" sz="1200" b="0" strike="noStrike" spc="-1" noProof="0" dirty="0">
              <a:latin typeface="Arial"/>
            </a:endParaRPr>
          </a:p>
        </p:txBody>
      </p:sp>
      <p:pic>
        <p:nvPicPr>
          <p:cNvPr id="131" name="Picture 6"/>
          <p:cNvPicPr/>
          <p:nvPr/>
        </p:nvPicPr>
        <p:blipFill>
          <a:blip r:embed="rId4"/>
          <a:srcRect l="23289" t="10709" r="22283" b="34619"/>
          <a:stretch/>
        </p:blipFill>
        <p:spPr>
          <a:xfrm>
            <a:off x="4272120" y="38520"/>
            <a:ext cx="3778560" cy="1499040"/>
          </a:xfrm>
          <a:prstGeom prst="rect">
            <a:avLst/>
          </a:prstGeom>
          <a:ln w="0">
            <a:noFill/>
          </a:ln>
        </p:spPr>
      </p:pic>
      <p:pic>
        <p:nvPicPr>
          <p:cNvPr id="132" name="Graphic 2" descr="Cell Tower with solid fill"/>
          <p:cNvPicPr/>
          <p:nvPr/>
        </p:nvPicPr>
        <p:blipFill>
          <a:blip r:embed="rId5"/>
          <a:stretch/>
        </p:blipFill>
        <p:spPr>
          <a:xfrm>
            <a:off x="888120" y="1746720"/>
            <a:ext cx="1152000" cy="1152000"/>
          </a:xfrm>
          <a:prstGeom prst="rect">
            <a:avLst/>
          </a:prstGeom>
          <a:ln w="0">
            <a:noFill/>
          </a:ln>
        </p:spPr>
      </p:pic>
      <p:sp>
        <p:nvSpPr>
          <p:cNvPr id="133" name="TextBox 3"/>
          <p:cNvSpPr/>
          <p:nvPr/>
        </p:nvSpPr>
        <p:spPr>
          <a:xfrm flipH="1">
            <a:off x="592200" y="28386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134" name="TextBox 15"/>
          <p:cNvSpPr/>
          <p:nvPr/>
        </p:nvSpPr>
        <p:spPr>
          <a:xfrm>
            <a:off x="3918240" y="14094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135" name="Rectangle: Rounded Corners 18"/>
          <p:cNvSpPr/>
          <p:nvPr/>
        </p:nvSpPr>
        <p:spPr>
          <a:xfrm>
            <a:off x="2998440" y="10054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36" name="TextBox 17"/>
              <p:cNvSpPr txBox="1"/>
              <p:nvPr/>
            </p:nvSpPr>
            <p:spPr>
              <a:xfrm>
                <a:off x="3219120" y="10868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136" name="TextBox 17"/>
              <p:cNvSpPr txBox="1">
                <a:spLocks noRot="1" noChangeAspect="1" noMove="1" noResize="1" noEditPoints="1" noAdjustHandles="1" noChangeArrowheads="1" noChangeShapeType="1" noTextEdit="1"/>
              </p:cNvSpPr>
              <p:nvPr/>
            </p:nvSpPr>
            <p:spPr>
              <a:xfrm>
                <a:off x="3219120" y="1086840"/>
                <a:ext cx="474120" cy="276480"/>
              </a:xfrm>
              <a:prstGeom prst="rect">
                <a:avLst/>
              </a:prstGeom>
              <a:blipFill>
                <a:blip r:embed="rId6"/>
                <a:stretch>
                  <a:fillRect r="-3846" b="-26087"/>
                </a:stretch>
              </a:blipFill>
            </p:spPr>
            <p:txBody>
              <a:bodyPr/>
              <a:lstStyle/>
              <a:p>
                <a:r>
                  <a:rPr lang="LID4096">
                    <a:noFill/>
                  </a:rPr>
                  <a:t> </a:t>
                </a:r>
              </a:p>
            </p:txBody>
          </p:sp>
        </mc:Fallback>
      </mc:AlternateContent>
      <p:sp>
        <p:nvSpPr>
          <p:cNvPr id="137" name="Rectangle: Rounded Corners 20"/>
          <p:cNvSpPr/>
          <p:nvPr/>
        </p:nvSpPr>
        <p:spPr>
          <a:xfrm>
            <a:off x="8578440" y="9957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38" name="TextBox 21"/>
              <p:cNvSpPr txBox="1"/>
              <p:nvPr/>
            </p:nvSpPr>
            <p:spPr>
              <a:xfrm>
                <a:off x="8666280" y="10720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38" name="TextBox 21"/>
              <p:cNvSpPr txBox="1">
                <a:spLocks noRot="1" noChangeAspect="1" noMove="1" noResize="1" noEditPoints="1" noAdjustHandles="1" noChangeArrowheads="1" noChangeShapeType="1" noTextEdit="1"/>
              </p:cNvSpPr>
              <p:nvPr/>
            </p:nvSpPr>
            <p:spPr>
              <a:xfrm>
                <a:off x="8666280" y="1072080"/>
                <a:ext cx="653040" cy="276480"/>
              </a:xfrm>
              <a:prstGeom prst="rect">
                <a:avLst/>
              </a:prstGeom>
              <a:blipFill>
                <a:blip r:embed="rId7"/>
                <a:stretch>
                  <a:fillRect r="-7477" b="-44444"/>
                </a:stretch>
              </a:blipFill>
            </p:spPr>
            <p:txBody>
              <a:bodyPr/>
              <a:lstStyle/>
              <a:p>
                <a:r>
                  <a:rPr lang="LID4096">
                    <a:noFill/>
                  </a:rPr>
                  <a:t> </a:t>
                </a:r>
              </a:p>
            </p:txBody>
          </p:sp>
        </mc:Fallback>
      </mc:AlternateContent>
      <p:pic>
        <p:nvPicPr>
          <p:cNvPr id="139" name="Graphic 30" descr="Question Mark with solid fill"/>
          <p:cNvPicPr/>
          <p:nvPr/>
        </p:nvPicPr>
        <p:blipFill>
          <a:blip r:embed="rId8"/>
          <a:stretch/>
        </p:blipFill>
        <p:spPr>
          <a:xfrm rot="1264800">
            <a:off x="8186400" y="2141280"/>
            <a:ext cx="379080" cy="379080"/>
          </a:xfrm>
          <a:prstGeom prst="rect">
            <a:avLst/>
          </a:prstGeom>
          <a:ln w="0">
            <a:noFill/>
          </a:ln>
        </p:spPr>
      </p:pic>
      <p:sp>
        <p:nvSpPr>
          <p:cNvPr id="140" name="TextBox 33"/>
          <p:cNvSpPr/>
          <p:nvPr/>
        </p:nvSpPr>
        <p:spPr>
          <a:xfrm>
            <a:off x="-95040" y="162360"/>
            <a:ext cx="314388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Problem to solve</a:t>
            </a:r>
            <a:endParaRPr lang="en-GB" sz="2800" b="0" strike="noStrike" spc="-1" noProof="0" dirty="0">
              <a:latin typeface="Arial"/>
            </a:endParaRPr>
          </a:p>
        </p:txBody>
      </p:sp>
      <p:sp>
        <p:nvSpPr>
          <p:cNvPr id="141" name="TextBox 22"/>
          <p:cNvSpPr/>
          <p:nvPr/>
        </p:nvSpPr>
        <p:spPr>
          <a:xfrm>
            <a:off x="4105440" y="222696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142" name="TextBox 27"/>
          <p:cNvSpPr/>
          <p:nvPr/>
        </p:nvSpPr>
        <p:spPr>
          <a:xfrm>
            <a:off x="10608120" y="28501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143" name="Graphic 28" descr="Car with solid fill"/>
          <p:cNvPicPr/>
          <p:nvPr/>
        </p:nvPicPr>
        <p:blipFill>
          <a:blip r:embed="rId9"/>
          <a:stretch/>
        </p:blipFill>
        <p:spPr>
          <a:xfrm>
            <a:off x="10554120" y="2043000"/>
            <a:ext cx="914040" cy="914040"/>
          </a:xfrm>
          <a:prstGeom prst="rect">
            <a:avLst/>
          </a:prstGeom>
          <a:ln w="0">
            <a:noFill/>
          </a:ln>
        </p:spPr>
      </p:pic>
      <p:sp>
        <p:nvSpPr>
          <p:cNvPr id="144" name="Freeform: Shape 12"/>
          <p:cNvSpPr/>
          <p:nvPr/>
        </p:nvSpPr>
        <p:spPr>
          <a:xfrm rot="286200">
            <a:off x="3306960" y="5139720"/>
            <a:ext cx="2047680" cy="816840"/>
          </a:xfrm>
          <a:custGeom>
            <a:avLst/>
            <a:gdLst/>
            <a:ahLst/>
            <a:cxnLst/>
            <a:rect l="l" t="t" r="r" b="b"/>
            <a:pathLst>
              <a:path w="2047875" h="817022">
                <a:moveTo>
                  <a:pt x="0" y="639889"/>
                </a:moveTo>
                <a:cubicBezTo>
                  <a:pt x="37306" y="306514"/>
                  <a:pt x="74613" y="-26861"/>
                  <a:pt x="171450" y="1714"/>
                </a:cubicBezTo>
                <a:cubicBezTo>
                  <a:pt x="268287" y="30289"/>
                  <a:pt x="450850" y="749427"/>
                  <a:pt x="581025" y="811339"/>
                </a:cubicBezTo>
                <a:cubicBezTo>
                  <a:pt x="711200" y="873252"/>
                  <a:pt x="830263" y="409701"/>
                  <a:pt x="952500" y="373189"/>
                </a:cubicBezTo>
                <a:cubicBezTo>
                  <a:pt x="1074737" y="336677"/>
                  <a:pt x="1204913" y="582739"/>
                  <a:pt x="1314450" y="592264"/>
                </a:cubicBezTo>
                <a:cubicBezTo>
                  <a:pt x="1423987" y="601789"/>
                  <a:pt x="1487488" y="435101"/>
                  <a:pt x="1609725" y="430339"/>
                </a:cubicBezTo>
                <a:cubicBezTo>
                  <a:pt x="1731962" y="425577"/>
                  <a:pt x="1889918" y="494633"/>
                  <a:pt x="2047875" y="563689"/>
                </a:cubicBezTo>
              </a:path>
            </a:pathLst>
          </a:custGeom>
          <a:noFill/>
          <a:ln w="3492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145" name="Freeform: Shape 13"/>
          <p:cNvSpPr/>
          <p:nvPr/>
        </p:nvSpPr>
        <p:spPr>
          <a:xfrm>
            <a:off x="3923640" y="4338000"/>
            <a:ext cx="2317320" cy="822960"/>
          </a:xfrm>
          <a:custGeom>
            <a:avLst/>
            <a:gdLst/>
            <a:ahLst/>
            <a:cxnLst/>
            <a:rect l="l" t="t" r="r" b="b"/>
            <a:pathLst>
              <a:path w="2785241" h="823343">
                <a:moveTo>
                  <a:pt x="0" y="651671"/>
                </a:moveTo>
                <a:cubicBezTo>
                  <a:pt x="111234" y="600871"/>
                  <a:pt x="222468" y="550071"/>
                  <a:pt x="294289" y="567588"/>
                </a:cubicBezTo>
                <a:cubicBezTo>
                  <a:pt x="366110" y="585105"/>
                  <a:pt x="362607" y="746265"/>
                  <a:pt x="430924" y="756775"/>
                </a:cubicBezTo>
                <a:cubicBezTo>
                  <a:pt x="499241" y="767285"/>
                  <a:pt x="609600" y="623643"/>
                  <a:pt x="704193" y="630650"/>
                </a:cubicBezTo>
                <a:cubicBezTo>
                  <a:pt x="798786" y="637657"/>
                  <a:pt x="900385" y="903919"/>
                  <a:pt x="998482" y="798816"/>
                </a:cubicBezTo>
                <a:cubicBezTo>
                  <a:pt x="1096579" y="693713"/>
                  <a:pt x="1178910" y="5285"/>
                  <a:pt x="1292772" y="30"/>
                </a:cubicBezTo>
                <a:cubicBezTo>
                  <a:pt x="1406634" y="-5225"/>
                  <a:pt x="1567793" y="663933"/>
                  <a:pt x="1681655" y="767285"/>
                </a:cubicBezTo>
                <a:cubicBezTo>
                  <a:pt x="1795517" y="870637"/>
                  <a:pt x="1879599" y="616637"/>
                  <a:pt x="1975944" y="620140"/>
                </a:cubicBezTo>
                <a:cubicBezTo>
                  <a:pt x="2072289" y="623643"/>
                  <a:pt x="2172138" y="790058"/>
                  <a:pt x="2259724" y="788306"/>
                </a:cubicBezTo>
                <a:cubicBezTo>
                  <a:pt x="2347310" y="786554"/>
                  <a:pt x="2413876" y="616637"/>
                  <a:pt x="2501462" y="609630"/>
                </a:cubicBezTo>
                <a:cubicBezTo>
                  <a:pt x="2589048" y="602623"/>
                  <a:pt x="2687144" y="674443"/>
                  <a:pt x="2785241" y="746264"/>
                </a:cubicBezTo>
              </a:path>
            </a:pathLst>
          </a:custGeom>
          <a:noFill/>
          <a:ln w="38100">
            <a:solidFill>
              <a:srgbClr val="32549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146" name="Straight Arrow Connector 16"/>
          <p:cNvSpPr/>
          <p:nvPr/>
        </p:nvSpPr>
        <p:spPr>
          <a:xfrm flipH="1">
            <a:off x="2909160" y="4639680"/>
            <a:ext cx="1247400" cy="146160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47" name="Straight Arrow Connector 32"/>
          <p:cNvSpPr/>
          <p:nvPr/>
        </p:nvSpPr>
        <p:spPr>
          <a:xfrm flipV="1">
            <a:off x="4157640" y="4602960"/>
            <a:ext cx="2317320" cy="3384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48" name="Straight Arrow Connector 44"/>
          <p:cNvSpPr/>
          <p:nvPr/>
        </p:nvSpPr>
        <p:spPr>
          <a:xfrm flipV="1">
            <a:off x="4157640" y="3195360"/>
            <a:ext cx="360" cy="144684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49" name="Straight Arrow Connector 46"/>
          <p:cNvSpPr/>
          <p:nvPr/>
        </p:nvSpPr>
        <p:spPr>
          <a:xfrm flipV="1">
            <a:off x="3889440" y="5007600"/>
            <a:ext cx="2317320" cy="33840"/>
          </a:xfrm>
          <a:custGeom>
            <a:avLst/>
            <a:gdLst/>
            <a:ahLst/>
            <a:cxnLst/>
            <a:rect l="l" t="t" r="r" b="b"/>
            <a:pathLst>
              <a:path w="21600" h="21600">
                <a:moveTo>
                  <a:pt x="0" y="0"/>
                </a:moveTo>
                <a:lnTo>
                  <a:pt x="21600" y="21600"/>
                </a:lnTo>
              </a:path>
            </a:pathLst>
          </a:custGeom>
          <a:noFill/>
          <a:ln w="19050">
            <a:solidFill>
              <a:srgbClr val="000000"/>
            </a:solidFill>
            <a:prstDash val="dash"/>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50" name="Straight Arrow Connector 47"/>
          <p:cNvSpPr/>
          <p:nvPr/>
        </p:nvSpPr>
        <p:spPr>
          <a:xfrm flipV="1">
            <a:off x="3285000" y="5643360"/>
            <a:ext cx="2317320" cy="33840"/>
          </a:xfrm>
          <a:custGeom>
            <a:avLst/>
            <a:gdLst/>
            <a:ahLst/>
            <a:cxnLst/>
            <a:rect l="l" t="t" r="r" b="b"/>
            <a:pathLst>
              <a:path w="21600" h="21600">
                <a:moveTo>
                  <a:pt x="0" y="0"/>
                </a:moveTo>
                <a:lnTo>
                  <a:pt x="21600" y="21600"/>
                </a:lnTo>
              </a:path>
            </a:pathLst>
          </a:custGeom>
          <a:noFill/>
          <a:ln w="19050">
            <a:solidFill>
              <a:srgbClr val="000000"/>
            </a:solidFill>
            <a:prstDash val="dash"/>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51" name="TextBox 48"/>
          <p:cNvSpPr/>
          <p:nvPr/>
        </p:nvSpPr>
        <p:spPr>
          <a:xfrm>
            <a:off x="5492160" y="3803040"/>
            <a:ext cx="137736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Sequence </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time</a:t>
            </a:r>
            <a:endParaRPr lang="en-GB" sz="1800" b="0" strike="noStrike" spc="-1" noProof="0" dirty="0">
              <a:latin typeface="Arial"/>
            </a:endParaRPr>
          </a:p>
        </p:txBody>
      </p:sp>
      <p:sp>
        <p:nvSpPr>
          <p:cNvPr id="152" name="TextBox 49"/>
          <p:cNvSpPr/>
          <p:nvPr/>
        </p:nvSpPr>
        <p:spPr>
          <a:xfrm>
            <a:off x="1598400" y="5270400"/>
            <a:ext cx="164556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Observation </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time </a:t>
            </a:r>
            <a:endParaRPr lang="en-GB" sz="1800" b="0" strike="noStrike" spc="-1" noProof="0" dirty="0">
              <a:latin typeface="Arial"/>
            </a:endParaRPr>
          </a:p>
        </p:txBody>
      </p:sp>
      <mc:AlternateContent xmlns:mc="http://schemas.openxmlformats.org/markup-compatibility/2006" xmlns:a14="http://schemas.microsoft.com/office/drawing/2010/main">
        <mc:Choice Requires="a14">
          <p:sp>
            <p:nvSpPr>
              <p:cNvPr id="153" name="TextBox 50"/>
              <p:cNvSpPr txBox="1"/>
              <p:nvPr/>
            </p:nvSpPr>
            <p:spPr>
              <a:xfrm rot="16200000">
                <a:off x="3516840" y="3390480"/>
                <a:ext cx="67248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𝑓</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53" name="TextBox 50"/>
              <p:cNvSpPr txBox="1">
                <a:spLocks noRot="1" noChangeAspect="1" noMove="1" noResize="1" noEditPoints="1" noAdjustHandles="1" noChangeArrowheads="1" noChangeShapeType="1" noTextEdit="1"/>
              </p:cNvSpPr>
              <p:nvPr/>
            </p:nvSpPr>
            <p:spPr>
              <a:xfrm rot="16200000">
                <a:off x="3516840" y="3390480"/>
                <a:ext cx="672480" cy="276480"/>
              </a:xfrm>
              <a:prstGeom prst="rect">
                <a:avLst/>
              </a:prstGeom>
              <a:blipFill>
                <a:blip r:embed="rId10"/>
                <a:stretch>
                  <a:fillRect t="-2727" r="-52174" b="-272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4" name="TextBox 52"/>
              <p:cNvSpPr txBox="1"/>
              <p:nvPr/>
            </p:nvSpPr>
            <p:spPr>
              <a:xfrm>
                <a:off x="6164640" y="4714200"/>
                <a:ext cx="1380240" cy="526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oMath>
                  </m:oMathPara>
                </a14:m>
                <a:endParaRPr lang="en-GB" noProof="0" dirty="0"/>
              </a:p>
            </p:txBody>
          </p:sp>
        </mc:Choice>
        <mc:Fallback xmlns="">
          <p:sp>
            <p:nvSpPr>
              <p:cNvPr id="154" name="TextBox 52"/>
              <p:cNvSpPr txBox="1">
                <a:spLocks noRot="1" noChangeAspect="1" noMove="1" noResize="1" noEditPoints="1" noAdjustHandles="1" noChangeArrowheads="1" noChangeShapeType="1" noTextEdit="1"/>
              </p:cNvSpPr>
              <p:nvPr/>
            </p:nvSpPr>
            <p:spPr>
              <a:xfrm>
                <a:off x="6164640" y="4714200"/>
                <a:ext cx="1380240" cy="526320"/>
              </a:xfrm>
              <a:prstGeom prst="rect">
                <a:avLst/>
              </a:prstGeom>
              <a:blipFill>
                <a:blip r:embed="rId11"/>
                <a:stretch>
                  <a:fillRect t="-24138"/>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5" name="TextBox 54"/>
              <p:cNvSpPr txBox="1"/>
              <p:nvPr/>
            </p:nvSpPr>
            <p:spPr>
              <a:xfrm>
                <a:off x="6022440" y="5366160"/>
                <a:ext cx="982080" cy="4773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oMath>
                  </m:oMathPara>
                </a14:m>
                <a:endParaRPr lang="en-GB" noProof="0" dirty="0"/>
              </a:p>
            </p:txBody>
          </p:sp>
        </mc:Choice>
        <mc:Fallback xmlns="">
          <p:sp>
            <p:nvSpPr>
              <p:cNvPr id="155" name="TextBox 54"/>
              <p:cNvSpPr txBox="1">
                <a:spLocks noRot="1" noChangeAspect="1" noMove="1" noResize="1" noEditPoints="1" noAdjustHandles="1" noChangeArrowheads="1" noChangeShapeType="1" noTextEdit="1"/>
              </p:cNvSpPr>
              <p:nvPr/>
            </p:nvSpPr>
            <p:spPr>
              <a:xfrm>
                <a:off x="6022440" y="5366160"/>
                <a:ext cx="982080" cy="477360"/>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6" name="TextBox 56"/>
              <p:cNvSpPr txBox="1"/>
              <p:nvPr/>
            </p:nvSpPr>
            <p:spPr>
              <a:xfrm>
                <a:off x="7791840" y="5056200"/>
                <a:ext cx="2254680" cy="52632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oMath>
                  </m:oMathPara>
                </a14:m>
                <a:endParaRPr lang="en-GB" noProof="0" dirty="0"/>
              </a:p>
            </p:txBody>
          </p:sp>
        </mc:Choice>
        <mc:Fallback xmlns="">
          <p:sp>
            <p:nvSpPr>
              <p:cNvPr id="156" name="TextBox 56"/>
              <p:cNvSpPr txBox="1">
                <a:spLocks noRot="1" noChangeAspect="1" noMove="1" noResize="1" noEditPoints="1" noAdjustHandles="1" noChangeArrowheads="1" noChangeShapeType="1" noTextEdit="1"/>
              </p:cNvSpPr>
              <p:nvPr/>
            </p:nvSpPr>
            <p:spPr>
              <a:xfrm>
                <a:off x="7791840" y="5056200"/>
                <a:ext cx="2254680" cy="526320"/>
              </a:xfrm>
              <a:prstGeom prst="rect">
                <a:avLst/>
              </a:prstGeom>
              <a:blipFill>
                <a:blip r:embed="rId13"/>
                <a:stretch>
                  <a:fillRect t="-24138"/>
                </a:stretch>
              </a:blipFill>
            </p:spPr>
            <p:txBody>
              <a:bodyPr/>
              <a:lstStyle/>
              <a:p>
                <a:r>
                  <a:rPr lang="LID4096">
                    <a:noFill/>
                  </a:rPr>
                  <a:t> </a:t>
                </a:r>
              </a:p>
            </p:txBody>
          </p:sp>
        </mc:Fallback>
      </mc:AlternateContent>
      <p:sp>
        <p:nvSpPr>
          <p:cNvPr id="157" name="Right Brace 57"/>
          <p:cNvSpPr/>
          <p:nvPr/>
        </p:nvSpPr>
        <p:spPr>
          <a:xfrm>
            <a:off x="7497360" y="4874040"/>
            <a:ext cx="221760" cy="98388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58" name="PlaceHolder 1"/>
          <p:cNvSpPr>
            <a:spLocks noGrp="1"/>
          </p:cNvSpPr>
          <p:nvPr>
            <p:ph type="sldNum" idx="9"/>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C58E1C07-A5C7-49BE-8FE7-BB50A33C5777}" type="slidenum">
              <a:rPr lang="en-GB" sz="2000" b="0" strike="noStrike" spc="-1" noProof="0" smtClean="0">
                <a:solidFill>
                  <a:srgbClr val="8B8B8B"/>
                </a:solidFill>
                <a:latin typeface="Calibri"/>
              </a:rPr>
              <a:t>30</a:t>
            </a:fld>
            <a:endParaRPr lang="en-GB" sz="2000" b="0" strike="noStrike" spc="-1" noProof="0" dirty="0">
              <a:latin typeface="Times New Roman"/>
            </a:endParaRPr>
          </a:p>
        </p:txBody>
      </p:sp>
    </p:spTree>
    <p:extLst>
      <p:ext uri="{BB962C8B-B14F-4D97-AF65-F5344CB8AC3E}">
        <p14:creationId xmlns:p14="http://schemas.microsoft.com/office/powerpoint/2010/main" val="1157663180"/>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additive="repl">
                                        <p:cTn id="7" dur="500"/>
                                        <p:tgtEl>
                                          <p:spTgt spid="144"/>
                                        </p:tgtEl>
                                      </p:cBhvr>
                                    </p:animEffect>
                                  </p:childTnLst>
                                </p:cTn>
                              </p:par>
                              <p:par>
                                <p:cTn id="8" presetID="10" presetClass="entr" fill="hold" nodeType="withEffect">
                                  <p:stCondLst>
                                    <p:cond delay="0"/>
                                  </p:stCondLst>
                                  <p:childTnLst>
                                    <p:set>
                                      <p:cBhvr>
                                        <p:cTn id="9" dur="1" fill="hold">
                                          <p:stCondLst>
                                            <p:cond delay="0"/>
                                          </p:stCondLst>
                                        </p:cTn>
                                        <p:tgtEl>
                                          <p:spTgt spid="145"/>
                                        </p:tgtEl>
                                        <p:attrNameLst>
                                          <p:attrName>style.visibility</p:attrName>
                                        </p:attrNameLst>
                                      </p:cBhvr>
                                      <p:to>
                                        <p:strVal val="visible"/>
                                      </p:to>
                                    </p:set>
                                    <p:animEffect transition="in" filter="fade">
                                      <p:cBhvr additive="repl">
                                        <p:cTn id="10" dur="500"/>
                                        <p:tgtEl>
                                          <p:spTgt spid="145"/>
                                        </p:tgtEl>
                                      </p:cBhvr>
                                    </p:animEffect>
                                  </p:childTnLst>
                                </p:cTn>
                              </p:par>
                              <p:par>
                                <p:cTn id="11" presetID="10" presetClass="entr" fill="hold" nodeType="withEffect">
                                  <p:stCondLst>
                                    <p:cond delay="0"/>
                                  </p:stCondLst>
                                  <p:childTnLst>
                                    <p:set>
                                      <p:cBhvr>
                                        <p:cTn id="12" dur="1" fill="hold">
                                          <p:stCondLst>
                                            <p:cond delay="0"/>
                                          </p:stCondLst>
                                        </p:cTn>
                                        <p:tgtEl>
                                          <p:spTgt spid="146"/>
                                        </p:tgtEl>
                                        <p:attrNameLst>
                                          <p:attrName>style.visibility</p:attrName>
                                        </p:attrNameLst>
                                      </p:cBhvr>
                                      <p:to>
                                        <p:strVal val="visible"/>
                                      </p:to>
                                    </p:set>
                                    <p:animEffect transition="in" filter="fade">
                                      <p:cBhvr additive="repl">
                                        <p:cTn id="13" dur="500"/>
                                        <p:tgtEl>
                                          <p:spTgt spid="146"/>
                                        </p:tgtEl>
                                      </p:cBhvr>
                                    </p:animEffect>
                                  </p:childTnLst>
                                </p:cTn>
                              </p:par>
                              <p:par>
                                <p:cTn id="14" presetID="10" presetClass="entr" fill="hold" nodeType="withEffect">
                                  <p:stCondLst>
                                    <p:cond delay="0"/>
                                  </p:stCondLst>
                                  <p:childTnLst>
                                    <p:set>
                                      <p:cBhvr>
                                        <p:cTn id="15" dur="1" fill="hold">
                                          <p:stCondLst>
                                            <p:cond delay="0"/>
                                          </p:stCondLst>
                                        </p:cTn>
                                        <p:tgtEl>
                                          <p:spTgt spid="147"/>
                                        </p:tgtEl>
                                        <p:attrNameLst>
                                          <p:attrName>style.visibility</p:attrName>
                                        </p:attrNameLst>
                                      </p:cBhvr>
                                      <p:to>
                                        <p:strVal val="visible"/>
                                      </p:to>
                                    </p:set>
                                    <p:animEffect transition="in" filter="fade">
                                      <p:cBhvr additive="repl">
                                        <p:cTn id="16" dur="500"/>
                                        <p:tgtEl>
                                          <p:spTgt spid="147"/>
                                        </p:tgtEl>
                                      </p:cBhvr>
                                    </p:animEffect>
                                  </p:childTnLst>
                                </p:cTn>
                              </p:par>
                              <p:par>
                                <p:cTn id="17" presetID="10" presetClass="entr" fill="hold" nodeType="withEffect">
                                  <p:stCondLst>
                                    <p:cond delay="0"/>
                                  </p:stCondLst>
                                  <p:childTnLst>
                                    <p:set>
                                      <p:cBhvr>
                                        <p:cTn id="18" dur="1" fill="hold">
                                          <p:stCondLst>
                                            <p:cond delay="0"/>
                                          </p:stCondLst>
                                        </p:cTn>
                                        <p:tgtEl>
                                          <p:spTgt spid="148"/>
                                        </p:tgtEl>
                                        <p:attrNameLst>
                                          <p:attrName>style.visibility</p:attrName>
                                        </p:attrNameLst>
                                      </p:cBhvr>
                                      <p:to>
                                        <p:strVal val="visible"/>
                                      </p:to>
                                    </p:set>
                                    <p:animEffect transition="in" filter="fade">
                                      <p:cBhvr additive="repl">
                                        <p:cTn id="19" dur="500"/>
                                        <p:tgtEl>
                                          <p:spTgt spid="148"/>
                                        </p:tgtEl>
                                      </p:cBhvr>
                                    </p:animEffect>
                                  </p:childTnLst>
                                </p:cTn>
                              </p:par>
                              <p:par>
                                <p:cTn id="20" presetID="10" presetClass="entr" fill="hold" nodeType="withEffect">
                                  <p:stCondLst>
                                    <p:cond delay="0"/>
                                  </p:stCondLst>
                                  <p:childTnLst>
                                    <p:set>
                                      <p:cBhvr>
                                        <p:cTn id="21" dur="1" fill="hold">
                                          <p:stCondLst>
                                            <p:cond delay="0"/>
                                          </p:stCondLst>
                                        </p:cTn>
                                        <p:tgtEl>
                                          <p:spTgt spid="149"/>
                                        </p:tgtEl>
                                        <p:attrNameLst>
                                          <p:attrName>style.visibility</p:attrName>
                                        </p:attrNameLst>
                                      </p:cBhvr>
                                      <p:to>
                                        <p:strVal val="visible"/>
                                      </p:to>
                                    </p:set>
                                    <p:animEffect transition="in" filter="fade">
                                      <p:cBhvr additive="repl">
                                        <p:cTn id="22" dur="500"/>
                                        <p:tgtEl>
                                          <p:spTgt spid="149"/>
                                        </p:tgtEl>
                                      </p:cBhvr>
                                    </p:animEffect>
                                  </p:childTnLst>
                                </p:cTn>
                              </p:par>
                              <p:par>
                                <p:cTn id="23" presetID="10" presetClass="entr" fill="hold" nodeType="with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additive="repl">
                                        <p:cTn id="25" dur="500"/>
                                        <p:tgtEl>
                                          <p:spTgt spid="150"/>
                                        </p:tgtEl>
                                      </p:cBhvr>
                                    </p:animEffect>
                                  </p:childTnLst>
                                </p:cTn>
                              </p:par>
                              <p:par>
                                <p:cTn id="26" presetID="10" presetClass="entr" fill="hold" nodeType="withEffect">
                                  <p:stCondLst>
                                    <p:cond delay="0"/>
                                  </p:stCondLst>
                                  <p:childTnLst>
                                    <p:set>
                                      <p:cBhvr>
                                        <p:cTn id="27" dur="1" fill="hold">
                                          <p:stCondLst>
                                            <p:cond delay="0"/>
                                          </p:stCondLst>
                                        </p:cTn>
                                        <p:tgtEl>
                                          <p:spTgt spid="151"/>
                                        </p:tgtEl>
                                        <p:attrNameLst>
                                          <p:attrName>style.visibility</p:attrName>
                                        </p:attrNameLst>
                                      </p:cBhvr>
                                      <p:to>
                                        <p:strVal val="visible"/>
                                      </p:to>
                                    </p:set>
                                    <p:animEffect transition="in" filter="fade">
                                      <p:cBhvr additive="repl">
                                        <p:cTn id="28" dur="500"/>
                                        <p:tgtEl>
                                          <p:spTgt spid="151"/>
                                        </p:tgtEl>
                                      </p:cBhvr>
                                    </p:animEffect>
                                  </p:childTnLst>
                                </p:cTn>
                              </p:par>
                              <p:par>
                                <p:cTn id="29" presetID="10" presetClass="entr" fill="hold" nodeType="withEffect">
                                  <p:stCondLst>
                                    <p:cond delay="0"/>
                                  </p:stCondLst>
                                  <p:childTnLst>
                                    <p:set>
                                      <p:cBhvr>
                                        <p:cTn id="30" dur="1" fill="hold">
                                          <p:stCondLst>
                                            <p:cond delay="0"/>
                                          </p:stCondLst>
                                        </p:cTn>
                                        <p:tgtEl>
                                          <p:spTgt spid="152"/>
                                        </p:tgtEl>
                                        <p:attrNameLst>
                                          <p:attrName>style.visibility</p:attrName>
                                        </p:attrNameLst>
                                      </p:cBhvr>
                                      <p:to>
                                        <p:strVal val="visible"/>
                                      </p:to>
                                    </p:set>
                                    <p:animEffect transition="in" filter="fade">
                                      <p:cBhvr additive="repl">
                                        <p:cTn id="31" dur="500"/>
                                        <p:tgtEl>
                                          <p:spTgt spid="152"/>
                                        </p:tgtEl>
                                      </p:cBhvr>
                                    </p:animEffect>
                                  </p:childTnLst>
                                </p:cTn>
                              </p:par>
                              <p:par>
                                <p:cTn id="32" presetID="10" presetClass="entr" fill="hold" nodeType="withEffect">
                                  <p:stCondLst>
                                    <p:cond delay="0"/>
                                  </p:stCondLst>
                                  <p:childTnLst>
                                    <p:set>
                                      <p:cBhvr>
                                        <p:cTn id="33" dur="1" fill="hold">
                                          <p:stCondLst>
                                            <p:cond delay="0"/>
                                          </p:stCondLst>
                                        </p:cTn>
                                        <p:tgtEl>
                                          <p:spTgt spid="153"/>
                                        </p:tgtEl>
                                        <p:attrNameLst>
                                          <p:attrName>style.visibility</p:attrName>
                                        </p:attrNameLst>
                                      </p:cBhvr>
                                      <p:to>
                                        <p:strVal val="visible"/>
                                      </p:to>
                                    </p:set>
                                    <p:animEffect transition="in" filter="fade">
                                      <p:cBhvr additive="repl">
                                        <p:cTn id="34" dur="500"/>
                                        <p:tgtEl>
                                          <p:spTgt spid="153"/>
                                        </p:tgtEl>
                                      </p:cBhvr>
                                    </p:animEffect>
                                  </p:childTnLst>
                                </p:cTn>
                              </p:par>
                              <p:par>
                                <p:cTn id="35" presetID="10" presetClass="entr"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additive="repl">
                                        <p:cTn id="37" dur="500"/>
                                        <p:tgtEl>
                                          <p:spTgt spid="154"/>
                                        </p:tgtEl>
                                      </p:cBhvr>
                                    </p:animEffect>
                                  </p:childTnLst>
                                </p:cTn>
                              </p:par>
                              <p:par>
                                <p:cTn id="38" presetID="10" presetClass="entr" fill="hold"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additive="repl">
                                        <p:cTn id="40" dur="500"/>
                                        <p:tgtEl>
                                          <p:spTgt spid="15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fill="hold" nodeType="clickEffect">
                                  <p:stCondLst>
                                    <p:cond delay="0"/>
                                  </p:stCondLst>
                                  <p:childTnLst>
                                    <p:set>
                                      <p:cBhvr>
                                        <p:cTn id="44" dur="1" fill="hold">
                                          <p:stCondLst>
                                            <p:cond delay="0"/>
                                          </p:stCondLst>
                                        </p:cTn>
                                        <p:tgtEl>
                                          <p:spTgt spid="156"/>
                                        </p:tgtEl>
                                        <p:attrNameLst>
                                          <p:attrName>style.visibility</p:attrName>
                                        </p:attrNameLst>
                                      </p:cBhvr>
                                      <p:to>
                                        <p:strVal val="visible"/>
                                      </p:to>
                                    </p:set>
                                    <p:animEffect transition="in" filter="fade">
                                      <p:cBhvr additive="repl">
                                        <p:cTn id="45" dur="500"/>
                                        <p:tgtEl>
                                          <p:spTgt spid="156"/>
                                        </p:tgtEl>
                                      </p:cBhvr>
                                    </p:animEffect>
                                  </p:childTnLst>
                                </p:cTn>
                              </p:par>
                            </p:childTnLst>
                          </p:cTn>
                        </p:par>
                        <p:par>
                          <p:cTn id="46" fill="hold">
                            <p:stCondLst>
                              <p:cond delay="500"/>
                            </p:stCondLst>
                            <p:childTnLst>
                              <p:par>
                                <p:cTn id="47" presetID="10" presetClass="entr" fill="hold" nodeType="afterEffect">
                                  <p:stCondLst>
                                    <p:cond delay="0"/>
                                  </p:stCondLst>
                                  <p:childTnLst>
                                    <p:set>
                                      <p:cBhvr>
                                        <p:cTn id="48" dur="1" fill="hold">
                                          <p:stCondLst>
                                            <p:cond delay="0"/>
                                          </p:stCondLst>
                                        </p:cTn>
                                        <p:tgtEl>
                                          <p:spTgt spid="157"/>
                                        </p:tgtEl>
                                        <p:attrNameLst>
                                          <p:attrName>style.visibility</p:attrName>
                                        </p:attrNameLst>
                                      </p:cBhvr>
                                      <p:to>
                                        <p:strVal val="visible"/>
                                      </p:to>
                                    </p:set>
                                    <p:animEffect transition="in" filter="fade">
                                      <p:cBhvr additive="repl">
                                        <p:cTn id="49"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traight Arrow Connector 23"/>
          <p:cNvSpPr/>
          <p:nvPr/>
        </p:nvSpPr>
        <p:spPr>
          <a:xfrm>
            <a:off x="8051040" y="10170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60" name="Straight Arrow Connector 9"/>
          <p:cNvSpPr/>
          <p:nvPr/>
        </p:nvSpPr>
        <p:spPr>
          <a:xfrm flipV="1">
            <a:off x="2040480" y="10159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61" name="TextBox 4"/>
          <p:cNvSpPr/>
          <p:nvPr/>
        </p:nvSpPr>
        <p:spPr>
          <a:xfrm>
            <a:off x="0" y="6334920"/>
            <a:ext cx="1037952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200" b="0" strike="noStrike" spc="-1" noProof="0" dirty="0">
                <a:solidFill>
                  <a:srgbClr val="000000"/>
                </a:solidFill>
                <a:latin typeface="Calibri"/>
              </a:rPr>
              <a:t>[1] C. H. Bennett, P. Gacs, Ming Li, P. M. B. </a:t>
            </a:r>
            <a:r>
              <a:rPr lang="en-GB" sz="1200" b="0" strike="noStrike" spc="-1" noProof="0" dirty="0" err="1">
                <a:solidFill>
                  <a:srgbClr val="000000"/>
                </a:solidFill>
                <a:latin typeface="Calibri"/>
              </a:rPr>
              <a:t>Vitanyi</a:t>
            </a:r>
            <a:r>
              <a:rPr lang="en-GB" sz="1200" b="0" strike="noStrike" spc="-1" noProof="0" dirty="0">
                <a:solidFill>
                  <a:srgbClr val="000000"/>
                </a:solidFill>
                <a:latin typeface="Calibri"/>
              </a:rPr>
              <a:t>, and W. H. Zurek, ‘Information distance’, </a:t>
            </a:r>
            <a:r>
              <a:rPr lang="en-GB" sz="1200" b="0" i="1" strike="noStrike" spc="-1" noProof="0" dirty="0">
                <a:solidFill>
                  <a:srgbClr val="000000"/>
                </a:solidFill>
                <a:latin typeface="Calibri"/>
              </a:rPr>
              <a:t>IEEE Transactions on Information Theory</a:t>
            </a:r>
            <a:r>
              <a:rPr lang="en-GB" sz="1200" b="0" strike="noStrike" spc="-1" noProof="0" dirty="0">
                <a:solidFill>
                  <a:srgbClr val="000000"/>
                </a:solidFill>
                <a:latin typeface="Calibri"/>
              </a:rPr>
              <a:t>, vol. 44, no. 4, pp. 1407–1423, Jul. 1998, </a:t>
            </a:r>
            <a:r>
              <a:rPr lang="en-GB" sz="1200" b="0" strike="noStrike" spc="-1" noProof="0" dirty="0" err="1">
                <a:solidFill>
                  <a:srgbClr val="000000"/>
                </a:solidFill>
                <a:latin typeface="Calibri"/>
              </a:rPr>
              <a:t>doi</a:t>
            </a:r>
            <a:r>
              <a:rPr lang="en-GB" sz="1200" b="0" strike="noStrike" spc="-1" noProof="0" dirty="0">
                <a:solidFill>
                  <a:srgbClr val="000000"/>
                </a:solidFill>
                <a:latin typeface="Calibri"/>
              </a:rPr>
              <a:t>: </a:t>
            </a:r>
            <a:r>
              <a:rPr lang="en-GB" sz="1200" b="0" u="sng" strike="noStrike" spc="-1" noProof="0" dirty="0">
                <a:solidFill>
                  <a:srgbClr val="0563C1"/>
                </a:solidFill>
                <a:uFillTx/>
                <a:latin typeface="Calibri"/>
                <a:hlinkClick r:id="rId2"/>
              </a:rPr>
              <a:t>10.1109/18.681318</a:t>
            </a:r>
            <a:r>
              <a:rPr lang="en-GB" sz="1200" b="0" strike="noStrike" spc="-1" noProof="0" dirty="0">
                <a:solidFill>
                  <a:srgbClr val="000000"/>
                </a:solidFill>
                <a:latin typeface="Calibri"/>
              </a:rPr>
              <a:t>.</a:t>
            </a:r>
            <a:endParaRPr lang="en-GB" sz="1200" b="0" strike="noStrike" spc="-1" noProof="0" dirty="0">
              <a:latin typeface="Arial"/>
            </a:endParaRPr>
          </a:p>
        </p:txBody>
      </p:sp>
      <p:pic>
        <p:nvPicPr>
          <p:cNvPr id="162" name="Picture 6"/>
          <p:cNvPicPr/>
          <p:nvPr/>
        </p:nvPicPr>
        <p:blipFill>
          <a:blip r:embed="rId3"/>
          <a:srcRect l="23289" t="10709" r="22283" b="34619"/>
          <a:stretch/>
        </p:blipFill>
        <p:spPr>
          <a:xfrm>
            <a:off x="4272120" y="267120"/>
            <a:ext cx="3778560" cy="1499040"/>
          </a:xfrm>
          <a:prstGeom prst="rect">
            <a:avLst/>
          </a:prstGeom>
          <a:ln w="0">
            <a:noFill/>
          </a:ln>
        </p:spPr>
      </p:pic>
      <p:pic>
        <p:nvPicPr>
          <p:cNvPr id="163" name="Graphic 2" descr="Cell Tower with solid fill"/>
          <p:cNvPicPr/>
          <p:nvPr/>
        </p:nvPicPr>
        <p:blipFill>
          <a:blip r:embed="rId4"/>
          <a:stretch/>
        </p:blipFill>
        <p:spPr>
          <a:xfrm>
            <a:off x="888120" y="1975320"/>
            <a:ext cx="1152000" cy="1152000"/>
          </a:xfrm>
          <a:prstGeom prst="rect">
            <a:avLst/>
          </a:prstGeom>
          <a:ln w="0">
            <a:noFill/>
          </a:ln>
        </p:spPr>
      </p:pic>
      <p:sp>
        <p:nvSpPr>
          <p:cNvPr id="164" name="TextBox 3"/>
          <p:cNvSpPr/>
          <p:nvPr/>
        </p:nvSpPr>
        <p:spPr>
          <a:xfrm flipH="1">
            <a:off x="592200" y="30672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165" name="TextBox 15"/>
          <p:cNvSpPr/>
          <p:nvPr/>
        </p:nvSpPr>
        <p:spPr>
          <a:xfrm>
            <a:off x="3918240" y="16380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166" name="Rectangle: Rounded Corners 18"/>
          <p:cNvSpPr/>
          <p:nvPr/>
        </p:nvSpPr>
        <p:spPr>
          <a:xfrm>
            <a:off x="2998440" y="12340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67" name="TextBox 17"/>
              <p:cNvSpPr txBox="1"/>
              <p:nvPr/>
            </p:nvSpPr>
            <p:spPr>
              <a:xfrm>
                <a:off x="3219120" y="13154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167" name="TextBox 17"/>
              <p:cNvSpPr txBox="1">
                <a:spLocks noRot="1" noChangeAspect="1" noMove="1" noResize="1" noEditPoints="1" noAdjustHandles="1" noChangeArrowheads="1" noChangeShapeType="1" noTextEdit="1"/>
              </p:cNvSpPr>
              <p:nvPr/>
            </p:nvSpPr>
            <p:spPr>
              <a:xfrm>
                <a:off x="3219120" y="1315440"/>
                <a:ext cx="474120" cy="276480"/>
              </a:xfrm>
              <a:prstGeom prst="rect">
                <a:avLst/>
              </a:prstGeom>
              <a:blipFill>
                <a:blip r:embed="rId5"/>
                <a:stretch>
                  <a:fillRect r="-3846" b="-26667"/>
                </a:stretch>
              </a:blipFill>
            </p:spPr>
            <p:txBody>
              <a:bodyPr/>
              <a:lstStyle/>
              <a:p>
                <a:r>
                  <a:rPr lang="LID4096">
                    <a:noFill/>
                  </a:rPr>
                  <a:t> </a:t>
                </a:r>
              </a:p>
            </p:txBody>
          </p:sp>
        </mc:Fallback>
      </mc:AlternateContent>
      <p:sp>
        <p:nvSpPr>
          <p:cNvPr id="168" name="Rectangle: Rounded Corners 20"/>
          <p:cNvSpPr/>
          <p:nvPr/>
        </p:nvSpPr>
        <p:spPr>
          <a:xfrm>
            <a:off x="8578440" y="12243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69" name="TextBox 21"/>
              <p:cNvSpPr txBox="1"/>
              <p:nvPr/>
            </p:nvSpPr>
            <p:spPr>
              <a:xfrm>
                <a:off x="8666280" y="13006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69" name="TextBox 21"/>
              <p:cNvSpPr txBox="1">
                <a:spLocks noRot="1" noChangeAspect="1" noMove="1" noResize="1" noEditPoints="1" noAdjustHandles="1" noChangeArrowheads="1" noChangeShapeType="1" noTextEdit="1"/>
              </p:cNvSpPr>
              <p:nvPr/>
            </p:nvSpPr>
            <p:spPr>
              <a:xfrm>
                <a:off x="8666280" y="1300680"/>
                <a:ext cx="653040" cy="276480"/>
              </a:xfrm>
              <a:prstGeom prst="rect">
                <a:avLst/>
              </a:prstGeom>
              <a:blipFill>
                <a:blip r:embed="rId6"/>
                <a:stretch>
                  <a:fillRect r="-7477" b="-43478"/>
                </a:stretch>
              </a:blipFill>
            </p:spPr>
            <p:txBody>
              <a:bodyPr/>
              <a:lstStyle/>
              <a:p>
                <a:r>
                  <a:rPr lang="LID4096">
                    <a:noFill/>
                  </a:rPr>
                  <a:t> </a:t>
                </a:r>
              </a:p>
            </p:txBody>
          </p:sp>
        </mc:Fallback>
      </mc:AlternateContent>
      <p:pic>
        <p:nvPicPr>
          <p:cNvPr id="170" name="Graphic 30" descr="Question Mark with solid fill"/>
          <p:cNvPicPr/>
          <p:nvPr/>
        </p:nvPicPr>
        <p:blipFill>
          <a:blip r:embed="rId7"/>
          <a:stretch/>
        </p:blipFill>
        <p:spPr>
          <a:xfrm rot="1264800">
            <a:off x="8203680" y="2750760"/>
            <a:ext cx="379080" cy="379080"/>
          </a:xfrm>
          <a:prstGeom prst="rect">
            <a:avLst/>
          </a:prstGeom>
          <a:ln w="0">
            <a:noFill/>
          </a:ln>
        </p:spPr>
      </p:pic>
      <p:sp>
        <p:nvSpPr>
          <p:cNvPr id="171" name="TextBox 33"/>
          <p:cNvSpPr/>
          <p:nvPr/>
        </p:nvSpPr>
        <p:spPr>
          <a:xfrm>
            <a:off x="-27360" y="198360"/>
            <a:ext cx="314388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Problem to solve</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172" name="TextBox 19"/>
              <p:cNvSpPr txBox="1"/>
              <p:nvPr/>
            </p:nvSpPr>
            <p:spPr>
              <a:xfrm>
                <a:off x="4122720" y="4201200"/>
                <a:ext cx="2646720" cy="36900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r>
                        <a:rPr lang="en-GB" noProof="0">
                          <a:latin typeface="Cambria Math" panose="02040503050406030204" pitchFamily="18" charset="0"/>
                        </a:rPr>
                        <m:t>=</m:t>
                      </m:r>
                      <m:r>
                        <a:rPr lang="en-GB" noProof="0">
                          <a:latin typeface="Cambria Math" panose="02040503050406030204" pitchFamily="18" charset="0"/>
                        </a:rPr>
                        <m:t>𝐾</m:t>
                      </m:r>
                      <m:d>
                        <m:dPr>
                          <m:ctrlPr>
                            <a:rPr lang="en-GB" i="1" noProof="0">
                              <a:latin typeface="Cambria Math" panose="02040503050406030204" pitchFamily="18" charset="0"/>
                            </a:rPr>
                          </m:ctrlPr>
                        </m:dPr>
                        <m:e>
                          <m:r>
                            <a:rPr lang="en-GB" noProof="0">
                              <a:latin typeface="Cambria Math" panose="02040503050406030204" pitchFamily="18" charset="0"/>
                            </a:rPr>
                            <m:t>𝑝</m:t>
                          </m:r>
                        </m:e>
                      </m:d>
                      <m:r>
                        <a:rPr lang="en-GB" noProof="0">
                          <a:latin typeface="Cambria Math" panose="02040503050406030204" pitchFamily="18" charset="0"/>
                        </a:rPr>
                        <m:t>𝑘𝑇𝑙𝑛</m:t>
                      </m:r>
                      <m:r>
                        <a:rPr lang="en-GB" noProof="0">
                          <a:latin typeface="Cambria Math" panose="02040503050406030204" pitchFamily="18" charset="0"/>
                        </a:rPr>
                        <m:t>2</m:t>
                      </m:r>
                    </m:oMath>
                  </m:oMathPara>
                </a14:m>
                <a:endParaRPr lang="en-GB" noProof="0" dirty="0"/>
              </a:p>
            </p:txBody>
          </p:sp>
        </mc:Choice>
        <mc:Fallback xmlns="">
          <p:sp>
            <p:nvSpPr>
              <p:cNvPr id="172" name="TextBox 19"/>
              <p:cNvSpPr txBox="1">
                <a:spLocks noRot="1" noChangeAspect="1" noMove="1" noResize="1" noEditPoints="1" noAdjustHandles="1" noChangeArrowheads="1" noChangeShapeType="1" noTextEdit="1"/>
              </p:cNvSpPr>
              <p:nvPr/>
            </p:nvSpPr>
            <p:spPr>
              <a:xfrm>
                <a:off x="4122720" y="4201200"/>
                <a:ext cx="2646720" cy="369000"/>
              </a:xfrm>
              <a:prstGeom prst="rect">
                <a:avLst/>
              </a:prstGeom>
              <a:blipFill>
                <a:blip r:embed="rId8"/>
                <a:stretch>
                  <a:fillRect b="-8197"/>
                </a:stretch>
              </a:blipFill>
            </p:spPr>
            <p:txBody>
              <a:bodyPr/>
              <a:lstStyle/>
              <a:p>
                <a:r>
                  <a:rPr lang="LID4096">
                    <a:noFill/>
                  </a:rPr>
                  <a:t> </a:t>
                </a:r>
              </a:p>
            </p:txBody>
          </p:sp>
        </mc:Fallback>
      </mc:AlternateContent>
      <p:sp>
        <p:nvSpPr>
          <p:cNvPr id="173" name="TextBox 22"/>
          <p:cNvSpPr/>
          <p:nvPr/>
        </p:nvSpPr>
        <p:spPr>
          <a:xfrm>
            <a:off x="4122720" y="283644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174" name="Connector: Elbow 26"/>
          <p:cNvSpPr/>
          <p:nvPr/>
        </p:nvSpPr>
        <p:spPr>
          <a:xfrm rot="5400000">
            <a:off x="6721560" y="3613680"/>
            <a:ext cx="920880" cy="615960"/>
          </a:xfrm>
          <a:prstGeom prst="bentConnector3">
            <a:avLst>
              <a:gd name="adj1" fmla="val 100199"/>
            </a:avLst>
          </a:prstGeom>
          <a:noFill/>
          <a:ln w="2540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75" name="TextBox 27"/>
          <p:cNvSpPr/>
          <p:nvPr/>
        </p:nvSpPr>
        <p:spPr>
          <a:xfrm>
            <a:off x="10608120" y="30787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176" name="Graphic 28" descr="Car with solid fill"/>
          <p:cNvPicPr/>
          <p:nvPr/>
        </p:nvPicPr>
        <p:blipFill>
          <a:blip r:embed="rId9"/>
          <a:stretch/>
        </p:blipFill>
        <p:spPr>
          <a:xfrm>
            <a:off x="10554120" y="2271600"/>
            <a:ext cx="914040" cy="914040"/>
          </a:xfrm>
          <a:prstGeom prst="rect">
            <a:avLst/>
          </a:prstGeom>
          <a:ln w="0">
            <a:noFill/>
          </a:ln>
        </p:spPr>
      </p:pic>
      <p:sp>
        <p:nvSpPr>
          <p:cNvPr id="177" name="PlaceHolder 1"/>
          <p:cNvSpPr>
            <a:spLocks noGrp="1"/>
          </p:cNvSpPr>
          <p:nvPr>
            <p:ph type="sldNum" idx="10"/>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4C65B0BD-CA89-4E6B-B2DE-A9CC5D7FAE69}" type="slidenum">
              <a:rPr lang="en-GB" sz="2000" b="0" strike="noStrike" spc="-1" noProof="0" smtClean="0">
                <a:solidFill>
                  <a:srgbClr val="8B8B8B"/>
                </a:solidFill>
                <a:latin typeface="Calibri"/>
              </a:rPr>
              <a:t>31</a:t>
            </a:fld>
            <a:endParaRPr lang="en-GB" sz="2000" b="0" strike="noStrike" spc="-1" noProof="0" dirty="0">
              <a:latin typeface="Times New Roman"/>
            </a:endParaRPr>
          </a:p>
        </p:txBody>
      </p:sp>
      <p:sp>
        <p:nvSpPr>
          <p:cNvPr id="178" name="TextBox 12"/>
          <p:cNvSpPr/>
          <p:nvPr/>
        </p:nvSpPr>
        <p:spPr>
          <a:xfrm>
            <a:off x="6095880" y="4827240"/>
            <a:ext cx="5380560" cy="1080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spcAft>
                <a:spcPts val="601"/>
              </a:spcAft>
              <a:buClr>
                <a:srgbClr val="000000"/>
              </a:buClr>
              <a:buFont typeface="Arial"/>
              <a:buChar char="•"/>
            </a:pPr>
            <a:r>
              <a:rPr lang="en-GB" sz="2000" b="0" strike="noStrike" spc="-1" noProof="0" dirty="0">
                <a:solidFill>
                  <a:srgbClr val="000000"/>
                </a:solidFill>
                <a:latin typeface="Calibri"/>
              </a:rPr>
              <a:t>Least square (LS) estimator</a:t>
            </a:r>
            <a:endParaRPr lang="en-GB" sz="2000" b="0" strike="noStrike" spc="-1" noProof="0" dirty="0">
              <a:latin typeface="Arial"/>
            </a:endParaRPr>
          </a:p>
          <a:p>
            <a:pPr marL="285840" indent="-285840">
              <a:lnSpc>
                <a:spcPct val="100000"/>
              </a:lnSpc>
              <a:spcAft>
                <a:spcPts val="601"/>
              </a:spcAft>
              <a:buClr>
                <a:srgbClr val="000000"/>
              </a:buClr>
              <a:buFont typeface="Arial"/>
              <a:buChar char="•"/>
            </a:pPr>
            <a:r>
              <a:rPr lang="en-GB" sz="2000" b="0" strike="noStrike" spc="-1" noProof="0" dirty="0">
                <a:solidFill>
                  <a:srgbClr val="000000"/>
                </a:solidFill>
                <a:latin typeface="Calibri"/>
              </a:rPr>
              <a:t>Linear Minimum Mean-Squared-Error (LMMSE)</a:t>
            </a:r>
            <a:endParaRPr lang="en-GB" sz="2000" b="0" strike="noStrike" spc="-1" noProof="0" dirty="0">
              <a:latin typeface="Arial"/>
            </a:endParaRPr>
          </a:p>
        </p:txBody>
      </p:sp>
      <p:sp>
        <p:nvSpPr>
          <p:cNvPr id="179" name="Right Brace 29"/>
          <p:cNvSpPr/>
          <p:nvPr/>
        </p:nvSpPr>
        <p:spPr>
          <a:xfrm flipH="1">
            <a:off x="5967720" y="4727880"/>
            <a:ext cx="221760" cy="98388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80" name="Connector: Elbow 31"/>
          <p:cNvSpPr/>
          <p:nvPr/>
        </p:nvSpPr>
        <p:spPr>
          <a:xfrm rot="16200000" flipH="1">
            <a:off x="5499360" y="4809960"/>
            <a:ext cx="512280" cy="295920"/>
          </a:xfrm>
          <a:prstGeom prst="bentConnector3">
            <a:avLst>
              <a:gd name="adj1" fmla="val 98805"/>
            </a:avLst>
          </a:prstGeom>
          <a:noFill/>
          <a:ln w="2540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Tree>
    <p:extLst>
      <p:ext uri="{BB962C8B-B14F-4D97-AF65-F5344CB8AC3E}">
        <p14:creationId xmlns:p14="http://schemas.microsoft.com/office/powerpoint/2010/main" val="3727182415"/>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additive="repl">
                                        <p:cTn id="7"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traight Arrow Connector 23"/>
          <p:cNvSpPr/>
          <p:nvPr/>
        </p:nvSpPr>
        <p:spPr>
          <a:xfrm>
            <a:off x="8051040" y="10170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82" name="Straight Arrow Connector 9"/>
          <p:cNvSpPr/>
          <p:nvPr/>
        </p:nvSpPr>
        <p:spPr>
          <a:xfrm flipV="1">
            <a:off x="2040480" y="10159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183" name="Picture 6"/>
          <p:cNvPicPr/>
          <p:nvPr/>
        </p:nvPicPr>
        <p:blipFill>
          <a:blip r:embed="rId2"/>
          <a:srcRect l="23289" t="10709" r="22283" b="34619"/>
          <a:stretch/>
        </p:blipFill>
        <p:spPr>
          <a:xfrm>
            <a:off x="4272120" y="267120"/>
            <a:ext cx="3778560" cy="1499040"/>
          </a:xfrm>
          <a:prstGeom prst="rect">
            <a:avLst/>
          </a:prstGeom>
          <a:ln w="0">
            <a:noFill/>
          </a:ln>
        </p:spPr>
      </p:pic>
      <p:pic>
        <p:nvPicPr>
          <p:cNvPr id="184" name="Graphic 2" descr="Cell Tower with solid fill"/>
          <p:cNvPicPr/>
          <p:nvPr/>
        </p:nvPicPr>
        <p:blipFill>
          <a:blip r:embed="rId3"/>
          <a:stretch/>
        </p:blipFill>
        <p:spPr>
          <a:xfrm>
            <a:off x="888120" y="1975320"/>
            <a:ext cx="1152000" cy="1152000"/>
          </a:xfrm>
          <a:prstGeom prst="rect">
            <a:avLst/>
          </a:prstGeom>
          <a:ln w="0">
            <a:noFill/>
          </a:ln>
        </p:spPr>
      </p:pic>
      <p:sp>
        <p:nvSpPr>
          <p:cNvPr id="185" name="TextBox 3"/>
          <p:cNvSpPr/>
          <p:nvPr/>
        </p:nvSpPr>
        <p:spPr>
          <a:xfrm flipH="1">
            <a:off x="592200" y="30672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186" name="TextBox 15"/>
          <p:cNvSpPr/>
          <p:nvPr/>
        </p:nvSpPr>
        <p:spPr>
          <a:xfrm>
            <a:off x="3918240" y="16380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187" name="Rectangle: Rounded Corners 18"/>
          <p:cNvSpPr/>
          <p:nvPr/>
        </p:nvSpPr>
        <p:spPr>
          <a:xfrm>
            <a:off x="2998440" y="12340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88" name="TextBox 17"/>
              <p:cNvSpPr txBox="1"/>
              <p:nvPr/>
            </p:nvSpPr>
            <p:spPr>
              <a:xfrm>
                <a:off x="3219120" y="13154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188" name="TextBox 17"/>
              <p:cNvSpPr txBox="1">
                <a:spLocks noRot="1" noChangeAspect="1" noMove="1" noResize="1" noEditPoints="1" noAdjustHandles="1" noChangeArrowheads="1" noChangeShapeType="1" noTextEdit="1"/>
              </p:cNvSpPr>
              <p:nvPr/>
            </p:nvSpPr>
            <p:spPr>
              <a:xfrm>
                <a:off x="3219120" y="1315440"/>
                <a:ext cx="474120" cy="276480"/>
              </a:xfrm>
              <a:prstGeom prst="rect">
                <a:avLst/>
              </a:prstGeom>
              <a:blipFill>
                <a:blip r:embed="rId4"/>
                <a:stretch>
                  <a:fillRect r="-3846" b="-26667"/>
                </a:stretch>
              </a:blipFill>
            </p:spPr>
            <p:txBody>
              <a:bodyPr/>
              <a:lstStyle/>
              <a:p>
                <a:r>
                  <a:rPr lang="LID4096">
                    <a:noFill/>
                  </a:rPr>
                  <a:t> </a:t>
                </a:r>
              </a:p>
            </p:txBody>
          </p:sp>
        </mc:Fallback>
      </mc:AlternateContent>
      <p:sp>
        <p:nvSpPr>
          <p:cNvPr id="189" name="Rectangle: Rounded Corners 20"/>
          <p:cNvSpPr/>
          <p:nvPr/>
        </p:nvSpPr>
        <p:spPr>
          <a:xfrm>
            <a:off x="8578440" y="12243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190" name="TextBox 21"/>
              <p:cNvSpPr txBox="1"/>
              <p:nvPr/>
            </p:nvSpPr>
            <p:spPr>
              <a:xfrm>
                <a:off x="8666280" y="13006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190" name="TextBox 21"/>
              <p:cNvSpPr txBox="1">
                <a:spLocks noRot="1" noChangeAspect="1" noMove="1" noResize="1" noEditPoints="1" noAdjustHandles="1" noChangeArrowheads="1" noChangeShapeType="1" noTextEdit="1"/>
              </p:cNvSpPr>
              <p:nvPr/>
            </p:nvSpPr>
            <p:spPr>
              <a:xfrm>
                <a:off x="8666280" y="1300680"/>
                <a:ext cx="653040" cy="276480"/>
              </a:xfrm>
              <a:prstGeom prst="rect">
                <a:avLst/>
              </a:prstGeom>
              <a:blipFill>
                <a:blip r:embed="rId5"/>
                <a:stretch>
                  <a:fillRect r="-7477" b="-43478"/>
                </a:stretch>
              </a:blipFill>
            </p:spPr>
            <p:txBody>
              <a:bodyPr/>
              <a:lstStyle/>
              <a:p>
                <a:r>
                  <a:rPr lang="LID4096">
                    <a:noFill/>
                  </a:rPr>
                  <a:t> </a:t>
                </a:r>
              </a:p>
            </p:txBody>
          </p:sp>
        </mc:Fallback>
      </mc:AlternateContent>
      <p:pic>
        <p:nvPicPr>
          <p:cNvPr id="191" name="Graphic 30" descr="Question Mark with solid fill"/>
          <p:cNvPicPr/>
          <p:nvPr/>
        </p:nvPicPr>
        <p:blipFill>
          <a:blip r:embed="rId6"/>
          <a:stretch/>
        </p:blipFill>
        <p:spPr>
          <a:xfrm rot="1264800">
            <a:off x="8203680" y="2750760"/>
            <a:ext cx="379080" cy="379080"/>
          </a:xfrm>
          <a:prstGeom prst="rect">
            <a:avLst/>
          </a:prstGeom>
          <a:ln w="0">
            <a:noFill/>
          </a:ln>
        </p:spPr>
      </p:pic>
      <p:sp>
        <p:nvSpPr>
          <p:cNvPr id="192" name="TextBox 33"/>
          <p:cNvSpPr/>
          <p:nvPr/>
        </p:nvSpPr>
        <p:spPr>
          <a:xfrm>
            <a:off x="-27360" y="198360"/>
            <a:ext cx="314388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Problem to solve</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193" name="TextBox 19"/>
              <p:cNvSpPr txBox="1"/>
              <p:nvPr/>
            </p:nvSpPr>
            <p:spPr>
              <a:xfrm>
                <a:off x="4267800" y="4405320"/>
                <a:ext cx="2570760" cy="841320"/>
              </a:xfrm>
              <a:prstGeom prst="rect">
                <a:avLst/>
              </a:prstGeom>
            </p:spPr>
            <p:txBody>
              <a:bodyPr/>
              <a:lstStyle/>
              <a:p>
                <a:pPr/>
                <a14:m>
                  <m:oMathPara xmlns:m="http://schemas.openxmlformats.org/officeDocument/2006/math">
                    <m:oMathParaPr>
                      <m:jc m:val="centerGroup"/>
                    </m:oMathParaPr>
                    <m:oMath xmlns:m="http://schemas.openxmlformats.org/officeDocument/2006/math">
                      <m:limLow>
                        <m:limLowPr>
                          <m:ctrlPr>
                            <a:rPr lang="en-GB" i="1" noProof="0">
                              <a:latin typeface="Cambria Math" panose="02040503050406030204" pitchFamily="18" charset="0"/>
                            </a:rPr>
                          </m:ctrlPr>
                        </m:limLowPr>
                        <m:e>
                          <m:r>
                            <a:rPr lang="en-GB" noProof="0">
                              <a:latin typeface="Cambria Math" panose="02040503050406030204" pitchFamily="18" charset="0"/>
                            </a:rPr>
                            <m:t>𝑚𝑖𝑛</m:t>
                          </m:r>
                        </m:e>
                        <m:lim>
                          <m:r>
                            <a:rPr lang="en-GB" noProof="0">
                              <a:latin typeface="Cambria Math" panose="02040503050406030204" pitchFamily="18" charset="0"/>
                            </a:rPr>
                            <m:t>𝜆</m:t>
                          </m:r>
                          <m:r>
                            <a:rPr lang="en-GB" noProof="0">
                              <a:latin typeface="Cambria Math" panose="02040503050406030204" pitchFamily="18" charset="0"/>
                            </a:rPr>
                            <m:t>,</m:t>
                          </m:r>
                          <m:r>
                            <a:rPr lang="en-GB" noProof="0">
                              <a:latin typeface="Cambria Math" panose="02040503050406030204" pitchFamily="18" charset="0"/>
                            </a:rPr>
                            <m:t>𝑝</m:t>
                          </m:r>
                        </m:lim>
                      </m:limLow>
                      <m:f>
                        <m:fPr>
                          <m:ctrlPr>
                            <a:rPr lang="en-GB" i="1" noProof="0">
                              <a:latin typeface="Cambria Math" panose="02040503050406030204" pitchFamily="18" charset="0"/>
                            </a:rPr>
                          </m:ctrlPr>
                        </m:fPr>
                        <m:num>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num>
                        <m:den>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den>
                      </m:f>
                    </m:oMath>
                  </m:oMathPara>
                </a14:m>
                <a:endParaRPr lang="en-GB" noProof="0" dirty="0"/>
              </a:p>
            </p:txBody>
          </p:sp>
        </mc:Choice>
        <mc:Fallback xmlns="">
          <p:sp>
            <p:nvSpPr>
              <p:cNvPr id="193" name="TextBox 19"/>
              <p:cNvSpPr txBox="1">
                <a:spLocks noRot="1" noChangeAspect="1" noMove="1" noResize="1" noEditPoints="1" noAdjustHandles="1" noChangeArrowheads="1" noChangeShapeType="1" noTextEdit="1"/>
              </p:cNvSpPr>
              <p:nvPr/>
            </p:nvSpPr>
            <p:spPr>
              <a:xfrm>
                <a:off x="4267800" y="4405320"/>
                <a:ext cx="2570760" cy="841320"/>
              </a:xfrm>
              <a:prstGeom prst="rect">
                <a:avLst/>
              </a:prstGeom>
              <a:blipFill>
                <a:blip r:embed="rId7"/>
                <a:stretch>
                  <a:fillRect/>
                </a:stretch>
              </a:blipFill>
            </p:spPr>
            <p:txBody>
              <a:bodyPr/>
              <a:lstStyle/>
              <a:p>
                <a:r>
                  <a:rPr lang="LID4096">
                    <a:noFill/>
                  </a:rPr>
                  <a:t> </a:t>
                </a:r>
              </a:p>
            </p:txBody>
          </p:sp>
        </mc:Fallback>
      </mc:AlternateContent>
      <p:sp>
        <p:nvSpPr>
          <p:cNvPr id="194" name="TextBox 22"/>
          <p:cNvSpPr/>
          <p:nvPr/>
        </p:nvSpPr>
        <p:spPr>
          <a:xfrm>
            <a:off x="4122720" y="283644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195" name="Straight Arrow Connector 24"/>
          <p:cNvSpPr/>
          <p:nvPr/>
        </p:nvSpPr>
        <p:spPr>
          <a:xfrm flipH="1" flipV="1">
            <a:off x="4762800" y="3400920"/>
            <a:ext cx="106560" cy="851400"/>
          </a:xfrm>
          <a:custGeom>
            <a:avLst/>
            <a:gdLst/>
            <a:ahLst/>
            <a:cxnLst/>
            <a:rect l="l" t="t" r="r" b="b"/>
            <a:pathLst>
              <a:path w="21600" h="21600">
                <a:moveTo>
                  <a:pt x="0" y="0"/>
                </a:moveTo>
                <a:lnTo>
                  <a:pt x="21600" y="21600"/>
                </a:lnTo>
              </a:path>
            </a:pathLst>
          </a:custGeom>
          <a:noFill/>
          <a:ln w="25400">
            <a:solidFill>
              <a:srgbClr val="4472C4"/>
            </a:solidFill>
            <a:head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96" name="Straight Arrow Connector 25"/>
          <p:cNvSpPr/>
          <p:nvPr/>
        </p:nvSpPr>
        <p:spPr>
          <a:xfrm flipH="1" flipV="1">
            <a:off x="6049080" y="3448440"/>
            <a:ext cx="342000" cy="988920"/>
          </a:xfrm>
          <a:custGeom>
            <a:avLst/>
            <a:gdLst/>
            <a:ahLst/>
            <a:cxnLst/>
            <a:rect l="l" t="t" r="r" b="b"/>
            <a:pathLst>
              <a:path w="21600" h="21600">
                <a:moveTo>
                  <a:pt x="0" y="0"/>
                </a:moveTo>
                <a:lnTo>
                  <a:pt x="21600" y="21600"/>
                </a:lnTo>
              </a:path>
            </a:pathLst>
          </a:custGeom>
          <a:noFill/>
          <a:ln w="25400">
            <a:solidFill>
              <a:srgbClr val="4472C4"/>
            </a:solidFill>
            <a:head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97" name="Connector: Elbow 26"/>
          <p:cNvSpPr/>
          <p:nvPr/>
        </p:nvSpPr>
        <p:spPr>
          <a:xfrm rot="5400000">
            <a:off x="6629400" y="3889440"/>
            <a:ext cx="1797480" cy="916920"/>
          </a:xfrm>
          <a:prstGeom prst="bentConnector3">
            <a:avLst>
              <a:gd name="adj1" fmla="val 99107"/>
            </a:avLst>
          </a:prstGeom>
          <a:noFill/>
          <a:ln w="2540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198" name="TextBox 27"/>
          <p:cNvSpPr/>
          <p:nvPr/>
        </p:nvSpPr>
        <p:spPr>
          <a:xfrm>
            <a:off x="10608120" y="30787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199" name="Graphic 28" descr="Car with solid fill"/>
          <p:cNvPicPr/>
          <p:nvPr/>
        </p:nvPicPr>
        <p:blipFill>
          <a:blip r:embed="rId8"/>
          <a:stretch/>
        </p:blipFill>
        <p:spPr>
          <a:xfrm>
            <a:off x="10554120" y="2271600"/>
            <a:ext cx="914040" cy="914040"/>
          </a:xfrm>
          <a:prstGeom prst="rect">
            <a:avLst/>
          </a:prstGeom>
          <a:ln w="0">
            <a:noFill/>
          </a:ln>
        </p:spPr>
      </p:pic>
      <p:sp>
        <p:nvSpPr>
          <p:cNvPr id="200" name="PlaceHolder 1"/>
          <p:cNvSpPr>
            <a:spLocks noGrp="1"/>
          </p:cNvSpPr>
          <p:nvPr>
            <p:ph type="sldNum" idx="11"/>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40306996-DFC2-4117-B9CD-9C6F73CD0B79}" type="slidenum">
              <a:rPr lang="en-GB" sz="2000" b="0" strike="noStrike" spc="-1" noProof="0" smtClean="0">
                <a:solidFill>
                  <a:srgbClr val="8B8B8B"/>
                </a:solidFill>
                <a:latin typeface="Calibri"/>
              </a:rPr>
              <a:t>32</a:t>
            </a:fld>
            <a:endParaRPr lang="en-GB" sz="2000" b="0" strike="noStrike" spc="-1" noProof="0" dirty="0">
              <a:latin typeface="Times New Roman"/>
            </a:endParaRPr>
          </a:p>
        </p:txBody>
      </p:sp>
    </p:spTree>
    <p:extLst>
      <p:ext uri="{BB962C8B-B14F-4D97-AF65-F5344CB8AC3E}">
        <p14:creationId xmlns:p14="http://schemas.microsoft.com/office/powerpoint/2010/main" val="2531476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traight Arrow Connector 23"/>
          <p:cNvSpPr/>
          <p:nvPr/>
        </p:nvSpPr>
        <p:spPr>
          <a:xfrm>
            <a:off x="8051040" y="1017000"/>
            <a:ext cx="2328480" cy="13579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02" name="Straight Arrow Connector 9"/>
          <p:cNvSpPr/>
          <p:nvPr/>
        </p:nvSpPr>
        <p:spPr>
          <a:xfrm flipV="1">
            <a:off x="2040480" y="1015920"/>
            <a:ext cx="2231280" cy="15339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203" name="Picture 6"/>
          <p:cNvPicPr/>
          <p:nvPr/>
        </p:nvPicPr>
        <p:blipFill>
          <a:blip r:embed="rId2"/>
          <a:srcRect l="23289" t="10709" r="22283" b="34619"/>
          <a:stretch/>
        </p:blipFill>
        <p:spPr>
          <a:xfrm>
            <a:off x="4272120" y="267120"/>
            <a:ext cx="3778560" cy="1499040"/>
          </a:xfrm>
          <a:prstGeom prst="rect">
            <a:avLst/>
          </a:prstGeom>
          <a:ln w="0">
            <a:noFill/>
          </a:ln>
        </p:spPr>
      </p:pic>
      <p:pic>
        <p:nvPicPr>
          <p:cNvPr id="204" name="Graphic 2" descr="Cell Tower with solid fill"/>
          <p:cNvPicPr/>
          <p:nvPr/>
        </p:nvPicPr>
        <p:blipFill>
          <a:blip r:embed="rId3"/>
          <a:stretch/>
        </p:blipFill>
        <p:spPr>
          <a:xfrm>
            <a:off x="888120" y="1975320"/>
            <a:ext cx="1152000" cy="1152000"/>
          </a:xfrm>
          <a:prstGeom prst="rect">
            <a:avLst/>
          </a:prstGeom>
          <a:ln w="0">
            <a:noFill/>
          </a:ln>
        </p:spPr>
      </p:pic>
      <p:sp>
        <p:nvSpPr>
          <p:cNvPr id="205" name="TextBox 3"/>
          <p:cNvSpPr/>
          <p:nvPr/>
        </p:nvSpPr>
        <p:spPr>
          <a:xfrm flipH="1">
            <a:off x="592200" y="3067200"/>
            <a:ext cx="17427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Beam forming vector </a:t>
            </a:r>
            <a:endParaRPr lang="en-GB" sz="1800" b="0" strike="noStrike" spc="-1" noProof="0" dirty="0">
              <a:latin typeface="Arial"/>
            </a:endParaRPr>
          </a:p>
        </p:txBody>
      </p:sp>
      <p:sp>
        <p:nvSpPr>
          <p:cNvPr id="206" name="TextBox 15"/>
          <p:cNvSpPr/>
          <p:nvPr/>
        </p:nvSpPr>
        <p:spPr>
          <a:xfrm>
            <a:off x="3918240" y="1638000"/>
            <a:ext cx="40993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GB" sz="1800" b="0" strike="noStrike" spc="-1" noProof="0" dirty="0">
                <a:solidFill>
                  <a:srgbClr val="000000"/>
                </a:solidFill>
                <a:latin typeface="Calibri"/>
              </a:rPr>
              <a:t>Reflective Intelligent Surface (RIS)</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phase shift vector </a:t>
            </a:r>
            <a:endParaRPr lang="en-GB" sz="1800" b="0" strike="noStrike" spc="-1" noProof="0" dirty="0">
              <a:latin typeface="Arial"/>
            </a:endParaRPr>
          </a:p>
        </p:txBody>
      </p:sp>
      <p:sp>
        <p:nvSpPr>
          <p:cNvPr id="207" name="Rectangle: Rounded Corners 18"/>
          <p:cNvSpPr/>
          <p:nvPr/>
        </p:nvSpPr>
        <p:spPr>
          <a:xfrm>
            <a:off x="2998440" y="123408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08" name="TextBox 17"/>
              <p:cNvSpPr txBox="1"/>
              <p:nvPr/>
            </p:nvSpPr>
            <p:spPr>
              <a:xfrm>
                <a:off x="3219120" y="1315440"/>
                <a:ext cx="474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h</m:t>
                      </m:r>
                      <m:d>
                        <m:dPr>
                          <m:ctrlPr>
                            <a:rPr lang="en-GB" i="1" noProof="0">
                              <a:latin typeface="Cambria Math" panose="02040503050406030204" pitchFamily="18" charset="0"/>
                            </a:rPr>
                          </m:ctrlPr>
                        </m:dPr>
                        <m:e>
                          <m:r>
                            <a:rPr lang="en-GB" noProof="0">
                              <a:latin typeface="Cambria Math" panose="02040503050406030204" pitchFamily="18" charset="0"/>
                            </a:rPr>
                            <m:t>𝑡</m:t>
                          </m:r>
                        </m:e>
                      </m:d>
                    </m:oMath>
                  </m:oMathPara>
                </a14:m>
                <a:endParaRPr lang="en-GB" noProof="0" dirty="0"/>
              </a:p>
            </p:txBody>
          </p:sp>
        </mc:Choice>
        <mc:Fallback xmlns="">
          <p:sp>
            <p:nvSpPr>
              <p:cNvPr id="208" name="TextBox 17"/>
              <p:cNvSpPr txBox="1">
                <a:spLocks noRot="1" noChangeAspect="1" noMove="1" noResize="1" noEditPoints="1" noAdjustHandles="1" noChangeArrowheads="1" noChangeShapeType="1" noTextEdit="1"/>
              </p:cNvSpPr>
              <p:nvPr/>
            </p:nvSpPr>
            <p:spPr>
              <a:xfrm>
                <a:off x="3219120" y="1315440"/>
                <a:ext cx="474120" cy="276480"/>
              </a:xfrm>
              <a:prstGeom prst="rect">
                <a:avLst/>
              </a:prstGeom>
              <a:blipFill>
                <a:blip r:embed="rId4"/>
                <a:stretch>
                  <a:fillRect r="-3846" b="-26667"/>
                </a:stretch>
              </a:blipFill>
            </p:spPr>
            <p:txBody>
              <a:bodyPr/>
              <a:lstStyle/>
              <a:p>
                <a:r>
                  <a:rPr lang="LID4096">
                    <a:noFill/>
                  </a:rPr>
                  <a:t> </a:t>
                </a:r>
              </a:p>
            </p:txBody>
          </p:sp>
        </mc:Fallback>
      </mc:AlternateContent>
      <p:sp>
        <p:nvSpPr>
          <p:cNvPr id="209" name="Rectangle: Rounded Corners 20"/>
          <p:cNvSpPr/>
          <p:nvPr/>
        </p:nvSpPr>
        <p:spPr>
          <a:xfrm>
            <a:off x="8578440" y="1224360"/>
            <a:ext cx="897480" cy="506520"/>
          </a:xfrm>
          <a:custGeom>
            <a:avLst/>
            <a:gdLst/>
            <a:ahLst/>
            <a:cxnLst/>
            <a:rect l="l" t="t" r="r" b="b"/>
            <a:pathLst>
              <a:path w="897970" h="506930" fill="none">
                <a:moveTo>
                  <a:pt x="0" y="84490"/>
                </a:moveTo>
                <a:cubicBezTo>
                  <a:pt x="4638" y="43509"/>
                  <a:pt x="43654" y="-5101"/>
                  <a:pt x="84490" y="0"/>
                </a:cubicBezTo>
                <a:cubicBezTo>
                  <a:pt x="170461" y="9035"/>
                  <a:pt x="275927" y="-9219"/>
                  <a:pt x="448985" y="0"/>
                </a:cubicBezTo>
                <a:cubicBezTo>
                  <a:pt x="622043" y="9219"/>
                  <a:pt x="651634" y="6559"/>
                  <a:pt x="813480" y="0"/>
                </a:cubicBezTo>
                <a:cubicBezTo>
                  <a:pt x="858725" y="-2890"/>
                  <a:pt x="898644" y="28707"/>
                  <a:pt x="897970" y="84490"/>
                </a:cubicBezTo>
                <a:cubicBezTo>
                  <a:pt x="891714" y="244588"/>
                  <a:pt x="884150" y="303743"/>
                  <a:pt x="897970" y="422440"/>
                </a:cubicBezTo>
                <a:cubicBezTo>
                  <a:pt x="892365" y="469334"/>
                  <a:pt x="865743" y="496835"/>
                  <a:pt x="813480" y="506930"/>
                </a:cubicBezTo>
                <a:cubicBezTo>
                  <a:pt x="639557" y="509669"/>
                  <a:pt x="613804" y="524706"/>
                  <a:pt x="441695" y="506930"/>
                </a:cubicBezTo>
                <a:cubicBezTo>
                  <a:pt x="269587" y="489154"/>
                  <a:pt x="177154" y="522747"/>
                  <a:pt x="84490" y="506930"/>
                </a:cubicBezTo>
                <a:cubicBezTo>
                  <a:pt x="37419" y="495931"/>
                  <a:pt x="5921" y="470338"/>
                  <a:pt x="0" y="422440"/>
                </a:cubicBezTo>
                <a:cubicBezTo>
                  <a:pt x="9782" y="254192"/>
                  <a:pt x="11423" y="156526"/>
                  <a:pt x="0" y="84490"/>
                </a:cubicBezTo>
                <a:close/>
              </a:path>
              <a:path w="897970" h="506930" stroke="0">
                <a:moveTo>
                  <a:pt x="0" y="84490"/>
                </a:moveTo>
                <a:cubicBezTo>
                  <a:pt x="-2684" y="36171"/>
                  <a:pt x="27444" y="3897"/>
                  <a:pt x="84490" y="0"/>
                </a:cubicBezTo>
                <a:cubicBezTo>
                  <a:pt x="217396" y="11104"/>
                  <a:pt x="362481" y="10625"/>
                  <a:pt x="463565" y="0"/>
                </a:cubicBezTo>
                <a:cubicBezTo>
                  <a:pt x="564649" y="-10625"/>
                  <a:pt x="691274" y="5446"/>
                  <a:pt x="813480" y="0"/>
                </a:cubicBezTo>
                <a:cubicBezTo>
                  <a:pt x="857339" y="-1534"/>
                  <a:pt x="907312" y="42291"/>
                  <a:pt x="897970" y="84490"/>
                </a:cubicBezTo>
                <a:cubicBezTo>
                  <a:pt x="903340" y="181571"/>
                  <a:pt x="895160" y="287906"/>
                  <a:pt x="897970" y="422440"/>
                </a:cubicBezTo>
                <a:cubicBezTo>
                  <a:pt x="899013" y="467405"/>
                  <a:pt x="858806" y="508105"/>
                  <a:pt x="813480" y="506930"/>
                </a:cubicBezTo>
                <a:cubicBezTo>
                  <a:pt x="682612" y="514964"/>
                  <a:pt x="605405" y="512338"/>
                  <a:pt x="448985" y="506930"/>
                </a:cubicBezTo>
                <a:cubicBezTo>
                  <a:pt x="292565" y="501522"/>
                  <a:pt x="192770" y="490281"/>
                  <a:pt x="84490" y="506930"/>
                </a:cubicBezTo>
                <a:cubicBezTo>
                  <a:pt x="28867" y="506418"/>
                  <a:pt x="3358" y="459895"/>
                  <a:pt x="0" y="422440"/>
                </a:cubicBezTo>
                <a:cubicBezTo>
                  <a:pt x="10072" y="266074"/>
                  <a:pt x="-10585" y="185277"/>
                  <a:pt x="0" y="84490"/>
                </a:cubicBezTo>
                <a:close/>
              </a:path>
            </a:pathLst>
          </a:custGeom>
          <a:solidFill>
            <a:schemeClr val="bg1"/>
          </a:solidFill>
          <a:ln w="25400">
            <a:solidFill>
              <a:srgbClr val="ED7D31"/>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10" name="TextBox 21"/>
              <p:cNvSpPr txBox="1"/>
              <p:nvPr/>
            </p:nvSpPr>
            <p:spPr>
              <a:xfrm>
                <a:off x="8666280" y="1300680"/>
                <a:ext cx="6530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𝑔</m:t>
                      </m:r>
                      <m:d>
                        <m:dPr>
                          <m:ctrlPr>
                            <a:rPr lang="en-GB" i="1" noProof="0">
                              <a:latin typeface="Cambria Math" panose="02040503050406030204" pitchFamily="18" charset="0"/>
                            </a:rPr>
                          </m:ctrlPr>
                        </m:dPr>
                        <m:e>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e>
                      </m:d>
                    </m:oMath>
                  </m:oMathPara>
                </a14:m>
                <a:endParaRPr lang="en-GB" noProof="0" dirty="0"/>
              </a:p>
            </p:txBody>
          </p:sp>
        </mc:Choice>
        <mc:Fallback xmlns="">
          <p:sp>
            <p:nvSpPr>
              <p:cNvPr id="210" name="TextBox 21"/>
              <p:cNvSpPr txBox="1">
                <a:spLocks noRot="1" noChangeAspect="1" noMove="1" noResize="1" noEditPoints="1" noAdjustHandles="1" noChangeArrowheads="1" noChangeShapeType="1" noTextEdit="1"/>
              </p:cNvSpPr>
              <p:nvPr/>
            </p:nvSpPr>
            <p:spPr>
              <a:xfrm>
                <a:off x="8666280" y="1300680"/>
                <a:ext cx="653040" cy="276480"/>
              </a:xfrm>
              <a:prstGeom prst="rect">
                <a:avLst/>
              </a:prstGeom>
              <a:blipFill>
                <a:blip r:embed="rId5"/>
                <a:stretch>
                  <a:fillRect r="-7477" b="-43478"/>
                </a:stretch>
              </a:blipFill>
            </p:spPr>
            <p:txBody>
              <a:bodyPr/>
              <a:lstStyle/>
              <a:p>
                <a:r>
                  <a:rPr lang="LID4096">
                    <a:noFill/>
                  </a:rPr>
                  <a:t> </a:t>
                </a:r>
              </a:p>
            </p:txBody>
          </p:sp>
        </mc:Fallback>
      </mc:AlternateContent>
      <p:pic>
        <p:nvPicPr>
          <p:cNvPr id="211" name="Graphic 30" descr="Question Mark with solid fill"/>
          <p:cNvPicPr/>
          <p:nvPr/>
        </p:nvPicPr>
        <p:blipFill>
          <a:blip r:embed="rId6"/>
          <a:stretch/>
        </p:blipFill>
        <p:spPr>
          <a:xfrm rot="1264800">
            <a:off x="8203680" y="2750760"/>
            <a:ext cx="379080" cy="379080"/>
          </a:xfrm>
          <a:prstGeom prst="rect">
            <a:avLst/>
          </a:prstGeom>
          <a:ln w="0">
            <a:noFill/>
          </a:ln>
        </p:spPr>
      </p:pic>
      <p:sp>
        <p:nvSpPr>
          <p:cNvPr id="212" name="TextBox 33"/>
          <p:cNvSpPr/>
          <p:nvPr/>
        </p:nvSpPr>
        <p:spPr>
          <a:xfrm>
            <a:off x="-106560" y="198360"/>
            <a:ext cx="384012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Work Packages: Plan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213" name="TextBox 19"/>
              <p:cNvSpPr txBox="1"/>
              <p:nvPr/>
            </p:nvSpPr>
            <p:spPr>
              <a:xfrm>
                <a:off x="4267800" y="4405320"/>
                <a:ext cx="2570760" cy="841320"/>
              </a:xfrm>
              <a:prstGeom prst="rect">
                <a:avLst/>
              </a:prstGeom>
            </p:spPr>
            <p:txBody>
              <a:bodyPr/>
              <a:lstStyle/>
              <a:p>
                <a:pPr/>
                <a14:m>
                  <m:oMathPara xmlns:m="http://schemas.openxmlformats.org/officeDocument/2006/math">
                    <m:oMathParaPr>
                      <m:jc m:val="centerGroup"/>
                    </m:oMathParaPr>
                    <m:oMath xmlns:m="http://schemas.openxmlformats.org/officeDocument/2006/math">
                      <m:limLow>
                        <m:limLowPr>
                          <m:ctrlPr>
                            <a:rPr lang="en-GB" i="1" noProof="0">
                              <a:latin typeface="Cambria Math" panose="02040503050406030204" pitchFamily="18" charset="0"/>
                            </a:rPr>
                          </m:ctrlPr>
                        </m:limLowPr>
                        <m:e>
                          <m:r>
                            <a:rPr lang="en-GB" noProof="0">
                              <a:latin typeface="Cambria Math" panose="02040503050406030204" pitchFamily="18" charset="0"/>
                            </a:rPr>
                            <m:t>𝑚𝑖𝑛</m:t>
                          </m:r>
                        </m:e>
                        <m:lim>
                          <m:r>
                            <a:rPr lang="en-GB" noProof="0">
                              <a:latin typeface="Cambria Math" panose="02040503050406030204" pitchFamily="18" charset="0"/>
                            </a:rPr>
                            <m:t>𝜆</m:t>
                          </m:r>
                          <m:r>
                            <a:rPr lang="en-GB" noProof="0">
                              <a:latin typeface="Cambria Math" panose="02040503050406030204" pitchFamily="18" charset="0"/>
                            </a:rPr>
                            <m:t>,</m:t>
                          </m:r>
                          <m:r>
                            <a:rPr lang="en-GB" noProof="0">
                              <a:latin typeface="Cambria Math" panose="02040503050406030204" pitchFamily="18" charset="0"/>
                            </a:rPr>
                            <m:t>𝑝</m:t>
                          </m:r>
                        </m:lim>
                      </m:limLow>
                      <m:f>
                        <m:fPr>
                          <m:ctrlPr>
                            <a:rPr lang="en-GB" i="1" noProof="0">
                              <a:latin typeface="Cambria Math" panose="02040503050406030204" pitchFamily="18" charset="0"/>
                            </a:rPr>
                          </m:ctrlPr>
                        </m:fPr>
                        <m:num>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num>
                        <m:den>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den>
                      </m:f>
                    </m:oMath>
                  </m:oMathPara>
                </a14:m>
                <a:endParaRPr lang="en-GB" noProof="0" dirty="0"/>
              </a:p>
            </p:txBody>
          </p:sp>
        </mc:Choice>
        <mc:Fallback xmlns="">
          <p:sp>
            <p:nvSpPr>
              <p:cNvPr id="213" name="TextBox 19"/>
              <p:cNvSpPr txBox="1">
                <a:spLocks noRot="1" noChangeAspect="1" noMove="1" noResize="1" noEditPoints="1" noAdjustHandles="1" noChangeArrowheads="1" noChangeShapeType="1" noTextEdit="1"/>
              </p:cNvSpPr>
              <p:nvPr/>
            </p:nvSpPr>
            <p:spPr>
              <a:xfrm>
                <a:off x="4267800" y="4405320"/>
                <a:ext cx="2570760" cy="841320"/>
              </a:xfrm>
              <a:prstGeom prst="rect">
                <a:avLst/>
              </a:prstGeom>
              <a:blipFill>
                <a:blip r:embed="rId7"/>
                <a:stretch>
                  <a:fillRect/>
                </a:stretch>
              </a:blipFill>
            </p:spPr>
            <p:txBody>
              <a:bodyPr/>
              <a:lstStyle/>
              <a:p>
                <a:r>
                  <a:rPr lang="LID4096">
                    <a:noFill/>
                  </a:rPr>
                  <a:t> </a:t>
                </a:r>
              </a:p>
            </p:txBody>
          </p:sp>
        </mc:Fallback>
      </mc:AlternateContent>
      <p:sp>
        <p:nvSpPr>
          <p:cNvPr id="214" name="TextBox 22"/>
          <p:cNvSpPr/>
          <p:nvPr/>
        </p:nvSpPr>
        <p:spPr>
          <a:xfrm>
            <a:off x="4122720" y="2836440"/>
            <a:ext cx="4102920" cy="912600"/>
          </a:xfrm>
          <a:custGeom>
            <a:avLst/>
            <a:gdLst/>
            <a:ahLst/>
            <a:cxnLst/>
            <a:rect l="l" t="t" r="r" b="b"/>
            <a:pathLst>
              <a:path w="4103370" h="646331">
                <a:moveTo>
                  <a:pt x="0" y="0"/>
                </a:moveTo>
                <a:cubicBezTo>
                  <a:pt x="111562" y="-53481"/>
                  <a:pt x="429742" y="46246"/>
                  <a:pt x="545162" y="0"/>
                </a:cubicBezTo>
                <a:cubicBezTo>
                  <a:pt x="660582" y="-46246"/>
                  <a:pt x="814218" y="8368"/>
                  <a:pt x="1008257" y="0"/>
                </a:cubicBezTo>
                <a:cubicBezTo>
                  <a:pt x="1202297" y="-8368"/>
                  <a:pt x="1433783" y="72700"/>
                  <a:pt x="1635486" y="0"/>
                </a:cubicBezTo>
                <a:cubicBezTo>
                  <a:pt x="1837189" y="-72700"/>
                  <a:pt x="2017084" y="70060"/>
                  <a:pt x="2303749" y="0"/>
                </a:cubicBezTo>
                <a:cubicBezTo>
                  <a:pt x="2590414" y="-70060"/>
                  <a:pt x="2632733" y="39781"/>
                  <a:pt x="2766844" y="0"/>
                </a:cubicBezTo>
                <a:cubicBezTo>
                  <a:pt x="2900955" y="-39781"/>
                  <a:pt x="3168943" y="59108"/>
                  <a:pt x="3312006" y="0"/>
                </a:cubicBezTo>
                <a:cubicBezTo>
                  <a:pt x="3455069" y="-59108"/>
                  <a:pt x="3798998" y="81945"/>
                  <a:pt x="4103370" y="0"/>
                </a:cubicBezTo>
                <a:cubicBezTo>
                  <a:pt x="4136353" y="74974"/>
                  <a:pt x="4099793" y="178439"/>
                  <a:pt x="4103370" y="329629"/>
                </a:cubicBezTo>
                <a:cubicBezTo>
                  <a:pt x="4106947" y="480819"/>
                  <a:pt x="4088686" y="525472"/>
                  <a:pt x="4103370" y="646331"/>
                </a:cubicBezTo>
                <a:cubicBezTo>
                  <a:pt x="3945093" y="657687"/>
                  <a:pt x="3806616" y="615739"/>
                  <a:pt x="3640275" y="646331"/>
                </a:cubicBezTo>
                <a:cubicBezTo>
                  <a:pt x="3473935" y="676923"/>
                  <a:pt x="3237855" y="607605"/>
                  <a:pt x="3095113" y="646331"/>
                </a:cubicBezTo>
                <a:cubicBezTo>
                  <a:pt x="2952371" y="685057"/>
                  <a:pt x="2834116" y="588504"/>
                  <a:pt x="2590985" y="646331"/>
                </a:cubicBezTo>
                <a:cubicBezTo>
                  <a:pt x="2347854" y="704158"/>
                  <a:pt x="2329548" y="589924"/>
                  <a:pt x="2086857" y="646331"/>
                </a:cubicBezTo>
                <a:cubicBezTo>
                  <a:pt x="1844166" y="702738"/>
                  <a:pt x="1735269" y="640444"/>
                  <a:pt x="1623762" y="646331"/>
                </a:cubicBezTo>
                <a:cubicBezTo>
                  <a:pt x="1512256" y="652218"/>
                  <a:pt x="1321135" y="619545"/>
                  <a:pt x="1037566" y="646331"/>
                </a:cubicBezTo>
                <a:cubicBezTo>
                  <a:pt x="753997" y="673117"/>
                  <a:pt x="654114" y="612578"/>
                  <a:pt x="533438" y="646331"/>
                </a:cubicBezTo>
                <a:cubicBezTo>
                  <a:pt x="412762" y="680084"/>
                  <a:pt x="232701" y="645835"/>
                  <a:pt x="0" y="646331"/>
                </a:cubicBezTo>
                <a:cubicBezTo>
                  <a:pt x="-33785" y="579736"/>
                  <a:pt x="7702" y="431868"/>
                  <a:pt x="0" y="329629"/>
                </a:cubicBezTo>
                <a:cubicBezTo>
                  <a:pt x="-7702" y="227390"/>
                  <a:pt x="19559" y="66559"/>
                  <a:pt x="0" y="0"/>
                </a:cubicBezTo>
                <a:close/>
              </a:path>
            </a:pathLst>
          </a:cu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trade-off</a:t>
            </a:r>
            <a:endParaRPr lang="en-GB" sz="1800" b="0" strike="noStrike" spc="-1" noProof="0" dirty="0">
              <a:latin typeface="Arial"/>
            </a:endParaRPr>
          </a:p>
          <a:p>
            <a:pPr algn="ctr">
              <a:lnSpc>
                <a:spcPct val="100000"/>
              </a:lnSpc>
              <a:buNone/>
            </a:pPr>
            <a:r>
              <a:rPr lang="en-GB" sz="1800" b="0" strike="noStrike" spc="-1" noProof="0" dirty="0">
                <a:solidFill>
                  <a:srgbClr val="000000"/>
                </a:solidFill>
                <a:latin typeface="Calibri"/>
              </a:rPr>
              <a:t>performance vs overhead vs complexity</a:t>
            </a:r>
            <a:endParaRPr lang="en-GB" sz="1800" b="0" strike="noStrike" spc="-1" noProof="0" dirty="0">
              <a:latin typeface="Arial"/>
            </a:endParaRPr>
          </a:p>
        </p:txBody>
      </p:sp>
      <p:sp>
        <p:nvSpPr>
          <p:cNvPr id="215" name="TextBox 27"/>
          <p:cNvSpPr/>
          <p:nvPr/>
        </p:nvSpPr>
        <p:spPr>
          <a:xfrm>
            <a:off x="10608120" y="3078720"/>
            <a:ext cx="868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 user</a:t>
            </a:r>
            <a:endParaRPr lang="en-GB" sz="1800" b="0" strike="noStrike" spc="-1" noProof="0" dirty="0">
              <a:latin typeface="Arial"/>
            </a:endParaRPr>
          </a:p>
        </p:txBody>
      </p:sp>
      <p:pic>
        <p:nvPicPr>
          <p:cNvPr id="216" name="Graphic 28" descr="Car with solid fill"/>
          <p:cNvPicPr/>
          <p:nvPr/>
        </p:nvPicPr>
        <p:blipFill>
          <a:blip r:embed="rId8"/>
          <a:stretch/>
        </p:blipFill>
        <p:spPr>
          <a:xfrm>
            <a:off x="10554120" y="2271600"/>
            <a:ext cx="914040" cy="914040"/>
          </a:xfrm>
          <a:prstGeom prst="rect">
            <a:avLst/>
          </a:prstGeom>
          <a:ln w="0">
            <a:noFill/>
          </a:ln>
        </p:spPr>
      </p:pic>
      <p:sp>
        <p:nvSpPr>
          <p:cNvPr id="217" name="TextBox 1"/>
          <p:cNvSpPr/>
          <p:nvPr/>
        </p:nvSpPr>
        <p:spPr>
          <a:xfrm>
            <a:off x="7619400" y="4385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#1</a:t>
            </a:r>
            <a:endParaRPr lang="en-GB" sz="2400" b="0" strike="noStrike" spc="-1" noProof="0" dirty="0">
              <a:latin typeface="Arial"/>
            </a:endParaRPr>
          </a:p>
        </p:txBody>
      </p:sp>
      <p:sp>
        <p:nvSpPr>
          <p:cNvPr id="218" name="TextBox 29"/>
          <p:cNvSpPr/>
          <p:nvPr/>
        </p:nvSpPr>
        <p:spPr>
          <a:xfrm>
            <a:off x="7619400" y="4943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#2</a:t>
            </a:r>
            <a:endParaRPr lang="en-GB" sz="2400" b="0" strike="noStrike" spc="-1" noProof="0" dirty="0">
              <a:latin typeface="Arial"/>
            </a:endParaRPr>
          </a:p>
        </p:txBody>
      </p:sp>
      <p:sp>
        <p:nvSpPr>
          <p:cNvPr id="219" name="TextBox 31"/>
          <p:cNvSpPr/>
          <p:nvPr/>
        </p:nvSpPr>
        <p:spPr>
          <a:xfrm>
            <a:off x="5189040" y="593892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#3</a:t>
            </a:r>
            <a:endParaRPr lang="en-GB" sz="2400" b="0" strike="noStrike" spc="-1" noProof="0" dirty="0">
              <a:latin typeface="Arial"/>
            </a:endParaRPr>
          </a:p>
        </p:txBody>
      </p:sp>
      <p:sp>
        <p:nvSpPr>
          <p:cNvPr id="220" name="Straight Arrow Connector 5"/>
          <p:cNvSpPr/>
          <p:nvPr/>
        </p:nvSpPr>
        <p:spPr>
          <a:xfrm>
            <a:off x="6989400" y="4665240"/>
            <a:ext cx="59868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21" name="Straight Arrow Connector 24"/>
          <p:cNvSpPr/>
          <p:nvPr/>
        </p:nvSpPr>
        <p:spPr>
          <a:xfrm>
            <a:off x="6537600" y="5120280"/>
            <a:ext cx="105084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22" name="Right Brace 25"/>
          <p:cNvSpPr/>
          <p:nvPr/>
        </p:nvSpPr>
        <p:spPr>
          <a:xfrm rot="5400000">
            <a:off x="5623200" y="4208760"/>
            <a:ext cx="345240" cy="298620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23" name="PlaceHolder 1"/>
          <p:cNvSpPr>
            <a:spLocks noGrp="1"/>
          </p:cNvSpPr>
          <p:nvPr>
            <p:ph type="sldNum" idx="12"/>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E0FC0A4-7D1B-4B5B-8A74-D9E84ADC97C7}" type="slidenum">
              <a:rPr lang="en-GB" sz="2000" b="0" strike="noStrike" spc="-1" noProof="0" smtClean="0">
                <a:solidFill>
                  <a:srgbClr val="8B8B8B"/>
                </a:solidFill>
                <a:latin typeface="Calibri"/>
              </a:rPr>
              <a:t>33</a:t>
            </a:fld>
            <a:endParaRPr lang="en-GB" sz="2000" b="0" strike="noStrike" spc="-1" noProof="0" dirty="0">
              <a:latin typeface="Times New Roman"/>
            </a:endParaRPr>
          </a:p>
        </p:txBody>
      </p:sp>
    </p:spTree>
    <p:extLst>
      <p:ext uri="{BB962C8B-B14F-4D97-AF65-F5344CB8AC3E}">
        <p14:creationId xmlns:p14="http://schemas.microsoft.com/office/powerpoint/2010/main" val="2876718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extBox 33"/>
          <p:cNvSpPr/>
          <p:nvPr/>
        </p:nvSpPr>
        <p:spPr>
          <a:xfrm>
            <a:off x="-106560" y="198360"/>
            <a:ext cx="384012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b="0" strike="noStrike" spc="-1" noProof="0" dirty="0">
                <a:solidFill>
                  <a:srgbClr val="000000"/>
                </a:solidFill>
                <a:latin typeface="Calibri"/>
              </a:rPr>
              <a:t>Work Packages: Plan</a:t>
            </a:r>
            <a:endParaRPr lang="en-GB" sz="2800" b="0" strike="noStrike" spc="-1" noProof="0" dirty="0">
              <a:latin typeface="Arial"/>
            </a:endParaRPr>
          </a:p>
        </p:txBody>
      </p:sp>
      <mc:AlternateContent xmlns:mc="http://schemas.openxmlformats.org/markup-compatibility/2006" xmlns:a14="http://schemas.microsoft.com/office/drawing/2010/main">
        <mc:Choice Requires="a14">
          <p:sp>
            <p:nvSpPr>
              <p:cNvPr id="225" name="TextBox 19"/>
              <p:cNvSpPr txBox="1"/>
              <p:nvPr/>
            </p:nvSpPr>
            <p:spPr>
              <a:xfrm>
                <a:off x="686520" y="2263680"/>
                <a:ext cx="2570760" cy="841320"/>
              </a:xfrm>
              <a:prstGeom prst="rect">
                <a:avLst/>
              </a:prstGeom>
            </p:spPr>
            <p:txBody>
              <a:bodyPr/>
              <a:lstStyle/>
              <a:p>
                <a:pPr/>
                <a14:m>
                  <m:oMathPara xmlns:m="http://schemas.openxmlformats.org/officeDocument/2006/math">
                    <m:oMathParaPr>
                      <m:jc m:val="centerGroup"/>
                    </m:oMathParaPr>
                    <m:oMath xmlns:m="http://schemas.openxmlformats.org/officeDocument/2006/math">
                      <m:limLow>
                        <m:limLowPr>
                          <m:ctrlPr>
                            <a:rPr lang="en-GB" i="1" noProof="0">
                              <a:latin typeface="Cambria Math" panose="02040503050406030204" pitchFamily="18" charset="0"/>
                            </a:rPr>
                          </m:ctrlPr>
                        </m:limLowPr>
                        <m:e>
                          <m:r>
                            <a:rPr lang="en-GB" noProof="0">
                              <a:latin typeface="Cambria Math" panose="02040503050406030204" pitchFamily="18" charset="0"/>
                            </a:rPr>
                            <m:t>𝑚𝑖𝑛</m:t>
                          </m:r>
                        </m:e>
                        <m:lim>
                          <m:r>
                            <a:rPr lang="en-GB" noProof="0">
                              <a:latin typeface="Cambria Math" panose="02040503050406030204" pitchFamily="18" charset="0"/>
                            </a:rPr>
                            <m:t>𝜆</m:t>
                          </m:r>
                          <m:r>
                            <a:rPr lang="en-GB" noProof="0">
                              <a:latin typeface="Cambria Math" panose="02040503050406030204" pitchFamily="18" charset="0"/>
                            </a:rPr>
                            <m:t>,</m:t>
                          </m:r>
                          <m:r>
                            <a:rPr lang="en-GB" noProof="0">
                              <a:latin typeface="Cambria Math" panose="02040503050406030204" pitchFamily="18" charset="0"/>
                            </a:rPr>
                            <m:t>𝑝</m:t>
                          </m:r>
                        </m:lim>
                      </m:limLow>
                      <m:f>
                        <m:fPr>
                          <m:ctrlPr>
                            <a:rPr lang="en-GB" i="1" noProof="0">
                              <a:latin typeface="Cambria Math" panose="02040503050406030204" pitchFamily="18" charset="0"/>
                            </a:rPr>
                          </m:ctrlPr>
                        </m:fPr>
                        <m:num>
                          <m:r>
                            <a:rPr lang="en-GB" noProof="0">
                              <a:latin typeface="Cambria Math" panose="02040503050406030204" pitchFamily="18" charset="0"/>
                            </a:rPr>
                            <m:t>𝐼</m:t>
                          </m:r>
                          <m:d>
                            <m:dPr>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noProof="0">
                                      <a:latin typeface="Cambria Math" panose="02040503050406030204" pitchFamily="18" charset="0"/>
                                    </a:rPr>
                                    <m:t>𝑓</m:t>
                                  </m:r>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sub>
                              </m:sSub>
                              <m:r>
                                <a:rPr lang="en-GB" noProof="0">
                                  <a:latin typeface="Cambria Math" panose="02040503050406030204" pitchFamily="18" charset="0"/>
                                </a:rPr>
                                <m:t>,</m:t>
                              </m:r>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𝑓</m:t>
                                      </m:r>
                                    </m:e>
                                  </m:acc>
                                </m:e>
                                <m:sub>
                                  <m:r>
                                    <a:rPr lang="en-GB" noProof="0">
                                      <a:latin typeface="Cambria Math" panose="02040503050406030204" pitchFamily="18" charset="0"/>
                                    </a:rPr>
                                    <m:t>𝑡</m:t>
                                  </m:r>
                                  <m:r>
                                    <a:rPr lang="en-GB" noProof="0">
                                      <a:latin typeface="Cambria Math" panose="02040503050406030204" pitchFamily="18" charset="0"/>
                                    </a:rPr>
                                    <m:t>,</m:t>
                                  </m:r>
                                  <m:r>
                                    <a:rPr lang="en-GB" noProof="0">
                                      <a:latin typeface="Cambria Math" panose="02040503050406030204" pitchFamily="18" charset="0"/>
                                    </a:rPr>
                                    <m:t>𝜏</m:t>
                                  </m:r>
                                  <m:r>
                                    <a:rPr lang="en-GB" noProof="0">
                                      <a:latin typeface="Cambria Math" panose="02040503050406030204" pitchFamily="18" charset="0"/>
                                    </a:rPr>
                                    <m:t>−∆</m:t>
                                  </m:r>
                                  <m:d>
                                    <m:dPr>
                                      <m:ctrlPr>
                                        <a:rPr lang="en-GB" i="1" noProof="0">
                                          <a:latin typeface="Cambria Math" panose="02040503050406030204" pitchFamily="18" charset="0"/>
                                        </a:rPr>
                                      </m:ctrlPr>
                                    </m:dPr>
                                    <m:e>
                                      <m:r>
                                        <a:rPr lang="en-GB" noProof="0">
                                          <a:latin typeface="Cambria Math" panose="02040503050406030204" pitchFamily="18" charset="0"/>
                                        </a:rPr>
                                        <m:t>𝜆</m:t>
                                      </m:r>
                                    </m:e>
                                  </m:d>
                                </m:sub>
                              </m:sSub>
                            </m:e>
                          </m:d>
                        </m:num>
                        <m:den>
                          <m:r>
                            <a:rPr lang="en-GB" noProof="0">
                              <a:latin typeface="Cambria Math" panose="02040503050406030204" pitchFamily="18" charset="0"/>
                            </a:rPr>
                            <m:t>𝐸</m:t>
                          </m:r>
                          <m:d>
                            <m:dPr>
                              <m:ctrlPr>
                                <a:rPr lang="en-GB" i="1" noProof="0">
                                  <a:latin typeface="Cambria Math" panose="02040503050406030204" pitchFamily="18" charset="0"/>
                                </a:rPr>
                              </m:ctrlPr>
                            </m:dPr>
                            <m:e>
                              <m:r>
                                <a:rPr lang="en-GB" noProof="0">
                                  <a:latin typeface="Cambria Math" panose="02040503050406030204" pitchFamily="18" charset="0"/>
                                </a:rPr>
                                <m:t>𝑝</m:t>
                              </m:r>
                            </m:e>
                          </m:d>
                        </m:den>
                      </m:f>
                    </m:oMath>
                  </m:oMathPara>
                </a14:m>
                <a:endParaRPr lang="en-GB" noProof="0" dirty="0"/>
              </a:p>
            </p:txBody>
          </p:sp>
        </mc:Choice>
        <mc:Fallback xmlns="">
          <p:sp>
            <p:nvSpPr>
              <p:cNvPr id="225" name="TextBox 19"/>
              <p:cNvSpPr txBox="1">
                <a:spLocks noRot="1" noChangeAspect="1" noMove="1" noResize="1" noEditPoints="1" noAdjustHandles="1" noChangeArrowheads="1" noChangeShapeType="1" noTextEdit="1"/>
              </p:cNvSpPr>
              <p:nvPr/>
            </p:nvSpPr>
            <p:spPr>
              <a:xfrm>
                <a:off x="686520" y="2263680"/>
                <a:ext cx="2570760" cy="841320"/>
              </a:xfrm>
              <a:prstGeom prst="rect">
                <a:avLst/>
              </a:prstGeom>
              <a:blipFill>
                <a:blip r:embed="rId2"/>
                <a:stretch>
                  <a:fillRect/>
                </a:stretch>
              </a:blipFill>
            </p:spPr>
            <p:txBody>
              <a:bodyPr/>
              <a:lstStyle/>
              <a:p>
                <a:r>
                  <a:rPr lang="LID4096">
                    <a:noFill/>
                  </a:rPr>
                  <a:t> </a:t>
                </a:r>
              </a:p>
            </p:txBody>
          </p:sp>
        </mc:Fallback>
      </mc:AlternateContent>
      <p:sp>
        <p:nvSpPr>
          <p:cNvPr id="226" name="TextBox 1"/>
          <p:cNvSpPr/>
          <p:nvPr/>
        </p:nvSpPr>
        <p:spPr>
          <a:xfrm>
            <a:off x="4038120" y="2243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#1</a:t>
            </a:r>
            <a:endParaRPr lang="en-GB" sz="2400" b="0" strike="noStrike" spc="-1" noProof="0" dirty="0">
              <a:latin typeface="Arial"/>
            </a:endParaRPr>
          </a:p>
        </p:txBody>
      </p:sp>
      <p:sp>
        <p:nvSpPr>
          <p:cNvPr id="227" name="TextBox 29"/>
          <p:cNvSpPr/>
          <p:nvPr/>
        </p:nvSpPr>
        <p:spPr>
          <a:xfrm>
            <a:off x="4038120" y="280116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#2</a:t>
            </a:r>
            <a:endParaRPr lang="en-GB" sz="2400" b="0" strike="noStrike" spc="-1" noProof="0" dirty="0">
              <a:latin typeface="Arial"/>
            </a:endParaRPr>
          </a:p>
        </p:txBody>
      </p:sp>
      <p:sp>
        <p:nvSpPr>
          <p:cNvPr id="228" name="TextBox 31"/>
          <p:cNvSpPr/>
          <p:nvPr/>
        </p:nvSpPr>
        <p:spPr>
          <a:xfrm>
            <a:off x="1607760" y="3796920"/>
            <a:ext cx="1212840" cy="455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400" b="0" strike="noStrike" spc="-1" noProof="0" dirty="0">
                <a:solidFill>
                  <a:srgbClr val="000000"/>
                </a:solidFill>
                <a:latin typeface="Calibri"/>
              </a:rPr>
              <a:t>WP #3</a:t>
            </a:r>
            <a:endParaRPr lang="en-GB" sz="2400" b="0" strike="noStrike" spc="-1" noProof="0" dirty="0">
              <a:latin typeface="Arial"/>
            </a:endParaRPr>
          </a:p>
        </p:txBody>
      </p:sp>
      <p:sp>
        <p:nvSpPr>
          <p:cNvPr id="229" name="Straight Arrow Connector 5"/>
          <p:cNvSpPr/>
          <p:nvPr/>
        </p:nvSpPr>
        <p:spPr>
          <a:xfrm>
            <a:off x="3408120" y="2523240"/>
            <a:ext cx="59868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30" name="Straight Arrow Connector 24"/>
          <p:cNvSpPr/>
          <p:nvPr/>
        </p:nvSpPr>
        <p:spPr>
          <a:xfrm>
            <a:off x="2955960" y="2978280"/>
            <a:ext cx="1050840" cy="360"/>
          </a:xfrm>
          <a:custGeom>
            <a:avLst/>
            <a:gdLst/>
            <a:ahLst/>
            <a:cxnLst/>
            <a:rect l="l" t="t" r="r" b="b"/>
            <a:pathLst>
              <a:path w="21600" h="21600">
                <a:moveTo>
                  <a:pt x="0" y="0"/>
                </a:moveTo>
                <a:lnTo>
                  <a:pt x="21600" y="21600"/>
                </a:lnTo>
              </a:path>
            </a:pathLst>
          </a:custGeom>
          <a:noFill/>
          <a:ln w="19050">
            <a:solidFill>
              <a:srgbClr val="4472C4"/>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31" name="Right Brace 25"/>
          <p:cNvSpPr/>
          <p:nvPr/>
        </p:nvSpPr>
        <p:spPr>
          <a:xfrm rot="5400000">
            <a:off x="2041920" y="2066400"/>
            <a:ext cx="345240" cy="2986200"/>
          </a:xfrm>
          <a:prstGeom prst="rightBrace">
            <a:avLst>
              <a:gd name="adj1" fmla="val 57321"/>
              <a:gd name="adj2" fmla="val 50000"/>
            </a:avLst>
          </a:prstGeom>
          <a:noFill/>
          <a:ln w="1905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32" name="TextBox 26"/>
          <p:cNvSpPr/>
          <p:nvPr/>
        </p:nvSpPr>
        <p:spPr>
          <a:xfrm>
            <a:off x="6348960" y="486720"/>
            <a:ext cx="5553360" cy="162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Aft>
                <a:spcPts val="601"/>
              </a:spcAft>
              <a:buNone/>
            </a:pPr>
            <a:r>
              <a:rPr lang="en-GB" sz="2400" b="1" strike="noStrike" spc="-1" noProof="0" dirty="0">
                <a:solidFill>
                  <a:srgbClr val="000000"/>
                </a:solidFill>
                <a:latin typeface="Calibri"/>
              </a:rPr>
              <a:t>WP #1:</a:t>
            </a:r>
            <a:r>
              <a:rPr lang="en-GB" sz="2400" b="0" strike="noStrike" spc="-1" noProof="0" dirty="0">
                <a:solidFill>
                  <a:srgbClr val="000000"/>
                </a:solidFill>
                <a:latin typeface="Calibri"/>
              </a:rPr>
              <a:t> performance vs. overhead</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Implement channel estimators.</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Implement mobility models.</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Measure the mutual information</a:t>
            </a:r>
            <a:endParaRPr lang="en-GB" sz="2400" b="0" strike="noStrike" spc="-1" noProof="0" dirty="0">
              <a:latin typeface="Arial"/>
            </a:endParaRPr>
          </a:p>
        </p:txBody>
      </p:sp>
      <p:sp>
        <p:nvSpPr>
          <p:cNvPr id="233" name="Rectangle 4"/>
          <p:cNvSpPr/>
          <p:nvPr/>
        </p:nvSpPr>
        <p:spPr>
          <a:xfrm>
            <a:off x="6300000" y="328320"/>
            <a:ext cx="5561640" cy="1935000"/>
          </a:xfrm>
          <a:custGeom>
            <a:avLst/>
            <a:gdLst/>
            <a:ahLst/>
            <a:cxnLst/>
            <a:rect l="l" t="t" r="r" b="b"/>
            <a:pathLst>
              <a:path w="5561882" h="1935180">
                <a:moveTo>
                  <a:pt x="0" y="0"/>
                </a:moveTo>
                <a:cubicBezTo>
                  <a:pt x="235097" y="-18947"/>
                  <a:pt x="492869" y="26576"/>
                  <a:pt x="639616" y="0"/>
                </a:cubicBezTo>
                <a:cubicBezTo>
                  <a:pt x="786363" y="-26576"/>
                  <a:pt x="1038526" y="6968"/>
                  <a:pt x="1167995" y="0"/>
                </a:cubicBezTo>
                <a:cubicBezTo>
                  <a:pt x="1297464" y="-6968"/>
                  <a:pt x="1755846" y="-8643"/>
                  <a:pt x="1974468" y="0"/>
                </a:cubicBezTo>
                <a:cubicBezTo>
                  <a:pt x="2193090" y="8643"/>
                  <a:pt x="2477363" y="-23772"/>
                  <a:pt x="2614085" y="0"/>
                </a:cubicBezTo>
                <a:cubicBezTo>
                  <a:pt x="2750807" y="23772"/>
                  <a:pt x="3095185" y="78"/>
                  <a:pt x="3253701" y="0"/>
                </a:cubicBezTo>
                <a:cubicBezTo>
                  <a:pt x="3412217" y="-78"/>
                  <a:pt x="3750382" y="17877"/>
                  <a:pt x="4060174" y="0"/>
                </a:cubicBezTo>
                <a:cubicBezTo>
                  <a:pt x="4369966" y="-17877"/>
                  <a:pt x="4354426" y="8538"/>
                  <a:pt x="4644171" y="0"/>
                </a:cubicBezTo>
                <a:cubicBezTo>
                  <a:pt x="4933916" y="-8538"/>
                  <a:pt x="5117877" y="-26721"/>
                  <a:pt x="5561882" y="0"/>
                </a:cubicBezTo>
                <a:cubicBezTo>
                  <a:pt x="5529713" y="182325"/>
                  <a:pt x="5538218" y="396602"/>
                  <a:pt x="5561882" y="683764"/>
                </a:cubicBezTo>
                <a:cubicBezTo>
                  <a:pt x="5585546" y="970926"/>
                  <a:pt x="5566506" y="996252"/>
                  <a:pt x="5561882" y="1290120"/>
                </a:cubicBezTo>
                <a:cubicBezTo>
                  <a:pt x="5557258" y="1583988"/>
                  <a:pt x="5548166" y="1631459"/>
                  <a:pt x="5561882" y="1935180"/>
                </a:cubicBezTo>
                <a:cubicBezTo>
                  <a:pt x="5258773" y="1955294"/>
                  <a:pt x="5066055" y="1920518"/>
                  <a:pt x="4811028" y="1935180"/>
                </a:cubicBezTo>
                <a:cubicBezTo>
                  <a:pt x="4556001" y="1949842"/>
                  <a:pt x="4275812" y="1947148"/>
                  <a:pt x="4004555" y="1935180"/>
                </a:cubicBezTo>
                <a:cubicBezTo>
                  <a:pt x="3733298" y="1923212"/>
                  <a:pt x="3489284" y="1964822"/>
                  <a:pt x="3198082" y="1935180"/>
                </a:cubicBezTo>
                <a:cubicBezTo>
                  <a:pt x="2906880" y="1905538"/>
                  <a:pt x="2792854" y="1945155"/>
                  <a:pt x="2614085" y="1935180"/>
                </a:cubicBezTo>
                <a:cubicBezTo>
                  <a:pt x="2435316" y="1925205"/>
                  <a:pt x="2127190" y="1905305"/>
                  <a:pt x="1918849" y="1935180"/>
                </a:cubicBezTo>
                <a:cubicBezTo>
                  <a:pt x="1710508" y="1965055"/>
                  <a:pt x="1284727" y="1914074"/>
                  <a:pt x="1112376" y="1935180"/>
                </a:cubicBezTo>
                <a:cubicBezTo>
                  <a:pt x="940025" y="1956286"/>
                  <a:pt x="312410" y="1961035"/>
                  <a:pt x="0" y="1935180"/>
                </a:cubicBezTo>
                <a:cubicBezTo>
                  <a:pt x="-23899" y="1748348"/>
                  <a:pt x="24475" y="1557395"/>
                  <a:pt x="0" y="1348175"/>
                </a:cubicBezTo>
                <a:cubicBezTo>
                  <a:pt x="-24475" y="1138956"/>
                  <a:pt x="25005" y="952740"/>
                  <a:pt x="0" y="741819"/>
                </a:cubicBezTo>
                <a:cubicBezTo>
                  <a:pt x="-25005" y="530898"/>
                  <a:pt x="14249" y="221722"/>
                  <a:pt x="0" y="0"/>
                </a:cubicBezTo>
                <a:close/>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34" name="TextBox 32"/>
          <p:cNvSpPr/>
          <p:nvPr/>
        </p:nvSpPr>
        <p:spPr>
          <a:xfrm>
            <a:off x="6027120" y="2919240"/>
            <a:ext cx="6357960" cy="1263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Aft>
                <a:spcPts val="601"/>
              </a:spcAft>
              <a:buNone/>
            </a:pPr>
            <a:r>
              <a:rPr lang="en-GB" sz="2400" b="1" strike="noStrike" spc="-1" noProof="0" dirty="0">
                <a:solidFill>
                  <a:srgbClr val="000000"/>
                </a:solidFill>
                <a:latin typeface="Calibri"/>
              </a:rPr>
              <a:t>WP #2:</a:t>
            </a:r>
            <a:r>
              <a:rPr lang="en-GB" sz="2400" b="0" strike="noStrike" spc="-1" noProof="0" dirty="0">
                <a:solidFill>
                  <a:srgbClr val="000000"/>
                </a:solidFill>
                <a:latin typeface="Calibri"/>
              </a:rPr>
              <a:t> thermodynamic of computation</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Evaluate Kolmogorov Complexity.</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Evaluate the thermodynamic costs.</a:t>
            </a:r>
            <a:endParaRPr lang="en-GB" sz="2400" b="0" strike="noStrike" spc="-1" noProof="0" dirty="0">
              <a:latin typeface="Arial"/>
            </a:endParaRPr>
          </a:p>
        </p:txBody>
      </p:sp>
      <p:sp>
        <p:nvSpPr>
          <p:cNvPr id="235" name="Rectangle 34"/>
          <p:cNvSpPr/>
          <p:nvPr/>
        </p:nvSpPr>
        <p:spPr>
          <a:xfrm>
            <a:off x="6300000" y="2736360"/>
            <a:ext cx="5614560" cy="1653120"/>
          </a:xfrm>
          <a:custGeom>
            <a:avLst/>
            <a:gdLst/>
            <a:ahLst/>
            <a:cxnLst/>
            <a:rect l="l" t="t" r="r" b="b"/>
            <a:pathLst>
              <a:path w="5614954" h="1653390">
                <a:moveTo>
                  <a:pt x="0" y="0"/>
                </a:moveTo>
                <a:cubicBezTo>
                  <a:pt x="259402" y="7277"/>
                  <a:pt x="408158" y="28202"/>
                  <a:pt x="567734" y="0"/>
                </a:cubicBezTo>
                <a:cubicBezTo>
                  <a:pt x="727310" y="-28202"/>
                  <a:pt x="929476" y="2629"/>
                  <a:pt x="1023169" y="0"/>
                </a:cubicBezTo>
                <a:cubicBezTo>
                  <a:pt x="1116863" y="-2629"/>
                  <a:pt x="1575274" y="15707"/>
                  <a:pt x="1759352" y="0"/>
                </a:cubicBezTo>
                <a:cubicBezTo>
                  <a:pt x="1943430" y="-15707"/>
                  <a:pt x="2088825" y="-11973"/>
                  <a:pt x="2327086" y="0"/>
                </a:cubicBezTo>
                <a:cubicBezTo>
                  <a:pt x="2565347" y="11973"/>
                  <a:pt x="2740760" y="1626"/>
                  <a:pt x="2894821" y="0"/>
                </a:cubicBezTo>
                <a:cubicBezTo>
                  <a:pt x="3048883" y="-1626"/>
                  <a:pt x="3473060" y="13064"/>
                  <a:pt x="3631004" y="0"/>
                </a:cubicBezTo>
                <a:cubicBezTo>
                  <a:pt x="3788948" y="-13064"/>
                  <a:pt x="4036582" y="13289"/>
                  <a:pt x="4142588" y="0"/>
                </a:cubicBezTo>
                <a:cubicBezTo>
                  <a:pt x="4248594" y="-13289"/>
                  <a:pt x="4642484" y="-9438"/>
                  <a:pt x="4878771" y="0"/>
                </a:cubicBezTo>
                <a:cubicBezTo>
                  <a:pt x="5115058" y="9438"/>
                  <a:pt x="5374667" y="7955"/>
                  <a:pt x="5614954" y="0"/>
                </a:cubicBezTo>
                <a:cubicBezTo>
                  <a:pt x="5616665" y="224126"/>
                  <a:pt x="5595621" y="417692"/>
                  <a:pt x="5614954" y="551130"/>
                </a:cubicBezTo>
                <a:cubicBezTo>
                  <a:pt x="5634288" y="684568"/>
                  <a:pt x="5607588" y="854553"/>
                  <a:pt x="5614954" y="1102260"/>
                </a:cubicBezTo>
                <a:cubicBezTo>
                  <a:pt x="5622321" y="1349967"/>
                  <a:pt x="5589775" y="1521579"/>
                  <a:pt x="5614954" y="1653390"/>
                </a:cubicBezTo>
                <a:cubicBezTo>
                  <a:pt x="5459589" y="1645022"/>
                  <a:pt x="5303528" y="1653653"/>
                  <a:pt x="5159519" y="1653390"/>
                </a:cubicBezTo>
                <a:cubicBezTo>
                  <a:pt x="5015511" y="1653127"/>
                  <a:pt x="4647339" y="1650191"/>
                  <a:pt x="4423336" y="1653390"/>
                </a:cubicBezTo>
                <a:cubicBezTo>
                  <a:pt x="4199333" y="1656589"/>
                  <a:pt x="4099054" y="1659076"/>
                  <a:pt x="3911751" y="1653390"/>
                </a:cubicBezTo>
                <a:cubicBezTo>
                  <a:pt x="3724448" y="1647704"/>
                  <a:pt x="3548640" y="1656127"/>
                  <a:pt x="3287868" y="1653390"/>
                </a:cubicBezTo>
                <a:cubicBezTo>
                  <a:pt x="3027096" y="1650653"/>
                  <a:pt x="2756455" y="1654905"/>
                  <a:pt x="2551685" y="1653390"/>
                </a:cubicBezTo>
                <a:cubicBezTo>
                  <a:pt x="2346915" y="1651875"/>
                  <a:pt x="2154114" y="1641237"/>
                  <a:pt x="1927801" y="1653390"/>
                </a:cubicBezTo>
                <a:cubicBezTo>
                  <a:pt x="1701488" y="1665543"/>
                  <a:pt x="1647925" y="1633683"/>
                  <a:pt x="1472366" y="1653390"/>
                </a:cubicBezTo>
                <a:cubicBezTo>
                  <a:pt x="1296807" y="1673097"/>
                  <a:pt x="1077319" y="1668237"/>
                  <a:pt x="960781" y="1653390"/>
                </a:cubicBezTo>
                <a:cubicBezTo>
                  <a:pt x="844244" y="1638543"/>
                  <a:pt x="369012" y="1621807"/>
                  <a:pt x="0" y="1653390"/>
                </a:cubicBezTo>
                <a:cubicBezTo>
                  <a:pt x="-9276" y="1408452"/>
                  <a:pt x="16683" y="1325148"/>
                  <a:pt x="0" y="1102260"/>
                </a:cubicBezTo>
                <a:cubicBezTo>
                  <a:pt x="-16683" y="879372"/>
                  <a:pt x="-6595" y="765290"/>
                  <a:pt x="0" y="551130"/>
                </a:cubicBezTo>
                <a:cubicBezTo>
                  <a:pt x="6595" y="336970"/>
                  <a:pt x="18749" y="122869"/>
                  <a:pt x="0" y="0"/>
                </a:cubicBezTo>
                <a:close/>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36" name="TextBox 35"/>
          <p:cNvSpPr/>
          <p:nvPr/>
        </p:nvSpPr>
        <p:spPr>
          <a:xfrm>
            <a:off x="6017760" y="4853520"/>
            <a:ext cx="6346080" cy="1263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Aft>
                <a:spcPts val="601"/>
              </a:spcAft>
              <a:buNone/>
            </a:pPr>
            <a:r>
              <a:rPr lang="en-GB" sz="2400" b="1" strike="noStrike" spc="-1" noProof="0" dirty="0">
                <a:solidFill>
                  <a:srgbClr val="000000"/>
                </a:solidFill>
                <a:latin typeface="Calibri"/>
              </a:rPr>
              <a:t>WP #3:</a:t>
            </a:r>
            <a:r>
              <a:rPr lang="en-GB" sz="2400" b="0" strike="noStrike" spc="-1" noProof="0" dirty="0">
                <a:solidFill>
                  <a:srgbClr val="000000"/>
                </a:solidFill>
                <a:latin typeface="Calibri"/>
              </a:rPr>
              <a:t> Optimal balancing the trade-off</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Evaluate the ratio over  for several ’s.</a:t>
            </a:r>
            <a:endParaRPr lang="en-GB" sz="2400" b="0" strike="noStrike" spc="-1" noProof="0" dirty="0">
              <a:latin typeface="Arial"/>
            </a:endParaRPr>
          </a:p>
          <a:p>
            <a:pPr marL="343080" indent="-343080">
              <a:lnSpc>
                <a:spcPct val="100000"/>
              </a:lnSpc>
              <a:buClr>
                <a:srgbClr val="000000"/>
              </a:buClr>
              <a:buFont typeface="Arial"/>
              <a:buChar char="•"/>
            </a:pPr>
            <a:r>
              <a:rPr lang="en-GB" sz="2400" b="0" strike="noStrike" spc="-1" noProof="0" dirty="0">
                <a:solidFill>
                  <a:srgbClr val="000000"/>
                </a:solidFill>
                <a:latin typeface="Calibri"/>
              </a:rPr>
              <a:t>Find the minimum over ().</a:t>
            </a:r>
            <a:endParaRPr lang="en-GB" sz="2400" b="0" strike="noStrike" spc="-1" noProof="0" dirty="0">
              <a:latin typeface="Arial"/>
            </a:endParaRPr>
          </a:p>
        </p:txBody>
      </p:sp>
      <p:sp>
        <p:nvSpPr>
          <p:cNvPr id="237" name="Rectangle 36"/>
          <p:cNvSpPr/>
          <p:nvPr/>
        </p:nvSpPr>
        <p:spPr>
          <a:xfrm>
            <a:off x="6300000" y="4665240"/>
            <a:ext cx="5561640" cy="1653120"/>
          </a:xfrm>
          <a:custGeom>
            <a:avLst/>
            <a:gdLst/>
            <a:ahLst/>
            <a:cxnLst/>
            <a:rect l="l" t="t" r="r" b="b"/>
            <a:pathLst>
              <a:path w="5561882" h="1653390">
                <a:moveTo>
                  <a:pt x="0" y="0"/>
                </a:moveTo>
                <a:cubicBezTo>
                  <a:pt x="235097" y="-18947"/>
                  <a:pt x="492869" y="26576"/>
                  <a:pt x="639616" y="0"/>
                </a:cubicBezTo>
                <a:cubicBezTo>
                  <a:pt x="786363" y="-26576"/>
                  <a:pt x="1038526" y="6968"/>
                  <a:pt x="1167995" y="0"/>
                </a:cubicBezTo>
                <a:cubicBezTo>
                  <a:pt x="1297464" y="-6968"/>
                  <a:pt x="1755846" y="-8643"/>
                  <a:pt x="1974468" y="0"/>
                </a:cubicBezTo>
                <a:cubicBezTo>
                  <a:pt x="2193090" y="8643"/>
                  <a:pt x="2477363" y="-23772"/>
                  <a:pt x="2614085" y="0"/>
                </a:cubicBezTo>
                <a:cubicBezTo>
                  <a:pt x="2750807" y="23772"/>
                  <a:pt x="3095185" y="78"/>
                  <a:pt x="3253701" y="0"/>
                </a:cubicBezTo>
                <a:cubicBezTo>
                  <a:pt x="3412217" y="-78"/>
                  <a:pt x="3750382" y="17877"/>
                  <a:pt x="4060174" y="0"/>
                </a:cubicBezTo>
                <a:cubicBezTo>
                  <a:pt x="4369966" y="-17877"/>
                  <a:pt x="4354426" y="8538"/>
                  <a:pt x="4644171" y="0"/>
                </a:cubicBezTo>
                <a:cubicBezTo>
                  <a:pt x="4933916" y="-8538"/>
                  <a:pt x="5117877" y="-26721"/>
                  <a:pt x="5561882" y="0"/>
                </a:cubicBezTo>
                <a:cubicBezTo>
                  <a:pt x="5583120" y="157822"/>
                  <a:pt x="5541151" y="294043"/>
                  <a:pt x="5561882" y="584198"/>
                </a:cubicBezTo>
                <a:cubicBezTo>
                  <a:pt x="5582613" y="874353"/>
                  <a:pt x="5564153" y="978742"/>
                  <a:pt x="5561882" y="1102260"/>
                </a:cubicBezTo>
                <a:cubicBezTo>
                  <a:pt x="5559611" y="1225778"/>
                  <a:pt x="5554516" y="1405683"/>
                  <a:pt x="5561882" y="1653390"/>
                </a:cubicBezTo>
                <a:cubicBezTo>
                  <a:pt x="5258773" y="1673504"/>
                  <a:pt x="5066055" y="1638728"/>
                  <a:pt x="4811028" y="1653390"/>
                </a:cubicBezTo>
                <a:cubicBezTo>
                  <a:pt x="4556001" y="1668052"/>
                  <a:pt x="4275812" y="1665358"/>
                  <a:pt x="4004555" y="1653390"/>
                </a:cubicBezTo>
                <a:cubicBezTo>
                  <a:pt x="3733298" y="1641422"/>
                  <a:pt x="3489284" y="1683032"/>
                  <a:pt x="3198082" y="1653390"/>
                </a:cubicBezTo>
                <a:cubicBezTo>
                  <a:pt x="2906880" y="1623748"/>
                  <a:pt x="2792854" y="1663365"/>
                  <a:pt x="2614085" y="1653390"/>
                </a:cubicBezTo>
                <a:cubicBezTo>
                  <a:pt x="2435316" y="1643415"/>
                  <a:pt x="2127190" y="1623515"/>
                  <a:pt x="1918849" y="1653390"/>
                </a:cubicBezTo>
                <a:cubicBezTo>
                  <a:pt x="1710508" y="1683265"/>
                  <a:pt x="1284727" y="1632284"/>
                  <a:pt x="1112376" y="1653390"/>
                </a:cubicBezTo>
                <a:cubicBezTo>
                  <a:pt x="940025" y="1674496"/>
                  <a:pt x="312410" y="1679245"/>
                  <a:pt x="0" y="1653390"/>
                </a:cubicBezTo>
                <a:cubicBezTo>
                  <a:pt x="21954" y="1468031"/>
                  <a:pt x="-18751" y="1275227"/>
                  <a:pt x="0" y="1151862"/>
                </a:cubicBezTo>
                <a:cubicBezTo>
                  <a:pt x="18751" y="1028497"/>
                  <a:pt x="16124" y="775968"/>
                  <a:pt x="0" y="633800"/>
                </a:cubicBezTo>
                <a:cubicBezTo>
                  <a:pt x="-16124" y="491632"/>
                  <a:pt x="27102" y="230580"/>
                  <a:pt x="0" y="0"/>
                </a:cubicBezTo>
                <a:close/>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38" name="PlaceHolder 1"/>
          <p:cNvSpPr>
            <a:spLocks noGrp="1"/>
          </p:cNvSpPr>
          <p:nvPr>
            <p:ph type="sldNum" idx="13"/>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53ECBC09-3C3E-47B3-9AE7-575A6BED4EA1}" type="slidenum">
              <a:rPr lang="en-GB" sz="2000" b="0" strike="noStrike" spc="-1" noProof="0" smtClean="0">
                <a:solidFill>
                  <a:srgbClr val="8B8B8B"/>
                </a:solidFill>
                <a:latin typeface="Calibri"/>
              </a:rPr>
              <a:t>34</a:t>
            </a:fld>
            <a:endParaRPr lang="en-GB" sz="2000" b="0" strike="noStrike" spc="-1" noProof="0" dirty="0">
              <a:latin typeface="Times New Roman"/>
            </a:endParaRPr>
          </a:p>
        </p:txBody>
      </p:sp>
    </p:spTree>
    <p:extLst>
      <p:ext uri="{BB962C8B-B14F-4D97-AF65-F5344CB8AC3E}">
        <p14:creationId xmlns:p14="http://schemas.microsoft.com/office/powerpoint/2010/main" val="898156714"/>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Motivation: Balancing Overhead - Throughput</a:t>
            </a:r>
            <a:endParaRPr lang="en-GB" sz="2800" b="0" strike="noStrike" spc="-1" noProof="0" dirty="0">
              <a:solidFill>
                <a:srgbClr val="000000"/>
              </a:solidFill>
              <a:latin typeface="Calibri"/>
            </a:endParaRPr>
          </a:p>
        </p:txBody>
      </p:sp>
      <p:sp>
        <p:nvSpPr>
          <p:cNvPr id="245" name="TextBox 68"/>
          <p:cNvSpPr/>
          <p:nvPr/>
        </p:nvSpPr>
        <p:spPr>
          <a:xfrm>
            <a:off x="0" y="6428567"/>
            <a:ext cx="11342255" cy="42943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p:sp>
        <p:nvSpPr>
          <p:cNvPr id="2" name="Rectangle 1">
            <a:extLst>
              <a:ext uri="{FF2B5EF4-FFF2-40B4-BE49-F238E27FC236}">
                <a16:creationId xmlns:a16="http://schemas.microsoft.com/office/drawing/2014/main" id="{E7D1D6F6-5602-B0DA-C14D-A6DF83C90BCD}"/>
              </a:ext>
            </a:extLst>
          </p:cNvPr>
          <p:cNvSpPr/>
          <p:nvPr/>
        </p:nvSpPr>
        <p:spPr>
          <a:xfrm>
            <a:off x="25159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3" name="Rectangle 2">
            <a:extLst>
              <a:ext uri="{FF2B5EF4-FFF2-40B4-BE49-F238E27FC236}">
                <a16:creationId xmlns:a16="http://schemas.microsoft.com/office/drawing/2014/main" id="{57469E4A-86C9-EFD2-E997-1F8A282148DF}"/>
              </a:ext>
            </a:extLst>
          </p:cNvPr>
          <p:cNvSpPr/>
          <p:nvPr/>
        </p:nvSpPr>
        <p:spPr>
          <a:xfrm>
            <a:off x="2723859" y="1868119"/>
            <a:ext cx="1064466" cy="237714"/>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A59AB4D-39EA-1984-0C40-B959E4A331C5}"/>
                  </a:ext>
                </a:extLst>
              </p:cNvPr>
              <p:cNvSpPr txBox="1"/>
              <p:nvPr/>
            </p:nvSpPr>
            <p:spPr>
              <a:xfrm>
                <a:off x="1349667" y="1371229"/>
                <a:ext cx="331821" cy="197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noProof="0" smtClean="0">
                              <a:latin typeface="Cambria Math" panose="02040503050406030204" pitchFamily="18" charset="0"/>
                            </a:rPr>
                          </m:ctrlPr>
                        </m:sSubPr>
                        <m:e>
                          <m:r>
                            <a:rPr lang="en-GB" sz="1200" i="1" noProof="0">
                              <a:latin typeface="Cambria Math" panose="02040503050406030204" pitchFamily="18" charset="0"/>
                            </a:rPr>
                            <m:t>𝑇</m:t>
                          </m:r>
                        </m:e>
                        <m:sub>
                          <m:r>
                            <m:rPr>
                              <m:nor/>
                            </m:rPr>
                            <a:rPr lang="en-GB" sz="1200" b="0" i="0" noProof="0" smtClean="0">
                              <a:latin typeface="Cambria Math" panose="02040503050406030204" pitchFamily="18" charset="0"/>
                            </a:rPr>
                            <m:t>loc</m:t>
                          </m:r>
                        </m:sub>
                      </m:sSub>
                    </m:oMath>
                  </m:oMathPara>
                </a14:m>
                <a:endParaRPr lang="en-GB" sz="1200" noProof="0" dirty="0"/>
              </a:p>
            </p:txBody>
          </p:sp>
        </mc:Choice>
        <mc:Fallback xmlns="">
          <p:sp>
            <p:nvSpPr>
              <p:cNvPr id="10" name="TextBox 9">
                <a:extLst>
                  <a:ext uri="{FF2B5EF4-FFF2-40B4-BE49-F238E27FC236}">
                    <a16:creationId xmlns:a16="http://schemas.microsoft.com/office/drawing/2014/main" id="{BA59AB4D-39EA-1984-0C40-B959E4A331C5}"/>
                  </a:ext>
                </a:extLst>
              </p:cNvPr>
              <p:cNvSpPr txBox="1">
                <a:spLocks noRot="1" noChangeAspect="1" noMove="1" noResize="1" noEditPoints="1" noAdjustHandles="1" noChangeArrowheads="1" noChangeShapeType="1" noTextEdit="1"/>
              </p:cNvSpPr>
              <p:nvPr/>
            </p:nvSpPr>
            <p:spPr>
              <a:xfrm>
                <a:off x="1349667" y="1371229"/>
                <a:ext cx="331821" cy="197875"/>
              </a:xfrm>
              <a:prstGeom prst="rect">
                <a:avLst/>
              </a:prstGeom>
              <a:blipFill>
                <a:blip r:embed="rId3"/>
                <a:stretch>
                  <a:fillRect l="-9091" r="-7273" b="-28125"/>
                </a:stretch>
              </a:blipFill>
            </p:spPr>
            <p:txBody>
              <a:bodyPr/>
              <a:lstStyle/>
              <a:p>
                <a:r>
                  <a:rPr lang="LID4096">
                    <a:noFill/>
                  </a:rPr>
                  <a:t> </a:t>
                </a:r>
              </a:p>
            </p:txBody>
          </p:sp>
        </mc:Fallback>
      </mc:AlternateContent>
      <p:cxnSp>
        <p:nvCxnSpPr>
          <p:cNvPr id="11" name="Straight Connector 10">
            <a:extLst>
              <a:ext uri="{FF2B5EF4-FFF2-40B4-BE49-F238E27FC236}">
                <a16:creationId xmlns:a16="http://schemas.microsoft.com/office/drawing/2014/main" id="{C17EF41A-ED74-B066-5D20-89EFF92AE930}"/>
              </a:ext>
            </a:extLst>
          </p:cNvPr>
          <p:cNvCxnSpPr>
            <a:cxnSpLocks/>
          </p:cNvCxnSpPr>
          <p:nvPr/>
        </p:nvCxnSpPr>
        <p:spPr>
          <a:xfrm>
            <a:off x="227815" y="1642833"/>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CDB0B6-C707-D616-EE60-F54AA5F988F5}"/>
              </a:ext>
            </a:extLst>
          </p:cNvPr>
          <p:cNvCxnSpPr>
            <a:cxnSpLocks/>
          </p:cNvCxnSpPr>
          <p:nvPr/>
        </p:nvCxnSpPr>
        <p:spPr>
          <a:xfrm rot="18900000">
            <a:off x="234539" y="1594659"/>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75988B-84CE-5877-15F5-E92E2851ECA4}"/>
              </a:ext>
            </a:extLst>
          </p:cNvPr>
          <p:cNvCxnSpPr>
            <a:cxnSpLocks/>
          </p:cNvCxnSpPr>
          <p:nvPr/>
        </p:nvCxnSpPr>
        <p:spPr>
          <a:xfrm rot="18900000">
            <a:off x="2611806" y="160320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A24831E-4B2F-DE80-4243-DD345DAF00EE}"/>
              </a:ext>
            </a:extLst>
          </p:cNvPr>
          <p:cNvSpPr txBox="1"/>
          <p:nvPr/>
        </p:nvSpPr>
        <p:spPr>
          <a:xfrm>
            <a:off x="360422" y="2426286"/>
            <a:ext cx="854721" cy="415498"/>
          </a:xfrm>
          <a:prstGeom prst="rect">
            <a:avLst/>
          </a:prstGeom>
          <a:noFill/>
        </p:spPr>
        <p:txBody>
          <a:bodyPr wrap="none" rtlCol="0">
            <a:spAutoFit/>
          </a:bodyPr>
          <a:lstStyle/>
          <a:p>
            <a:pPr algn="ctr"/>
            <a:r>
              <a:rPr lang="en-GB" sz="1050" noProof="0" dirty="0"/>
              <a:t>MU</a:t>
            </a:r>
          </a:p>
          <a:p>
            <a:r>
              <a:rPr lang="en-GB" sz="1050" noProof="0" dirty="0"/>
              <a:t>localization</a:t>
            </a:r>
          </a:p>
        </p:txBody>
      </p:sp>
      <p:sp>
        <p:nvSpPr>
          <p:cNvPr id="21" name="TextBox 20">
            <a:extLst>
              <a:ext uri="{FF2B5EF4-FFF2-40B4-BE49-F238E27FC236}">
                <a16:creationId xmlns:a16="http://schemas.microsoft.com/office/drawing/2014/main" id="{8023389D-69D9-051E-E0A8-3BC5D276BE76}"/>
              </a:ext>
            </a:extLst>
          </p:cNvPr>
          <p:cNvSpPr txBox="1"/>
          <p:nvPr/>
        </p:nvSpPr>
        <p:spPr>
          <a:xfrm>
            <a:off x="2776724" y="2409566"/>
            <a:ext cx="958917" cy="415498"/>
          </a:xfrm>
          <a:prstGeom prst="rect">
            <a:avLst/>
          </a:prstGeom>
          <a:noFill/>
        </p:spPr>
        <p:txBody>
          <a:bodyPr wrap="none" rtlCol="0">
            <a:spAutoFit/>
          </a:bodyPr>
          <a:lstStyle/>
          <a:p>
            <a:pPr algn="ctr"/>
            <a:r>
              <a:rPr lang="en-GB" sz="1050" noProof="0" dirty="0"/>
              <a:t>IRS</a:t>
            </a:r>
          </a:p>
          <a:p>
            <a:pPr algn="ctr"/>
            <a:r>
              <a:rPr lang="en-GB" sz="1050" noProof="0" dirty="0"/>
              <a:t>configuration</a:t>
            </a:r>
            <a:endParaRPr lang="en-GB" sz="2000" noProof="0" dirty="0"/>
          </a:p>
        </p:txBody>
      </p:sp>
      <p:cxnSp>
        <p:nvCxnSpPr>
          <p:cNvPr id="24" name="Straight Arrow Connector 23">
            <a:extLst>
              <a:ext uri="{FF2B5EF4-FFF2-40B4-BE49-F238E27FC236}">
                <a16:creationId xmlns:a16="http://schemas.microsoft.com/office/drawing/2014/main" id="{BAD839BE-4120-0DAE-9A41-0BD607D6AD05}"/>
              </a:ext>
            </a:extLst>
          </p:cNvPr>
          <p:cNvCxnSpPr>
            <a:cxnSpLocks/>
            <a:stCxn id="2" idx="2"/>
            <a:endCxn id="20" idx="0"/>
          </p:cNvCxnSpPr>
          <p:nvPr/>
        </p:nvCxnSpPr>
        <p:spPr>
          <a:xfrm>
            <a:off x="787783" y="2105833"/>
            <a:ext cx="0" cy="32045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C1757B-1DB3-C294-0B19-EB7594B8C2C2}"/>
              </a:ext>
            </a:extLst>
          </p:cNvPr>
          <p:cNvCxnSpPr>
            <a:cxnSpLocks/>
            <a:stCxn id="3" idx="2"/>
            <a:endCxn id="21" idx="0"/>
          </p:cNvCxnSpPr>
          <p:nvPr/>
        </p:nvCxnSpPr>
        <p:spPr>
          <a:xfrm>
            <a:off x="3256092" y="2105833"/>
            <a:ext cx="91" cy="30373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4"/>
          <a:stretch>
            <a:fillRect/>
          </a:stretch>
        </p:blipFill>
        <p:spPr>
          <a:xfrm>
            <a:off x="6876087" y="1356393"/>
            <a:ext cx="5197110" cy="3513677"/>
          </a:xfrm>
          <a:prstGeom prst="rect">
            <a:avLst/>
          </a:prstGeom>
        </p:spPr>
      </p:pic>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14CD9D65-4C3C-A5C8-C53C-59E7E696063E}"/>
                  </a:ext>
                </a:extLst>
              </p:cNvPr>
              <p:cNvSpPr txBox="1"/>
              <p:nvPr/>
            </p:nvSpPr>
            <p:spPr>
              <a:xfrm rot="16200000">
                <a:off x="1383608"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40" name="TextBox 239">
                <a:extLst>
                  <a:ext uri="{FF2B5EF4-FFF2-40B4-BE49-F238E27FC236}">
                    <a16:creationId xmlns:a16="http://schemas.microsoft.com/office/drawing/2014/main" id="{14CD9D65-4C3C-A5C8-C53C-59E7E696063E}"/>
                  </a:ext>
                </a:extLst>
              </p:cNvPr>
              <p:cNvSpPr txBox="1">
                <a:spLocks noRot="1" noChangeAspect="1" noMove="1" noResize="1" noEditPoints="1" noAdjustHandles="1" noChangeArrowheads="1" noChangeShapeType="1" noTextEdit="1"/>
              </p:cNvSpPr>
              <p:nvPr/>
            </p:nvSpPr>
            <p:spPr>
              <a:xfrm rot="16200000">
                <a:off x="1383608" y="1879254"/>
                <a:ext cx="96180" cy="215444"/>
              </a:xfrm>
              <a:prstGeom prst="rect">
                <a:avLst/>
              </a:prstGeom>
              <a:blipFill>
                <a:blip r:embed="rId5"/>
                <a:stretch>
                  <a:fillRect t="-43750" r="-8333" b="-43750"/>
                </a:stretch>
              </a:blipFill>
            </p:spPr>
            <p:txBody>
              <a:bodyPr/>
              <a:lstStyle/>
              <a:p>
                <a:r>
                  <a:rPr lang="LID4096">
                    <a:noFill/>
                  </a:rPr>
                  <a:t> </a:t>
                </a:r>
              </a:p>
            </p:txBody>
          </p:sp>
        </mc:Fallback>
      </mc:AlternateContent>
      <p:sp>
        <p:nvSpPr>
          <p:cNvPr id="241" name="Rectangle 240">
            <a:extLst>
              <a:ext uri="{FF2B5EF4-FFF2-40B4-BE49-F238E27FC236}">
                <a16:creationId xmlns:a16="http://schemas.microsoft.com/office/drawing/2014/main" id="{09542D87-5CF9-F06A-9D2A-4EA17B0BFBB2}"/>
              </a:ext>
            </a:extLst>
          </p:cNvPr>
          <p:cNvSpPr/>
          <p:nvPr/>
        </p:nvSpPr>
        <p:spPr>
          <a:xfrm>
            <a:off x="153942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48" name="TextBox 247">
                <a:extLst>
                  <a:ext uri="{FF2B5EF4-FFF2-40B4-BE49-F238E27FC236}">
                    <a16:creationId xmlns:a16="http://schemas.microsoft.com/office/drawing/2014/main" id="{52A51892-E6E5-DC6B-F11C-C518F8D2C440}"/>
                  </a:ext>
                </a:extLst>
              </p:cNvPr>
              <p:cNvSpPr txBox="1"/>
              <p:nvPr/>
            </p:nvSpPr>
            <p:spPr>
              <a:xfrm>
                <a:off x="3107557" y="1371765"/>
                <a:ext cx="297069" cy="1617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999" i="1" noProof="0" smtClean="0">
                              <a:latin typeface="Cambria Math" panose="02040503050406030204" pitchFamily="18" charset="0"/>
                            </a:rPr>
                          </m:ctrlPr>
                        </m:sSubPr>
                        <m:e>
                          <m:r>
                            <a:rPr lang="en-GB" sz="999" i="1" noProof="0">
                              <a:latin typeface="Cambria Math" panose="02040503050406030204" pitchFamily="18" charset="0"/>
                            </a:rPr>
                            <m:t>𝑇</m:t>
                          </m:r>
                        </m:e>
                        <m:sub>
                          <m:r>
                            <m:rPr>
                              <m:nor/>
                            </m:rPr>
                            <a:rPr lang="en-GB" sz="999" noProof="0">
                              <a:latin typeface="Cambria Math" panose="02040503050406030204" pitchFamily="18" charset="0"/>
                            </a:rPr>
                            <m:t>IRS</m:t>
                          </m:r>
                        </m:sub>
                      </m:sSub>
                    </m:oMath>
                  </m:oMathPara>
                </a14:m>
                <a:endParaRPr lang="en-GB" sz="999" noProof="0" dirty="0"/>
              </a:p>
            </p:txBody>
          </p:sp>
        </mc:Choice>
        <mc:Fallback xmlns="">
          <p:sp>
            <p:nvSpPr>
              <p:cNvPr id="248" name="TextBox 247">
                <a:extLst>
                  <a:ext uri="{FF2B5EF4-FFF2-40B4-BE49-F238E27FC236}">
                    <a16:creationId xmlns:a16="http://schemas.microsoft.com/office/drawing/2014/main" id="{52A51892-E6E5-DC6B-F11C-C518F8D2C440}"/>
                  </a:ext>
                </a:extLst>
              </p:cNvPr>
              <p:cNvSpPr txBox="1">
                <a:spLocks noRot="1" noChangeAspect="1" noMove="1" noResize="1" noEditPoints="1" noAdjustHandles="1" noChangeArrowheads="1" noChangeShapeType="1" noTextEdit="1"/>
              </p:cNvSpPr>
              <p:nvPr/>
            </p:nvSpPr>
            <p:spPr>
              <a:xfrm>
                <a:off x="3107557" y="1371765"/>
                <a:ext cx="297069" cy="161711"/>
              </a:xfrm>
              <a:prstGeom prst="rect">
                <a:avLst/>
              </a:prstGeom>
              <a:blipFill>
                <a:blip r:embed="rId6"/>
                <a:stretch>
                  <a:fillRect l="-10204" r="-4082" b="-25926"/>
                </a:stretch>
              </a:blipFill>
            </p:spPr>
            <p:txBody>
              <a:bodyPr/>
              <a:lstStyle/>
              <a:p>
                <a:r>
                  <a:rPr lang="LID4096">
                    <a:noFill/>
                  </a:rPr>
                  <a:t> </a:t>
                </a:r>
              </a:p>
            </p:txBody>
          </p:sp>
        </mc:Fallback>
      </mc:AlternateContent>
      <p:cxnSp>
        <p:nvCxnSpPr>
          <p:cNvPr id="249" name="Straight Connector 248">
            <a:extLst>
              <a:ext uri="{FF2B5EF4-FFF2-40B4-BE49-F238E27FC236}">
                <a16:creationId xmlns:a16="http://schemas.microsoft.com/office/drawing/2014/main" id="{F2F5A1D5-C506-4FFC-6FFA-54B61F5B94E6}"/>
              </a:ext>
            </a:extLst>
          </p:cNvPr>
          <p:cNvCxnSpPr>
            <a:cxnSpLocks/>
          </p:cNvCxnSpPr>
          <p:nvPr/>
        </p:nvCxnSpPr>
        <p:spPr>
          <a:xfrm>
            <a:off x="2723858" y="1657060"/>
            <a:ext cx="1064466" cy="7450"/>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76441C3-D3BC-45AF-EB25-9F921B4D3A1A}"/>
              </a:ext>
            </a:extLst>
          </p:cNvPr>
          <p:cNvCxnSpPr>
            <a:cxnSpLocks/>
          </p:cNvCxnSpPr>
          <p:nvPr/>
        </p:nvCxnSpPr>
        <p:spPr>
          <a:xfrm rot="18900000">
            <a:off x="2723858" y="160253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AA936A1-783D-27E0-F561-E35EFE84975E}"/>
              </a:ext>
            </a:extLst>
          </p:cNvPr>
          <p:cNvCxnSpPr>
            <a:cxnSpLocks/>
          </p:cNvCxnSpPr>
          <p:nvPr/>
        </p:nvCxnSpPr>
        <p:spPr>
          <a:xfrm rot="18900000">
            <a:off x="3788324" y="160998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54" name="Rectangle 253">
            <a:extLst>
              <a:ext uri="{FF2B5EF4-FFF2-40B4-BE49-F238E27FC236}">
                <a16:creationId xmlns:a16="http://schemas.microsoft.com/office/drawing/2014/main" id="{FBEF072D-2D53-062E-0E3F-2864268B3467}"/>
              </a:ext>
            </a:extLst>
          </p:cNvPr>
          <p:cNvSpPr/>
          <p:nvPr/>
        </p:nvSpPr>
        <p:spPr>
          <a:xfrm>
            <a:off x="3875546"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255" name="TextBox 254">
            <a:extLst>
              <a:ext uri="{FF2B5EF4-FFF2-40B4-BE49-F238E27FC236}">
                <a16:creationId xmlns:a16="http://schemas.microsoft.com/office/drawing/2014/main" id="{725827D2-839F-11D0-BE3D-1588B42B6B47}"/>
              </a:ext>
            </a:extLst>
          </p:cNvPr>
          <p:cNvSpPr txBox="1"/>
          <p:nvPr/>
        </p:nvSpPr>
        <p:spPr>
          <a:xfrm>
            <a:off x="3944340" y="2353931"/>
            <a:ext cx="942887" cy="415498"/>
          </a:xfrm>
          <a:prstGeom prst="rect">
            <a:avLst/>
          </a:prstGeom>
          <a:noFill/>
        </p:spPr>
        <p:txBody>
          <a:bodyPr wrap="none" rtlCol="0">
            <a:spAutoFit/>
          </a:bodyPr>
          <a:lstStyle/>
          <a:p>
            <a:pPr algn="ctr"/>
            <a:r>
              <a:rPr lang="en-GB" sz="1050" noProof="0" dirty="0"/>
              <a:t>Data</a:t>
            </a:r>
          </a:p>
          <a:p>
            <a:pPr algn="ctr"/>
            <a:r>
              <a:rPr lang="en-GB" sz="1050" noProof="0" dirty="0"/>
              <a:t>transmission</a:t>
            </a:r>
          </a:p>
        </p:txBody>
      </p:sp>
      <p:cxnSp>
        <p:nvCxnSpPr>
          <p:cNvPr id="256" name="Straight Arrow Connector 255">
            <a:extLst>
              <a:ext uri="{FF2B5EF4-FFF2-40B4-BE49-F238E27FC236}">
                <a16:creationId xmlns:a16="http://schemas.microsoft.com/office/drawing/2014/main" id="{8EDB9D79-A8B7-E637-D3E8-6C0F99931989}"/>
              </a:ext>
            </a:extLst>
          </p:cNvPr>
          <p:cNvCxnSpPr>
            <a:cxnSpLocks/>
            <a:stCxn id="254" idx="2"/>
            <a:endCxn id="255" idx="0"/>
          </p:cNvCxnSpPr>
          <p:nvPr/>
        </p:nvCxnSpPr>
        <p:spPr>
          <a:xfrm flipH="1">
            <a:off x="4415784" y="2105833"/>
            <a:ext cx="2661" cy="248098"/>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6A6B1CA6-449D-F24A-6F00-758F876ACC71}"/>
                  </a:ext>
                </a:extLst>
              </p:cNvPr>
              <p:cNvSpPr txBox="1"/>
              <p:nvPr/>
            </p:nvSpPr>
            <p:spPr>
              <a:xfrm rot="16200000">
                <a:off x="5020975"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61" name="TextBox 260">
                <a:extLst>
                  <a:ext uri="{FF2B5EF4-FFF2-40B4-BE49-F238E27FC236}">
                    <a16:creationId xmlns:a16="http://schemas.microsoft.com/office/drawing/2014/main" id="{6A6B1CA6-449D-F24A-6F00-758F876ACC71}"/>
                  </a:ext>
                </a:extLst>
              </p:cNvPr>
              <p:cNvSpPr txBox="1">
                <a:spLocks noRot="1" noChangeAspect="1" noMove="1" noResize="1" noEditPoints="1" noAdjustHandles="1" noChangeArrowheads="1" noChangeShapeType="1" noTextEdit="1"/>
              </p:cNvSpPr>
              <p:nvPr/>
            </p:nvSpPr>
            <p:spPr>
              <a:xfrm rot="16200000">
                <a:off x="5020975" y="1879254"/>
                <a:ext cx="96180" cy="215444"/>
              </a:xfrm>
              <a:prstGeom prst="rect">
                <a:avLst/>
              </a:prstGeom>
              <a:blipFill>
                <a:blip r:embed="rId7"/>
                <a:stretch>
                  <a:fillRect t="-43750" r="-8571" b="-43750"/>
                </a:stretch>
              </a:blipFill>
            </p:spPr>
            <p:txBody>
              <a:bodyPr/>
              <a:lstStyle/>
              <a:p>
                <a:r>
                  <a:rPr lang="LID4096">
                    <a:noFill/>
                  </a:rPr>
                  <a:t> </a:t>
                </a:r>
              </a:p>
            </p:txBody>
          </p:sp>
        </mc:Fallback>
      </mc:AlternateContent>
      <p:sp>
        <p:nvSpPr>
          <p:cNvPr id="262" name="Rectangle 261">
            <a:extLst>
              <a:ext uri="{FF2B5EF4-FFF2-40B4-BE49-F238E27FC236}">
                <a16:creationId xmlns:a16="http://schemas.microsoft.com/office/drawing/2014/main" id="{E85CC67A-FEDB-0E7A-F663-CD010C396C3A}"/>
              </a:ext>
            </a:extLst>
          </p:cNvPr>
          <p:cNvSpPr/>
          <p:nvPr/>
        </p:nvSpPr>
        <p:spPr>
          <a:xfrm>
            <a:off x="5202639"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BF790DA2-E7B1-D506-C7CF-11A558FB8D21}"/>
                  </a:ext>
                </a:extLst>
              </p:cNvPr>
              <p:cNvSpPr txBox="1"/>
              <p:nvPr/>
            </p:nvSpPr>
            <p:spPr>
              <a:xfrm>
                <a:off x="4982985" y="1391234"/>
                <a:ext cx="428001" cy="197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noProof="0" smtClean="0">
                              <a:latin typeface="Cambria Math" panose="02040503050406030204" pitchFamily="18" charset="0"/>
                            </a:rPr>
                          </m:ctrlPr>
                        </m:sSubPr>
                        <m:e>
                          <m:r>
                            <a:rPr lang="en-GB" sz="1200" i="1" noProof="0">
                              <a:latin typeface="Cambria Math" panose="02040503050406030204" pitchFamily="18" charset="0"/>
                            </a:rPr>
                            <m:t>𝑇</m:t>
                          </m:r>
                        </m:e>
                        <m:sub>
                          <m:r>
                            <m:rPr>
                              <m:nor/>
                            </m:rPr>
                            <a:rPr lang="en-GB" sz="1200" b="0" i="0" noProof="0" smtClean="0">
                              <a:latin typeface="Cambria Math" panose="02040503050406030204" pitchFamily="18" charset="0"/>
                            </a:rPr>
                            <m:t>data</m:t>
                          </m:r>
                        </m:sub>
                      </m:sSub>
                    </m:oMath>
                  </m:oMathPara>
                </a14:m>
                <a:endParaRPr lang="en-GB" sz="1200" noProof="0" dirty="0"/>
              </a:p>
            </p:txBody>
          </p:sp>
        </mc:Choice>
        <mc:Fallback xmlns="">
          <p:sp>
            <p:nvSpPr>
              <p:cNvPr id="263" name="TextBox 262">
                <a:extLst>
                  <a:ext uri="{FF2B5EF4-FFF2-40B4-BE49-F238E27FC236}">
                    <a16:creationId xmlns:a16="http://schemas.microsoft.com/office/drawing/2014/main" id="{BF790DA2-E7B1-D506-C7CF-11A558FB8D21}"/>
                  </a:ext>
                </a:extLst>
              </p:cNvPr>
              <p:cNvSpPr txBox="1">
                <a:spLocks noRot="1" noChangeAspect="1" noMove="1" noResize="1" noEditPoints="1" noAdjustHandles="1" noChangeArrowheads="1" noChangeShapeType="1" noTextEdit="1"/>
              </p:cNvSpPr>
              <p:nvPr/>
            </p:nvSpPr>
            <p:spPr>
              <a:xfrm>
                <a:off x="4982985" y="1391234"/>
                <a:ext cx="428001" cy="197875"/>
              </a:xfrm>
              <a:prstGeom prst="rect">
                <a:avLst/>
              </a:prstGeom>
              <a:blipFill>
                <a:blip r:embed="rId8"/>
                <a:stretch>
                  <a:fillRect l="-7042" r="-4225" b="-27273"/>
                </a:stretch>
              </a:blipFill>
            </p:spPr>
            <p:txBody>
              <a:bodyPr/>
              <a:lstStyle/>
              <a:p>
                <a:r>
                  <a:rPr lang="LID4096">
                    <a:noFill/>
                  </a:rPr>
                  <a:t> </a:t>
                </a:r>
              </a:p>
            </p:txBody>
          </p:sp>
        </mc:Fallback>
      </mc:AlternateContent>
      <p:cxnSp>
        <p:nvCxnSpPr>
          <p:cNvPr id="264" name="Straight Connector 263">
            <a:extLst>
              <a:ext uri="{FF2B5EF4-FFF2-40B4-BE49-F238E27FC236}">
                <a16:creationId xmlns:a16="http://schemas.microsoft.com/office/drawing/2014/main" id="{420DCCDC-FCC4-CABA-0DBC-1EAF46B2F100}"/>
              </a:ext>
            </a:extLst>
          </p:cNvPr>
          <p:cNvCxnSpPr>
            <a:cxnSpLocks/>
          </p:cNvCxnSpPr>
          <p:nvPr/>
        </p:nvCxnSpPr>
        <p:spPr>
          <a:xfrm>
            <a:off x="3886824" y="1672834"/>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E47CD0E-871C-40CC-DE0E-45D1957FFF54}"/>
              </a:ext>
            </a:extLst>
          </p:cNvPr>
          <p:cNvCxnSpPr>
            <a:cxnSpLocks/>
          </p:cNvCxnSpPr>
          <p:nvPr/>
        </p:nvCxnSpPr>
        <p:spPr>
          <a:xfrm rot="18900000">
            <a:off x="3893548" y="1624660"/>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7A9258E-0677-DDEB-9B3E-31C31097CC56}"/>
              </a:ext>
            </a:extLst>
          </p:cNvPr>
          <p:cNvCxnSpPr>
            <a:cxnSpLocks/>
          </p:cNvCxnSpPr>
          <p:nvPr/>
        </p:nvCxnSpPr>
        <p:spPr>
          <a:xfrm rot="18900000">
            <a:off x="6270815" y="1633207"/>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67" name="PlaceHolder 1">
            <a:extLst>
              <a:ext uri="{FF2B5EF4-FFF2-40B4-BE49-F238E27FC236}">
                <a16:creationId xmlns:a16="http://schemas.microsoft.com/office/drawing/2014/main" id="{B8859D0B-C609-B20C-6C05-75BE9B870934}"/>
              </a:ext>
            </a:extLst>
          </p:cNvPr>
          <p:cNvSpPr txBox="1">
            <a:spLocks/>
          </p:cNvSpPr>
          <p:nvPr/>
        </p:nvSpPr>
        <p:spPr>
          <a:xfrm>
            <a:off x="423255" y="5226222"/>
            <a:ext cx="7777770" cy="970951"/>
          </a:xfrm>
          <a:prstGeom prst="rect">
            <a:avLst/>
          </a:prstGeom>
          <a:noFill/>
          <a:ln w="0">
            <a:noFill/>
          </a:ln>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GB" sz="2400" b="1" spc="-1" noProof="0" dirty="0">
                <a:solidFill>
                  <a:srgbClr val="C00000"/>
                </a:solidFill>
                <a:latin typeface="Calibri Light"/>
              </a:rPr>
              <a:t>Motivation: </a:t>
            </a:r>
            <a:br>
              <a:rPr lang="en-GB" sz="2400" spc="-1" noProof="0" dirty="0">
                <a:solidFill>
                  <a:srgbClr val="000000"/>
                </a:solidFill>
                <a:latin typeface="Calibri Light"/>
              </a:rPr>
            </a:br>
            <a:r>
              <a:rPr lang="en-GB" sz="2400" spc="-1" noProof="0" dirty="0">
                <a:solidFill>
                  <a:srgbClr val="000000"/>
                </a:solidFill>
                <a:latin typeface="Calibri Light"/>
              </a:rPr>
              <a:t>Balance Overhead – Throughput</a:t>
            </a:r>
            <a:endParaRPr lang="en-GB" sz="2400" noProof="0" dirty="0"/>
          </a:p>
        </p:txBody>
      </p:sp>
      <mc:AlternateContent xmlns:mc="http://schemas.openxmlformats.org/markup-compatibility/2006" xmlns:a14="http://schemas.microsoft.com/office/drawing/2010/main">
        <mc:Choice Requires="a14">
          <p:sp>
            <p:nvSpPr>
              <p:cNvPr id="268" name="TextBox 267">
                <a:extLst>
                  <a:ext uri="{FF2B5EF4-FFF2-40B4-BE49-F238E27FC236}">
                    <a16:creationId xmlns:a16="http://schemas.microsoft.com/office/drawing/2014/main" id="{02995995-1C65-5EBE-1558-F84FF2C8D617}"/>
                  </a:ext>
                </a:extLst>
              </p:cNvPr>
              <p:cNvSpPr txBox="1"/>
              <p:nvPr/>
            </p:nvSpPr>
            <p:spPr>
              <a:xfrm rot="16200000">
                <a:off x="6436917"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68" name="TextBox 267">
                <a:extLst>
                  <a:ext uri="{FF2B5EF4-FFF2-40B4-BE49-F238E27FC236}">
                    <a16:creationId xmlns:a16="http://schemas.microsoft.com/office/drawing/2014/main" id="{02995995-1C65-5EBE-1558-F84FF2C8D617}"/>
                  </a:ext>
                </a:extLst>
              </p:cNvPr>
              <p:cNvSpPr txBox="1">
                <a:spLocks noRot="1" noChangeAspect="1" noMove="1" noResize="1" noEditPoints="1" noAdjustHandles="1" noChangeArrowheads="1" noChangeShapeType="1" noTextEdit="1"/>
              </p:cNvSpPr>
              <p:nvPr/>
            </p:nvSpPr>
            <p:spPr>
              <a:xfrm rot="16200000">
                <a:off x="6436917" y="1879254"/>
                <a:ext cx="96180" cy="215444"/>
              </a:xfrm>
              <a:prstGeom prst="rect">
                <a:avLst/>
              </a:prstGeom>
              <a:blipFill>
                <a:blip r:embed="rId5"/>
                <a:stretch>
                  <a:fillRect t="-43750" r="-11429" b="-43750"/>
                </a:stretch>
              </a:blipFill>
            </p:spPr>
            <p:txBody>
              <a:bodyPr/>
              <a:lstStyle/>
              <a:p>
                <a:r>
                  <a:rPr lang="LID4096">
                    <a:noFill/>
                  </a:rPr>
                  <a:t> </a:t>
                </a:r>
              </a:p>
            </p:txBody>
          </p:sp>
        </mc:Fallback>
      </mc:AlternateContent>
      <p:sp>
        <p:nvSpPr>
          <p:cNvPr id="269" name="Right Brace 268">
            <a:extLst>
              <a:ext uri="{FF2B5EF4-FFF2-40B4-BE49-F238E27FC236}">
                <a16:creationId xmlns:a16="http://schemas.microsoft.com/office/drawing/2014/main" id="{D36EC7C1-CB78-C361-9FF9-0AA1F677E96D}"/>
              </a:ext>
            </a:extLst>
          </p:cNvPr>
          <p:cNvSpPr/>
          <p:nvPr/>
        </p:nvSpPr>
        <p:spPr>
          <a:xfrm rot="5400000">
            <a:off x="1853104" y="1270612"/>
            <a:ext cx="372260" cy="3575289"/>
          </a:xfrm>
          <a:prstGeom prst="rightBrace">
            <a:avLst>
              <a:gd name="adj1" fmla="val 56948"/>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71" name="TextBox 270">
            <a:extLst>
              <a:ext uri="{FF2B5EF4-FFF2-40B4-BE49-F238E27FC236}">
                <a16:creationId xmlns:a16="http://schemas.microsoft.com/office/drawing/2014/main" id="{E095ACD7-0DB4-CF1A-4050-125044C41B6B}"/>
              </a:ext>
            </a:extLst>
          </p:cNvPr>
          <p:cNvSpPr txBox="1"/>
          <p:nvPr/>
        </p:nvSpPr>
        <p:spPr>
          <a:xfrm>
            <a:off x="1431698" y="3348695"/>
            <a:ext cx="1085797" cy="369332"/>
          </a:xfrm>
          <a:prstGeom prst="rect">
            <a:avLst/>
          </a:prstGeom>
          <a:noFill/>
        </p:spPr>
        <p:txBody>
          <a:bodyPr wrap="square">
            <a:spAutoFit/>
          </a:bodyPr>
          <a:lstStyle/>
          <a:p>
            <a:r>
              <a:rPr lang="en-GB" sz="1800" spc="-1" noProof="0" dirty="0">
                <a:solidFill>
                  <a:srgbClr val="000000"/>
                </a:solidFill>
                <a:latin typeface="Calibri Light"/>
              </a:rPr>
              <a:t>Overhead</a:t>
            </a:r>
            <a:endParaRPr lang="en-GB" noProof="0" dirty="0"/>
          </a:p>
        </p:txBody>
      </p:sp>
      <p:sp>
        <p:nvSpPr>
          <p:cNvPr id="272" name="Right Brace 271">
            <a:extLst>
              <a:ext uri="{FF2B5EF4-FFF2-40B4-BE49-F238E27FC236}">
                <a16:creationId xmlns:a16="http://schemas.microsoft.com/office/drawing/2014/main" id="{71785FEB-32CD-ACD1-CD9A-E967F033EFA5}"/>
              </a:ext>
            </a:extLst>
          </p:cNvPr>
          <p:cNvSpPr/>
          <p:nvPr/>
        </p:nvSpPr>
        <p:spPr>
          <a:xfrm rot="5400000">
            <a:off x="3055795" y="936262"/>
            <a:ext cx="372260" cy="5980672"/>
          </a:xfrm>
          <a:prstGeom prst="rightBrace">
            <a:avLst>
              <a:gd name="adj1" fmla="val 56948"/>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73" name="TextBox 272">
            <a:extLst>
              <a:ext uri="{FF2B5EF4-FFF2-40B4-BE49-F238E27FC236}">
                <a16:creationId xmlns:a16="http://schemas.microsoft.com/office/drawing/2014/main" id="{42C552DB-144B-FCFB-823E-5282C0E03ED1}"/>
              </a:ext>
            </a:extLst>
          </p:cNvPr>
          <p:cNvSpPr txBox="1"/>
          <p:nvPr/>
        </p:nvSpPr>
        <p:spPr>
          <a:xfrm>
            <a:off x="2650361" y="4121526"/>
            <a:ext cx="1626364" cy="369332"/>
          </a:xfrm>
          <a:prstGeom prst="rect">
            <a:avLst/>
          </a:prstGeom>
          <a:noFill/>
        </p:spPr>
        <p:txBody>
          <a:bodyPr wrap="square">
            <a:spAutoFit/>
          </a:bodyPr>
          <a:lstStyle/>
          <a:p>
            <a:r>
              <a:rPr lang="en-GB" sz="1800" spc="-1" noProof="0" dirty="0">
                <a:solidFill>
                  <a:srgbClr val="000000"/>
                </a:solidFill>
                <a:latin typeface="Calibri Light"/>
              </a:rPr>
              <a:t>Throughput</a:t>
            </a:r>
            <a:endParaRPr lang="en-GB" noProof="0" dirty="0"/>
          </a:p>
        </p:txBody>
      </p:sp>
      <p:sp>
        <p:nvSpPr>
          <p:cNvPr id="274" name="Rectangle 273">
            <a:extLst>
              <a:ext uri="{FF2B5EF4-FFF2-40B4-BE49-F238E27FC236}">
                <a16:creationId xmlns:a16="http://schemas.microsoft.com/office/drawing/2014/main" id="{8AD0480D-5485-7D03-00EE-B86EF1D0DF72}"/>
              </a:ext>
            </a:extLst>
          </p:cNvPr>
          <p:cNvSpPr/>
          <p:nvPr/>
        </p:nvSpPr>
        <p:spPr>
          <a:xfrm>
            <a:off x="6701171" y="1868119"/>
            <a:ext cx="717814"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FEBDA49B-C92D-C51D-41B7-2A595CE847B5}"/>
                  </a:ext>
                </a:extLst>
              </p:cNvPr>
              <p:cNvSpPr txBox="1"/>
              <p:nvPr/>
            </p:nvSpPr>
            <p:spPr>
              <a:xfrm>
                <a:off x="4388000" y="5633354"/>
                <a:ext cx="4976173" cy="474425"/>
              </a:xfrm>
              <a:prstGeom prst="rect">
                <a:avLst/>
              </a:prstGeom>
              <a:noFill/>
            </p:spPr>
            <p:txBody>
              <a:bodyPr wrap="square">
                <a:spAutoFit/>
              </a:bodyPr>
              <a:lstStyle/>
              <a:p>
                <a:r>
                  <a:rPr lang="en-GB" sz="2000" spc="-1" noProof="0" dirty="0">
                    <a:solidFill>
                      <a:srgbClr val="000000"/>
                    </a:solidFill>
                    <a:latin typeface="Calibri Light"/>
                  </a:rPr>
                  <a:t>→ </a:t>
                </a:r>
                <a14:m>
                  <m:oMath xmlns:m="http://schemas.openxmlformats.org/officeDocument/2006/math">
                    <m:r>
                      <a:rPr lang="en-GB" sz="2000" b="0" i="0" noProof="0" smtClean="0">
                        <a:latin typeface="Cambria Math" panose="02040503050406030204" pitchFamily="18" charset="0"/>
                      </a:rPr>
                      <m:t>  </m:t>
                    </m:r>
                    <m:sSub>
                      <m:sSubPr>
                        <m:ctrlPr>
                          <a:rPr lang="en-GB" sz="2000" i="1" noProof="0" smtClean="0">
                            <a:latin typeface="Cambria Math" panose="02040503050406030204" pitchFamily="18" charset="0"/>
                          </a:rPr>
                        </m:ctrlPr>
                      </m:sSubPr>
                      <m:e>
                        <m:sSub>
                          <m:sSubPr>
                            <m:ctrlPr>
                              <a:rPr lang="en-GB" sz="2000" b="1" i="1" noProof="0" smtClean="0">
                                <a:solidFill>
                                  <a:srgbClr val="C00000"/>
                                </a:solidFill>
                                <a:latin typeface="Cambria Math" panose="02040503050406030204" pitchFamily="18" charset="0"/>
                              </a:rPr>
                            </m:ctrlPr>
                          </m:sSubPr>
                          <m:e>
                            <m:r>
                              <a:rPr lang="en-GB" sz="2000" b="1" i="1" noProof="0">
                                <a:solidFill>
                                  <a:srgbClr val="C00000"/>
                                </a:solidFill>
                                <a:latin typeface="Cambria Math" panose="02040503050406030204" pitchFamily="18" charset="0"/>
                              </a:rPr>
                              <m:t>𝑻</m:t>
                            </m:r>
                          </m:e>
                          <m:sub>
                            <m:r>
                              <m:rPr>
                                <m:nor/>
                              </m:rPr>
                              <a:rPr lang="en-GB" sz="2000" b="1" i="0" noProof="0" smtClean="0">
                                <a:solidFill>
                                  <a:srgbClr val="C00000"/>
                                </a:solidFill>
                                <a:latin typeface="Cambria Math" panose="02040503050406030204" pitchFamily="18" charset="0"/>
                              </a:rPr>
                              <m:t>upd</m:t>
                            </m:r>
                          </m:sub>
                        </m:sSub>
                        <m:r>
                          <m:rPr>
                            <m:nor/>
                          </m:rPr>
                          <a:rPr lang="en-GB" sz="2000" b="1" noProof="0" smtClean="0">
                            <a:solidFill>
                              <a:srgbClr val="C00000"/>
                            </a:solidFill>
                          </a:rPr>
                          <m:t> </m:t>
                        </m:r>
                        <m:r>
                          <a:rPr lang="en-GB" sz="2000" b="0" i="1" noProof="0" smtClean="0">
                            <a:latin typeface="Cambria Math" panose="02040503050406030204" pitchFamily="18" charset="0"/>
                          </a:rPr>
                          <m:t>=</m:t>
                        </m:r>
                        <m:r>
                          <a:rPr lang="en-GB" sz="2000" i="1" noProof="0">
                            <a:latin typeface="Cambria Math" panose="02040503050406030204" pitchFamily="18" charset="0"/>
                          </a:rPr>
                          <m:t>𝑇</m:t>
                        </m:r>
                      </m:e>
                      <m:sub>
                        <m:r>
                          <m:rPr>
                            <m:nor/>
                          </m:rPr>
                          <a:rPr lang="en-GB" sz="2000" noProof="0">
                            <a:latin typeface="Cambria Math" panose="02040503050406030204" pitchFamily="18" charset="0"/>
                          </a:rPr>
                          <m:t>IRS</m:t>
                        </m:r>
                      </m:sub>
                    </m:sSub>
                    <m:r>
                      <a:rPr lang="en-GB" sz="2000" b="0" i="1" noProof="0" smtClean="0">
                        <a:latin typeface="Cambria Math" panose="02040503050406030204" pitchFamily="18" charset="0"/>
                      </a:rPr>
                      <m:t>+</m:t>
                    </m:r>
                    <m:sSub>
                      <m:sSubPr>
                        <m:ctrlPr>
                          <a:rPr lang="en-GB" sz="2000" i="1" noProof="0" smtClean="0">
                            <a:latin typeface="Cambria Math" panose="02040503050406030204" pitchFamily="18" charset="0"/>
                          </a:rPr>
                        </m:ctrlPr>
                      </m:sSubPr>
                      <m:e>
                        <m:r>
                          <a:rPr lang="en-GB" sz="2000" i="1" noProof="0">
                            <a:latin typeface="Cambria Math" panose="02040503050406030204" pitchFamily="18" charset="0"/>
                          </a:rPr>
                          <m:t>𝑇</m:t>
                        </m:r>
                      </m:e>
                      <m:sub>
                        <m:r>
                          <m:rPr>
                            <m:nor/>
                          </m:rPr>
                          <a:rPr lang="en-GB" sz="2000" noProof="0">
                            <a:latin typeface="Cambria Math" panose="02040503050406030204" pitchFamily="18" charset="0"/>
                          </a:rPr>
                          <m:t>IRS</m:t>
                        </m:r>
                      </m:sub>
                    </m:sSub>
                    <m:r>
                      <a:rPr lang="en-GB" sz="2000" b="0" i="1" noProof="0" smtClean="0">
                        <a:latin typeface="Cambria Math" panose="02040503050406030204" pitchFamily="18" charset="0"/>
                      </a:rPr>
                      <m:t>+</m:t>
                    </m:r>
                    <m:sSub>
                      <m:sSubPr>
                        <m:ctrlPr>
                          <a:rPr lang="en-GB" sz="2000" i="1" noProof="0" smtClean="0">
                            <a:latin typeface="Cambria Math" panose="02040503050406030204" pitchFamily="18" charset="0"/>
                          </a:rPr>
                        </m:ctrlPr>
                      </m:sSubPr>
                      <m:e>
                        <m:r>
                          <a:rPr lang="en-GB" sz="2000" i="1" noProof="0">
                            <a:latin typeface="Cambria Math" panose="02040503050406030204" pitchFamily="18" charset="0"/>
                          </a:rPr>
                          <m:t>𝑇</m:t>
                        </m:r>
                      </m:e>
                      <m:sub>
                        <m:r>
                          <m:rPr>
                            <m:nor/>
                          </m:rPr>
                          <a:rPr lang="en-GB" sz="2000" b="0" i="0" noProof="0" smtClean="0">
                            <a:latin typeface="Cambria Math" panose="02040503050406030204" pitchFamily="18" charset="0"/>
                          </a:rPr>
                          <m:t>data</m:t>
                        </m:r>
                      </m:sub>
                    </m:sSub>
                  </m:oMath>
                </a14:m>
                <a:endParaRPr lang="en-GB" sz="2000" noProof="0" dirty="0"/>
              </a:p>
            </p:txBody>
          </p:sp>
        </mc:Choice>
        <mc:Fallback xmlns="">
          <p:sp>
            <p:nvSpPr>
              <p:cNvPr id="276" name="TextBox 275">
                <a:extLst>
                  <a:ext uri="{FF2B5EF4-FFF2-40B4-BE49-F238E27FC236}">
                    <a16:creationId xmlns:a16="http://schemas.microsoft.com/office/drawing/2014/main" id="{FEBDA49B-C92D-C51D-41B7-2A595CE847B5}"/>
                  </a:ext>
                </a:extLst>
              </p:cNvPr>
              <p:cNvSpPr txBox="1">
                <a:spLocks noRot="1" noChangeAspect="1" noMove="1" noResize="1" noEditPoints="1" noAdjustHandles="1" noChangeArrowheads="1" noChangeShapeType="1" noTextEdit="1"/>
              </p:cNvSpPr>
              <p:nvPr/>
            </p:nvSpPr>
            <p:spPr>
              <a:xfrm>
                <a:off x="4388000" y="5633354"/>
                <a:ext cx="4976173" cy="474425"/>
              </a:xfrm>
              <a:prstGeom prst="rect">
                <a:avLst/>
              </a:prstGeom>
              <a:blipFill>
                <a:blip r:embed="rId9"/>
                <a:stretch>
                  <a:fillRect l="-1348" t="-5128" b="-14103"/>
                </a:stretch>
              </a:blipFill>
            </p:spPr>
            <p:txBody>
              <a:bodyPr/>
              <a:lstStyle/>
              <a:p>
                <a:r>
                  <a:rPr lang="LID4096">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fade">
                                      <p:cBhvr>
                                        <p:cTn id="13" dur="500"/>
                                        <p:tgtEl>
                                          <p:spTgt spid="2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1"/>
                                        </p:tgtEl>
                                        <p:attrNameLst>
                                          <p:attrName>style.visibility</p:attrName>
                                        </p:attrNameLst>
                                      </p:cBhvr>
                                      <p:to>
                                        <p:strVal val="visible"/>
                                      </p:to>
                                    </p:set>
                                    <p:animEffect transition="in" filter="fade">
                                      <p:cBhvr>
                                        <p:cTn id="16" dur="500"/>
                                        <p:tgtEl>
                                          <p:spTgt spid="2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8"/>
                                        </p:tgtEl>
                                        <p:attrNameLst>
                                          <p:attrName>style.visibility</p:attrName>
                                        </p:attrNameLst>
                                      </p:cBhvr>
                                      <p:to>
                                        <p:strVal val="visible"/>
                                      </p:to>
                                    </p:set>
                                    <p:animEffect transition="in" filter="fade">
                                      <p:cBhvr>
                                        <p:cTn id="45" dur="500"/>
                                        <p:tgtEl>
                                          <p:spTgt spid="248"/>
                                        </p:tgtEl>
                                      </p:cBhvr>
                                    </p:animEffect>
                                  </p:childTnLst>
                                </p:cTn>
                              </p:par>
                              <p:par>
                                <p:cTn id="46" presetID="10" presetClass="entr" presetSubtype="0" fill="hold" nodeType="withEffect">
                                  <p:stCondLst>
                                    <p:cond delay="0"/>
                                  </p:stCondLst>
                                  <p:childTnLst>
                                    <p:set>
                                      <p:cBhvr>
                                        <p:cTn id="47" dur="1" fill="hold">
                                          <p:stCondLst>
                                            <p:cond delay="0"/>
                                          </p:stCondLst>
                                        </p:cTn>
                                        <p:tgtEl>
                                          <p:spTgt spid="249"/>
                                        </p:tgtEl>
                                        <p:attrNameLst>
                                          <p:attrName>style.visibility</p:attrName>
                                        </p:attrNameLst>
                                      </p:cBhvr>
                                      <p:to>
                                        <p:strVal val="visible"/>
                                      </p:to>
                                    </p:set>
                                    <p:animEffect transition="in" filter="fade">
                                      <p:cBhvr>
                                        <p:cTn id="48" dur="500"/>
                                        <p:tgtEl>
                                          <p:spTgt spid="249"/>
                                        </p:tgtEl>
                                      </p:cBhvr>
                                    </p:animEffect>
                                  </p:childTnLst>
                                </p:cTn>
                              </p:par>
                              <p:par>
                                <p:cTn id="49" presetID="10" presetClass="entr" presetSubtype="0" fill="hold" nodeType="withEffect">
                                  <p:stCondLst>
                                    <p:cond delay="0"/>
                                  </p:stCondLst>
                                  <p:childTnLst>
                                    <p:set>
                                      <p:cBhvr>
                                        <p:cTn id="50" dur="1" fill="hold">
                                          <p:stCondLst>
                                            <p:cond delay="0"/>
                                          </p:stCondLst>
                                        </p:cTn>
                                        <p:tgtEl>
                                          <p:spTgt spid="250"/>
                                        </p:tgtEl>
                                        <p:attrNameLst>
                                          <p:attrName>style.visibility</p:attrName>
                                        </p:attrNameLst>
                                      </p:cBhvr>
                                      <p:to>
                                        <p:strVal val="visible"/>
                                      </p:to>
                                    </p:set>
                                    <p:animEffect transition="in" filter="fade">
                                      <p:cBhvr>
                                        <p:cTn id="51" dur="500"/>
                                        <p:tgtEl>
                                          <p:spTgt spid="250"/>
                                        </p:tgtEl>
                                      </p:cBhvr>
                                    </p:animEffect>
                                  </p:childTnLst>
                                </p:cTn>
                              </p:par>
                              <p:par>
                                <p:cTn id="52" presetID="10" presetClass="entr" presetSubtype="0" fill="hold" nodeType="withEffect">
                                  <p:stCondLst>
                                    <p:cond delay="0"/>
                                  </p:stCondLst>
                                  <p:childTnLst>
                                    <p:set>
                                      <p:cBhvr>
                                        <p:cTn id="53" dur="1" fill="hold">
                                          <p:stCondLst>
                                            <p:cond delay="0"/>
                                          </p:stCondLst>
                                        </p:cTn>
                                        <p:tgtEl>
                                          <p:spTgt spid="251"/>
                                        </p:tgtEl>
                                        <p:attrNameLst>
                                          <p:attrName>style.visibility</p:attrName>
                                        </p:attrNameLst>
                                      </p:cBhvr>
                                      <p:to>
                                        <p:strVal val="visible"/>
                                      </p:to>
                                    </p:set>
                                    <p:animEffect transition="in" filter="fade">
                                      <p:cBhvr>
                                        <p:cTn id="54" dur="500"/>
                                        <p:tgtEl>
                                          <p:spTgt spid="25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54"/>
                                        </p:tgtEl>
                                        <p:attrNameLst>
                                          <p:attrName>style.visibility</p:attrName>
                                        </p:attrNameLst>
                                      </p:cBhvr>
                                      <p:to>
                                        <p:strVal val="visible"/>
                                      </p:to>
                                    </p:set>
                                    <p:animEffect transition="in" filter="fade">
                                      <p:cBhvr>
                                        <p:cTn id="59" dur="500"/>
                                        <p:tgtEl>
                                          <p:spTgt spid="25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55"/>
                                        </p:tgtEl>
                                        <p:attrNameLst>
                                          <p:attrName>style.visibility</p:attrName>
                                        </p:attrNameLst>
                                      </p:cBhvr>
                                      <p:to>
                                        <p:strVal val="visible"/>
                                      </p:to>
                                    </p:set>
                                    <p:animEffect transition="in" filter="fade">
                                      <p:cBhvr>
                                        <p:cTn id="62" dur="500"/>
                                        <p:tgtEl>
                                          <p:spTgt spid="255"/>
                                        </p:tgtEl>
                                      </p:cBhvr>
                                    </p:animEffect>
                                  </p:childTnLst>
                                </p:cTn>
                              </p:par>
                              <p:par>
                                <p:cTn id="63" presetID="10" presetClass="entr" presetSubtype="0" fill="hold" nodeType="withEffect">
                                  <p:stCondLst>
                                    <p:cond delay="0"/>
                                  </p:stCondLst>
                                  <p:childTnLst>
                                    <p:set>
                                      <p:cBhvr>
                                        <p:cTn id="64" dur="1" fill="hold">
                                          <p:stCondLst>
                                            <p:cond delay="0"/>
                                          </p:stCondLst>
                                        </p:cTn>
                                        <p:tgtEl>
                                          <p:spTgt spid="256"/>
                                        </p:tgtEl>
                                        <p:attrNameLst>
                                          <p:attrName>style.visibility</p:attrName>
                                        </p:attrNameLst>
                                      </p:cBhvr>
                                      <p:to>
                                        <p:strVal val="visible"/>
                                      </p:to>
                                    </p:set>
                                    <p:animEffect transition="in" filter="fade">
                                      <p:cBhvr>
                                        <p:cTn id="65" dur="500"/>
                                        <p:tgtEl>
                                          <p:spTgt spid="2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1"/>
                                        </p:tgtEl>
                                        <p:attrNameLst>
                                          <p:attrName>style.visibility</p:attrName>
                                        </p:attrNameLst>
                                      </p:cBhvr>
                                      <p:to>
                                        <p:strVal val="visible"/>
                                      </p:to>
                                    </p:set>
                                    <p:animEffect transition="in" filter="fade">
                                      <p:cBhvr>
                                        <p:cTn id="68" dur="500"/>
                                        <p:tgtEl>
                                          <p:spTgt spid="26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2"/>
                                        </p:tgtEl>
                                        <p:attrNameLst>
                                          <p:attrName>style.visibility</p:attrName>
                                        </p:attrNameLst>
                                      </p:cBhvr>
                                      <p:to>
                                        <p:strVal val="visible"/>
                                      </p:to>
                                    </p:set>
                                    <p:animEffect transition="in" filter="fade">
                                      <p:cBhvr>
                                        <p:cTn id="71" dur="500"/>
                                        <p:tgtEl>
                                          <p:spTgt spid="2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63"/>
                                        </p:tgtEl>
                                        <p:attrNameLst>
                                          <p:attrName>style.visibility</p:attrName>
                                        </p:attrNameLst>
                                      </p:cBhvr>
                                      <p:to>
                                        <p:strVal val="visible"/>
                                      </p:to>
                                    </p:set>
                                    <p:animEffect transition="in" filter="fade">
                                      <p:cBhvr>
                                        <p:cTn id="74" dur="500"/>
                                        <p:tgtEl>
                                          <p:spTgt spid="263"/>
                                        </p:tgtEl>
                                      </p:cBhvr>
                                    </p:animEffect>
                                  </p:childTnLst>
                                </p:cTn>
                              </p:par>
                              <p:par>
                                <p:cTn id="75" presetID="10" presetClass="entr" presetSubtype="0" fill="hold" nodeType="withEffect">
                                  <p:stCondLst>
                                    <p:cond delay="0"/>
                                  </p:stCondLst>
                                  <p:childTnLst>
                                    <p:set>
                                      <p:cBhvr>
                                        <p:cTn id="76" dur="1" fill="hold">
                                          <p:stCondLst>
                                            <p:cond delay="0"/>
                                          </p:stCondLst>
                                        </p:cTn>
                                        <p:tgtEl>
                                          <p:spTgt spid="264"/>
                                        </p:tgtEl>
                                        <p:attrNameLst>
                                          <p:attrName>style.visibility</p:attrName>
                                        </p:attrNameLst>
                                      </p:cBhvr>
                                      <p:to>
                                        <p:strVal val="visible"/>
                                      </p:to>
                                    </p:set>
                                    <p:animEffect transition="in" filter="fade">
                                      <p:cBhvr>
                                        <p:cTn id="77" dur="500"/>
                                        <p:tgtEl>
                                          <p:spTgt spid="264"/>
                                        </p:tgtEl>
                                      </p:cBhvr>
                                    </p:animEffect>
                                  </p:childTnLst>
                                </p:cTn>
                              </p:par>
                              <p:par>
                                <p:cTn id="78" presetID="10" presetClass="entr" presetSubtype="0" fill="hold" nodeType="withEffect">
                                  <p:stCondLst>
                                    <p:cond delay="0"/>
                                  </p:stCondLst>
                                  <p:childTnLst>
                                    <p:set>
                                      <p:cBhvr>
                                        <p:cTn id="79" dur="1" fill="hold">
                                          <p:stCondLst>
                                            <p:cond delay="0"/>
                                          </p:stCondLst>
                                        </p:cTn>
                                        <p:tgtEl>
                                          <p:spTgt spid="265"/>
                                        </p:tgtEl>
                                        <p:attrNameLst>
                                          <p:attrName>style.visibility</p:attrName>
                                        </p:attrNameLst>
                                      </p:cBhvr>
                                      <p:to>
                                        <p:strVal val="visible"/>
                                      </p:to>
                                    </p:set>
                                    <p:animEffect transition="in" filter="fade">
                                      <p:cBhvr>
                                        <p:cTn id="80" dur="500"/>
                                        <p:tgtEl>
                                          <p:spTgt spid="265"/>
                                        </p:tgtEl>
                                      </p:cBhvr>
                                    </p:animEffect>
                                  </p:childTnLst>
                                </p:cTn>
                              </p:par>
                              <p:par>
                                <p:cTn id="81" presetID="10" presetClass="entr" presetSubtype="0" fill="hold" nodeType="withEffect">
                                  <p:stCondLst>
                                    <p:cond delay="0"/>
                                  </p:stCondLst>
                                  <p:childTnLst>
                                    <p:set>
                                      <p:cBhvr>
                                        <p:cTn id="82" dur="1" fill="hold">
                                          <p:stCondLst>
                                            <p:cond delay="0"/>
                                          </p:stCondLst>
                                        </p:cTn>
                                        <p:tgtEl>
                                          <p:spTgt spid="266"/>
                                        </p:tgtEl>
                                        <p:attrNameLst>
                                          <p:attrName>style.visibility</p:attrName>
                                        </p:attrNameLst>
                                      </p:cBhvr>
                                      <p:to>
                                        <p:strVal val="visible"/>
                                      </p:to>
                                    </p:set>
                                    <p:animEffect transition="in" filter="fade">
                                      <p:cBhvr>
                                        <p:cTn id="83" dur="500"/>
                                        <p:tgtEl>
                                          <p:spTgt spid="26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68"/>
                                        </p:tgtEl>
                                        <p:attrNameLst>
                                          <p:attrName>style.visibility</p:attrName>
                                        </p:attrNameLst>
                                      </p:cBhvr>
                                      <p:to>
                                        <p:strVal val="visible"/>
                                      </p:to>
                                    </p:set>
                                    <p:animEffect transition="in" filter="fade">
                                      <p:cBhvr>
                                        <p:cTn id="86" dur="500"/>
                                        <p:tgtEl>
                                          <p:spTgt spid="26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74"/>
                                        </p:tgtEl>
                                        <p:attrNameLst>
                                          <p:attrName>style.visibility</p:attrName>
                                        </p:attrNameLst>
                                      </p:cBhvr>
                                      <p:to>
                                        <p:strVal val="visible"/>
                                      </p:to>
                                    </p:set>
                                    <p:animEffect transition="in" filter="fade">
                                      <p:cBhvr>
                                        <p:cTn id="89" dur="500"/>
                                        <p:tgtEl>
                                          <p:spTgt spid="27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69"/>
                                        </p:tgtEl>
                                        <p:attrNameLst>
                                          <p:attrName>style.visibility</p:attrName>
                                        </p:attrNameLst>
                                      </p:cBhvr>
                                      <p:to>
                                        <p:strVal val="visible"/>
                                      </p:to>
                                    </p:set>
                                    <p:animEffect transition="in" filter="fade">
                                      <p:cBhvr>
                                        <p:cTn id="94" dur="500"/>
                                        <p:tgtEl>
                                          <p:spTgt spid="26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72"/>
                                        </p:tgtEl>
                                        <p:attrNameLst>
                                          <p:attrName>style.visibility</p:attrName>
                                        </p:attrNameLst>
                                      </p:cBhvr>
                                      <p:to>
                                        <p:strVal val="visible"/>
                                      </p:to>
                                    </p:set>
                                    <p:animEffect transition="in" filter="fade">
                                      <p:cBhvr>
                                        <p:cTn id="97" dur="500"/>
                                        <p:tgtEl>
                                          <p:spTgt spid="27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73"/>
                                        </p:tgtEl>
                                        <p:attrNameLst>
                                          <p:attrName>style.visibility</p:attrName>
                                        </p:attrNameLst>
                                      </p:cBhvr>
                                      <p:to>
                                        <p:strVal val="visible"/>
                                      </p:to>
                                    </p:set>
                                    <p:animEffect transition="in" filter="fade">
                                      <p:cBhvr>
                                        <p:cTn id="100" dur="500"/>
                                        <p:tgtEl>
                                          <p:spTgt spid="27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71"/>
                                        </p:tgtEl>
                                        <p:attrNameLst>
                                          <p:attrName>style.visibility</p:attrName>
                                        </p:attrNameLst>
                                      </p:cBhvr>
                                      <p:to>
                                        <p:strVal val="visible"/>
                                      </p:to>
                                    </p:set>
                                    <p:animEffect transition="in" filter="fade">
                                      <p:cBhvr>
                                        <p:cTn id="103" dur="500"/>
                                        <p:tgtEl>
                                          <p:spTgt spid="271"/>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67"/>
                                        </p:tgtEl>
                                        <p:attrNameLst>
                                          <p:attrName>style.visibility</p:attrName>
                                        </p:attrNameLst>
                                      </p:cBhvr>
                                      <p:to>
                                        <p:strVal val="visible"/>
                                      </p:to>
                                    </p:set>
                                    <p:animEffect transition="in" filter="fade">
                                      <p:cBhvr>
                                        <p:cTn id="108" dur="500"/>
                                        <p:tgtEl>
                                          <p:spTgt spid="26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76"/>
                                        </p:tgtEl>
                                        <p:attrNameLst>
                                          <p:attrName>style.visibility</p:attrName>
                                        </p:attrNameLst>
                                      </p:cBhvr>
                                      <p:to>
                                        <p:strVal val="visible"/>
                                      </p:to>
                                    </p:set>
                                    <p:animEffect transition="in" filter="fade">
                                      <p:cBhvr>
                                        <p:cTn id="113" dur="5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p:bldP spid="20" grpId="0"/>
      <p:bldP spid="21" grpId="0"/>
      <p:bldP spid="240" grpId="0"/>
      <p:bldP spid="241" grpId="0" animBg="1"/>
      <p:bldP spid="248" grpId="0"/>
      <p:bldP spid="254" grpId="0" animBg="1"/>
      <p:bldP spid="255" grpId="0"/>
      <p:bldP spid="261" grpId="0"/>
      <p:bldP spid="262" grpId="0" animBg="1"/>
      <p:bldP spid="263" grpId="0"/>
      <p:bldP spid="267" grpId="0"/>
      <p:bldP spid="268" grpId="0"/>
      <p:bldP spid="269" grpId="0" animBg="1"/>
      <p:bldP spid="271" grpId="0"/>
      <p:bldP spid="272" grpId="0" animBg="1"/>
      <p:bldP spid="273" grpId="0"/>
      <p:bldP spid="274" grpId="0" animBg="1"/>
      <p:bldP spid="27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Motivation: Balancing Overhead - Throughput</a:t>
            </a:r>
            <a:endParaRPr lang="en-GB" sz="2800" b="0" strike="noStrike" spc="-1" noProof="0" dirty="0">
              <a:solidFill>
                <a:srgbClr val="000000"/>
              </a:solidFill>
              <a:latin typeface="Calibri"/>
            </a:endParaRPr>
          </a:p>
        </p:txBody>
      </p:sp>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3"/>
          <a:stretch>
            <a:fillRect/>
          </a:stretch>
        </p:blipFill>
        <p:spPr>
          <a:xfrm>
            <a:off x="6876087" y="1356393"/>
            <a:ext cx="5197110" cy="3513677"/>
          </a:xfrm>
          <a:prstGeom prst="rect">
            <a:avLst/>
          </a:prstGeom>
        </p:spPr>
      </p:pic>
      <p:pic>
        <p:nvPicPr>
          <p:cNvPr id="13" name="Graphic 12">
            <a:extLst>
              <a:ext uri="{FF2B5EF4-FFF2-40B4-BE49-F238E27FC236}">
                <a16:creationId xmlns:a16="http://schemas.microsoft.com/office/drawing/2014/main" id="{21EE516D-9AAC-4910-4613-9AB2D66722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150" y="822061"/>
            <a:ext cx="6134100" cy="5572125"/>
          </a:xfrm>
          <a:prstGeom prst="rect">
            <a:avLst/>
          </a:prstGeom>
        </p:spPr>
      </p:pic>
    </p:spTree>
    <p:extLst>
      <p:ext uri="{BB962C8B-B14F-4D97-AF65-F5344CB8AC3E}">
        <p14:creationId xmlns:p14="http://schemas.microsoft.com/office/powerpoint/2010/main" val="4071490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49844-3B3B-4A0F-1897-1AB6A4E8E05C}"/>
            </a:ext>
          </a:extLst>
        </p:cNvPr>
        <p:cNvGrpSpPr/>
        <p:nvPr/>
      </p:nvGrpSpPr>
      <p:grpSpPr>
        <a:xfrm>
          <a:off x="0" y="0"/>
          <a:ext cx="0" cy="0"/>
          <a:chOff x="0" y="0"/>
          <a:chExt cx="0" cy="0"/>
        </a:xfrm>
      </p:grpSpPr>
      <p:sp>
        <p:nvSpPr>
          <p:cNvPr id="338" name="PlaceHolder 1">
            <a:extLst>
              <a:ext uri="{FF2B5EF4-FFF2-40B4-BE49-F238E27FC236}">
                <a16:creationId xmlns:a16="http://schemas.microsoft.com/office/drawing/2014/main" id="{9794AA33-F1A8-7E4D-3BC5-474A90F44E6E}"/>
              </a:ext>
            </a:extLst>
          </p:cNvPr>
          <p:cNvSpPr>
            <a:spLocks noGrp="1"/>
          </p:cNvSpPr>
          <p:nvPr>
            <p:ph type="title"/>
          </p:nvPr>
        </p:nvSpPr>
        <p:spPr>
          <a:xfrm>
            <a:off x="0" y="0"/>
            <a:ext cx="4914900" cy="787680"/>
          </a:xfrm>
          <a:prstGeom prst="rect">
            <a:avLst/>
          </a:prstGeom>
          <a:noFill/>
          <a:ln w="0">
            <a:noFill/>
          </a:ln>
        </p:spPr>
        <p:txBody>
          <a:bodyPr anchor="ctr">
            <a:normAutofit fontScale="90000"/>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5E07E4E9-9A51-F2E8-7BD8-87C8F3D613D1}"/>
              </a:ext>
            </a:extLst>
          </p:cNvPr>
          <p:cNvPicPr>
            <a:picLocks noChangeAspect="1"/>
          </p:cNvPicPr>
          <p:nvPr/>
        </p:nvPicPr>
        <p:blipFill>
          <a:blip r:embed="rId2"/>
          <a:stretch>
            <a:fillRect/>
          </a:stretch>
        </p:blipFill>
        <p:spPr>
          <a:xfrm>
            <a:off x="546337" y="1690450"/>
            <a:ext cx="5047863" cy="3477099"/>
          </a:xfrm>
          <a:prstGeom prst="rect">
            <a:avLst/>
          </a:prstGeom>
        </p:spPr>
      </p:pic>
      <p:pic>
        <p:nvPicPr>
          <p:cNvPr id="4" name="Picture 3">
            <a:extLst>
              <a:ext uri="{FF2B5EF4-FFF2-40B4-BE49-F238E27FC236}">
                <a16:creationId xmlns:a16="http://schemas.microsoft.com/office/drawing/2014/main" id="{D350A91F-897B-1FB1-D33A-E808D88B4487}"/>
              </a:ext>
            </a:extLst>
          </p:cNvPr>
          <p:cNvPicPr>
            <a:picLocks noChangeAspect="1"/>
          </p:cNvPicPr>
          <p:nvPr/>
        </p:nvPicPr>
        <p:blipFill>
          <a:blip r:embed="rId3"/>
          <a:stretch>
            <a:fillRect/>
          </a:stretch>
        </p:blipFill>
        <p:spPr>
          <a:xfrm>
            <a:off x="6489333" y="1540155"/>
            <a:ext cx="5304850" cy="4028440"/>
          </a:xfrm>
          <a:prstGeom prst="rect">
            <a:avLst/>
          </a:prstGeom>
        </p:spPr>
      </p:pic>
      <p:sp>
        <p:nvSpPr>
          <p:cNvPr id="9" name="TextBox 8">
            <a:extLst>
              <a:ext uri="{FF2B5EF4-FFF2-40B4-BE49-F238E27FC236}">
                <a16:creationId xmlns:a16="http://schemas.microsoft.com/office/drawing/2014/main" id="{360161D2-5099-4C4B-5CD2-BDA01D1400E1}"/>
              </a:ext>
            </a:extLst>
          </p:cNvPr>
          <p:cNvSpPr txBox="1"/>
          <p:nvPr/>
        </p:nvSpPr>
        <p:spPr>
          <a:xfrm>
            <a:off x="6489333" y="961649"/>
            <a:ext cx="5304850" cy="400110"/>
          </a:xfrm>
          <a:prstGeom prst="rect">
            <a:avLst/>
          </a:prstGeom>
          <a:noFill/>
        </p:spPr>
        <p:txBody>
          <a:bodyPr wrap="square">
            <a:spAutoFit/>
          </a:bodyPr>
          <a:lstStyle/>
          <a:p>
            <a:pPr algn="l"/>
            <a:r>
              <a:rPr lang="en-GB" sz="2000" b="0" i="0" u="none" strike="noStrike" baseline="0" noProof="0" dirty="0">
                <a:latin typeface="NimbusRomNo9L-Regu"/>
              </a:rPr>
              <a:t>Transmission-Reception Scheme: 802.11ad std</a:t>
            </a:r>
            <a:endParaRPr lang="en-GB" sz="2000" noProof="0" dirty="0"/>
          </a:p>
        </p:txBody>
      </p:sp>
    </p:spTree>
    <p:extLst>
      <p:ext uri="{BB962C8B-B14F-4D97-AF65-F5344CB8AC3E}">
        <p14:creationId xmlns:p14="http://schemas.microsoft.com/office/powerpoint/2010/main" val="2422421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3721203" y="81814"/>
            <a:ext cx="2900728" cy="787680"/>
          </a:xfrm>
          <a:prstGeom prst="rect">
            <a:avLst/>
          </a:prstGeom>
          <a:noFill/>
          <a:ln w="0">
            <a:noFill/>
          </a:ln>
        </p:spPr>
        <p:txBody>
          <a:bodyPr anchor="ctr">
            <a:normAutofit/>
          </a:bodyPr>
          <a:lstStyle/>
          <a:p>
            <a:pPr algn="r">
              <a:lnSpc>
                <a:spcPct val="90000"/>
              </a:lnSpc>
              <a:buNone/>
            </a:pPr>
            <a:r>
              <a:rPr lang="en-GB" sz="2800" b="0" strike="noStrike" spc="-1" noProof="0" dirty="0">
                <a:solidFill>
                  <a:srgbClr val="000000"/>
                </a:solidFill>
                <a:latin typeface="Calibri Light"/>
              </a:rPr>
              <a:t>SNR evaluation</a:t>
            </a:r>
            <a:endParaRPr lang="en-GB" sz="2800" b="0" strike="noStrike" spc="-1" noProof="0" dirty="0">
              <a:solidFill>
                <a:srgbClr val="000000"/>
              </a:solidFill>
              <a:latin typeface="Calibri"/>
            </a:endParaRPr>
          </a:p>
        </p:txBody>
      </p:sp>
      <p:pic>
        <p:nvPicPr>
          <p:cNvPr id="6" name="Picture 5">
            <a:extLst>
              <a:ext uri="{FF2B5EF4-FFF2-40B4-BE49-F238E27FC236}">
                <a16:creationId xmlns:a16="http://schemas.microsoft.com/office/drawing/2014/main" id="{E44CE8F8-2B1A-1B8E-8D7A-CA269E41CEDF}"/>
              </a:ext>
            </a:extLst>
          </p:cNvPr>
          <p:cNvPicPr>
            <a:picLocks noChangeAspect="1"/>
          </p:cNvPicPr>
          <p:nvPr/>
        </p:nvPicPr>
        <p:blipFill>
          <a:blip r:embed="rId3"/>
          <a:stretch>
            <a:fillRect/>
          </a:stretch>
        </p:blipFill>
        <p:spPr>
          <a:xfrm>
            <a:off x="0" y="2374899"/>
            <a:ext cx="5005004" cy="4401287"/>
          </a:xfrm>
          <a:prstGeom prst="rect">
            <a:avLst/>
          </a:prstGeom>
        </p:spPr>
      </p:pic>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4"/>
          <a:stretch>
            <a:fillRect/>
          </a:stretch>
        </p:blipFill>
        <p:spPr>
          <a:xfrm>
            <a:off x="796033" y="0"/>
            <a:ext cx="3181522" cy="2150972"/>
          </a:xfrm>
          <a:prstGeom prst="rect">
            <a:avLst/>
          </a:prstGeom>
        </p:spPr>
      </p:pic>
      <p:pic>
        <p:nvPicPr>
          <p:cNvPr id="8" name="Graphic 7">
            <a:extLst>
              <a:ext uri="{FF2B5EF4-FFF2-40B4-BE49-F238E27FC236}">
                <a16:creationId xmlns:a16="http://schemas.microsoft.com/office/drawing/2014/main" id="{A7A5291B-B76E-359B-3AFA-028F219B90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1299" y="78246"/>
            <a:ext cx="5437701" cy="4557386"/>
          </a:xfrm>
          <a:prstGeom prst="rect">
            <a:avLst/>
          </a:prstGeom>
        </p:spPr>
      </p:pic>
      <p:pic>
        <p:nvPicPr>
          <p:cNvPr id="9" name="Graphic 8">
            <a:extLst>
              <a:ext uri="{FF2B5EF4-FFF2-40B4-BE49-F238E27FC236}">
                <a16:creationId xmlns:a16="http://schemas.microsoft.com/office/drawing/2014/main" id="{6B549C59-625C-36CA-FA6A-E3C2CC97ED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34641" y="3139693"/>
            <a:ext cx="4093315" cy="3718307"/>
          </a:xfrm>
          <a:prstGeom prst="rect">
            <a:avLst/>
          </a:prstGeom>
        </p:spPr>
      </p:pic>
    </p:spTree>
    <p:extLst>
      <p:ext uri="{BB962C8B-B14F-4D97-AF65-F5344CB8AC3E}">
        <p14:creationId xmlns:p14="http://schemas.microsoft.com/office/powerpoint/2010/main" val="198939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3">
            <a:extLst>
              <a:ext uri="{FF2B5EF4-FFF2-40B4-BE49-F238E27FC236}">
                <a16:creationId xmlns:a16="http://schemas.microsoft.com/office/drawing/2014/main" id="{D77389A8-993B-E1DB-C027-0444214E5944}"/>
              </a:ext>
            </a:extLst>
          </p:cNvPr>
          <p:cNvGrpSpPr/>
          <p:nvPr/>
        </p:nvGrpSpPr>
        <p:grpSpPr>
          <a:xfrm>
            <a:off x="10813312" y="5932487"/>
            <a:ext cx="1246680" cy="496080"/>
            <a:chOff x="10490040" y="6138360"/>
            <a:chExt cx="1246680" cy="496080"/>
          </a:xfrm>
        </p:grpSpPr>
        <p:sp>
          <p:nvSpPr>
            <p:cNvPr id="221" name="Rectangle 4">
              <a:extLst>
                <a:ext uri="{FF2B5EF4-FFF2-40B4-BE49-F238E27FC236}">
                  <a16:creationId xmlns:a16="http://schemas.microsoft.com/office/drawing/2014/main" id="{6495D055-3C35-429D-4748-780F0A62655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22" name="Graphic 5">
              <a:extLst>
                <a:ext uri="{FF2B5EF4-FFF2-40B4-BE49-F238E27FC236}">
                  <a16:creationId xmlns:a16="http://schemas.microsoft.com/office/drawing/2014/main" id="{EF89879A-B672-36A2-093B-5BF8443C3A1B}"/>
                </a:ext>
              </a:extLst>
            </p:cNvPr>
            <p:cNvPicPr/>
            <p:nvPr/>
          </p:nvPicPr>
          <p:blipFill>
            <a:blip r:embed="rId2"/>
            <a:stretch/>
          </p:blipFill>
          <p:spPr>
            <a:xfrm>
              <a:off x="10503720" y="6324480"/>
              <a:ext cx="1232640" cy="251640"/>
            </a:xfrm>
            <a:prstGeom prst="rect">
              <a:avLst/>
            </a:prstGeom>
            <a:ln w="0">
              <a:noFill/>
            </a:ln>
          </p:spPr>
        </p:pic>
      </p:grpSp>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Localizing</a:t>
            </a:r>
            <a:r>
              <a:rPr lang="en-GB" sz="2800" spc="-1" noProof="0" dirty="0">
                <a:solidFill>
                  <a:srgbClr val="000000"/>
                </a:solidFill>
                <a:latin typeface="Calibri Light"/>
              </a:rPr>
              <a:t> the MU</a:t>
            </a:r>
            <a:endParaRPr lang="en-GB" sz="2800" b="0" strike="noStrike" spc="-1" noProof="0" dirty="0">
              <a:solidFill>
                <a:srgbClr val="000000"/>
              </a:solidFill>
              <a:latin typeface="Calibri"/>
            </a:endParaRPr>
          </a:p>
        </p:txBody>
      </p:sp>
      <p:sp>
        <p:nvSpPr>
          <p:cNvPr id="2" name="Rectangle 1">
            <a:extLst>
              <a:ext uri="{FF2B5EF4-FFF2-40B4-BE49-F238E27FC236}">
                <a16:creationId xmlns:a16="http://schemas.microsoft.com/office/drawing/2014/main" id="{E7D1D6F6-5602-B0DA-C14D-A6DF83C90BCD}"/>
              </a:ext>
            </a:extLst>
          </p:cNvPr>
          <p:cNvSpPr/>
          <p:nvPr/>
        </p:nvSpPr>
        <p:spPr>
          <a:xfrm>
            <a:off x="25159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3" name="Rectangle 2">
            <a:extLst>
              <a:ext uri="{FF2B5EF4-FFF2-40B4-BE49-F238E27FC236}">
                <a16:creationId xmlns:a16="http://schemas.microsoft.com/office/drawing/2014/main" id="{57469E4A-86C9-EFD2-E997-1F8A282148DF}"/>
              </a:ext>
            </a:extLst>
          </p:cNvPr>
          <p:cNvSpPr/>
          <p:nvPr/>
        </p:nvSpPr>
        <p:spPr>
          <a:xfrm>
            <a:off x="2723859" y="1868119"/>
            <a:ext cx="1064466" cy="237714"/>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A59AB4D-39EA-1984-0C40-B959E4A331C5}"/>
                  </a:ext>
                </a:extLst>
              </p:cNvPr>
              <p:cNvSpPr txBox="1"/>
              <p:nvPr/>
            </p:nvSpPr>
            <p:spPr>
              <a:xfrm>
                <a:off x="837958" y="1174336"/>
                <a:ext cx="1398524" cy="263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i="1" noProof="0" smtClean="0">
                              <a:latin typeface="Cambria Math" panose="02040503050406030204" pitchFamily="18" charset="0"/>
                            </a:rPr>
                          </m:ctrlPr>
                        </m:sSubPr>
                        <m:e>
                          <m:r>
                            <a:rPr lang="en-GB" sz="1600" i="1" noProof="0">
                              <a:latin typeface="Cambria Math" panose="02040503050406030204" pitchFamily="18" charset="0"/>
                            </a:rPr>
                            <m:t>𝑇</m:t>
                          </m:r>
                        </m:e>
                        <m:sub>
                          <m:r>
                            <m:rPr>
                              <m:nor/>
                            </m:rPr>
                            <a:rPr lang="en-GB" sz="1600" b="0" i="0" noProof="0" smtClean="0">
                              <a:latin typeface="Cambria Math" panose="02040503050406030204" pitchFamily="18" charset="0"/>
                            </a:rPr>
                            <m:t>loc</m:t>
                          </m:r>
                        </m:sub>
                      </m:sSub>
                      <m:r>
                        <a:rPr lang="en-GB" sz="1600" b="0" i="1" noProof="0" smtClean="0">
                          <a:latin typeface="Cambria Math" panose="02040503050406030204" pitchFamily="18" charset="0"/>
                        </a:rPr>
                        <m:t>=25.4 </m:t>
                      </m:r>
                      <m:r>
                        <m:rPr>
                          <m:sty m:val="p"/>
                        </m:rPr>
                        <a:rPr lang="en-GB" sz="1600" b="0" i="0" noProof="0" smtClean="0">
                          <a:latin typeface="Cambria Math" panose="02040503050406030204" pitchFamily="18" charset="0"/>
                        </a:rPr>
                        <m:t>ms</m:t>
                      </m:r>
                    </m:oMath>
                  </m:oMathPara>
                </a14:m>
                <a:endParaRPr lang="en-GB" sz="1600" noProof="0" dirty="0"/>
              </a:p>
            </p:txBody>
          </p:sp>
        </mc:Choice>
        <mc:Fallback xmlns="">
          <p:sp>
            <p:nvSpPr>
              <p:cNvPr id="10" name="TextBox 9">
                <a:extLst>
                  <a:ext uri="{FF2B5EF4-FFF2-40B4-BE49-F238E27FC236}">
                    <a16:creationId xmlns:a16="http://schemas.microsoft.com/office/drawing/2014/main" id="{BA59AB4D-39EA-1984-0C40-B959E4A331C5}"/>
                  </a:ext>
                </a:extLst>
              </p:cNvPr>
              <p:cNvSpPr txBox="1">
                <a:spLocks noRot="1" noChangeAspect="1" noMove="1" noResize="1" noEditPoints="1" noAdjustHandles="1" noChangeArrowheads="1" noChangeShapeType="1" noTextEdit="1"/>
              </p:cNvSpPr>
              <p:nvPr/>
            </p:nvSpPr>
            <p:spPr>
              <a:xfrm>
                <a:off x="837958" y="1174336"/>
                <a:ext cx="1398524" cy="263790"/>
              </a:xfrm>
              <a:prstGeom prst="rect">
                <a:avLst/>
              </a:prstGeom>
              <a:blipFill>
                <a:blip r:embed="rId3"/>
                <a:stretch>
                  <a:fillRect l="-2174" r="-435" b="-27907"/>
                </a:stretch>
              </a:blipFill>
            </p:spPr>
            <p:txBody>
              <a:bodyPr/>
              <a:lstStyle/>
              <a:p>
                <a:r>
                  <a:rPr lang="LID4096">
                    <a:noFill/>
                  </a:rPr>
                  <a:t> </a:t>
                </a:r>
              </a:p>
            </p:txBody>
          </p:sp>
        </mc:Fallback>
      </mc:AlternateContent>
      <p:cxnSp>
        <p:nvCxnSpPr>
          <p:cNvPr id="11" name="Straight Connector 10">
            <a:extLst>
              <a:ext uri="{FF2B5EF4-FFF2-40B4-BE49-F238E27FC236}">
                <a16:creationId xmlns:a16="http://schemas.microsoft.com/office/drawing/2014/main" id="{C17EF41A-ED74-B066-5D20-89EFF92AE930}"/>
              </a:ext>
            </a:extLst>
          </p:cNvPr>
          <p:cNvCxnSpPr>
            <a:cxnSpLocks/>
          </p:cNvCxnSpPr>
          <p:nvPr/>
        </p:nvCxnSpPr>
        <p:spPr>
          <a:xfrm>
            <a:off x="227815" y="1642833"/>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CDB0B6-C707-D616-EE60-F54AA5F988F5}"/>
              </a:ext>
            </a:extLst>
          </p:cNvPr>
          <p:cNvCxnSpPr>
            <a:cxnSpLocks/>
          </p:cNvCxnSpPr>
          <p:nvPr/>
        </p:nvCxnSpPr>
        <p:spPr>
          <a:xfrm rot="18900000">
            <a:off x="234539" y="1594659"/>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75988B-84CE-5877-15F5-E92E2851ECA4}"/>
              </a:ext>
            </a:extLst>
          </p:cNvPr>
          <p:cNvCxnSpPr>
            <a:cxnSpLocks/>
          </p:cNvCxnSpPr>
          <p:nvPr/>
        </p:nvCxnSpPr>
        <p:spPr>
          <a:xfrm rot="18900000">
            <a:off x="2611806" y="160320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A24831E-4B2F-DE80-4243-DD345DAF00EE}"/>
              </a:ext>
            </a:extLst>
          </p:cNvPr>
          <p:cNvSpPr txBox="1"/>
          <p:nvPr/>
        </p:nvSpPr>
        <p:spPr>
          <a:xfrm>
            <a:off x="360422" y="2426286"/>
            <a:ext cx="854721" cy="415498"/>
          </a:xfrm>
          <a:prstGeom prst="rect">
            <a:avLst/>
          </a:prstGeom>
          <a:noFill/>
        </p:spPr>
        <p:txBody>
          <a:bodyPr wrap="none" rtlCol="0">
            <a:spAutoFit/>
          </a:bodyPr>
          <a:lstStyle/>
          <a:p>
            <a:pPr algn="ctr"/>
            <a:r>
              <a:rPr lang="en-GB" sz="1050" noProof="0" dirty="0"/>
              <a:t>MU</a:t>
            </a:r>
          </a:p>
          <a:p>
            <a:r>
              <a:rPr lang="en-GB" sz="1050" noProof="0" dirty="0"/>
              <a:t>localization</a:t>
            </a:r>
          </a:p>
        </p:txBody>
      </p:sp>
      <p:sp>
        <p:nvSpPr>
          <p:cNvPr id="21" name="TextBox 20">
            <a:extLst>
              <a:ext uri="{FF2B5EF4-FFF2-40B4-BE49-F238E27FC236}">
                <a16:creationId xmlns:a16="http://schemas.microsoft.com/office/drawing/2014/main" id="{8023389D-69D9-051E-E0A8-3BC5D276BE76}"/>
              </a:ext>
            </a:extLst>
          </p:cNvPr>
          <p:cNvSpPr txBox="1"/>
          <p:nvPr/>
        </p:nvSpPr>
        <p:spPr>
          <a:xfrm>
            <a:off x="2776724" y="2409566"/>
            <a:ext cx="958917" cy="415498"/>
          </a:xfrm>
          <a:prstGeom prst="rect">
            <a:avLst/>
          </a:prstGeom>
          <a:noFill/>
        </p:spPr>
        <p:txBody>
          <a:bodyPr wrap="none" rtlCol="0">
            <a:spAutoFit/>
          </a:bodyPr>
          <a:lstStyle/>
          <a:p>
            <a:pPr algn="ctr"/>
            <a:r>
              <a:rPr lang="en-GB" sz="1050" noProof="0" dirty="0"/>
              <a:t>IRS</a:t>
            </a:r>
          </a:p>
          <a:p>
            <a:pPr algn="ctr"/>
            <a:r>
              <a:rPr lang="en-GB" sz="1050" noProof="0" dirty="0"/>
              <a:t>configuration</a:t>
            </a:r>
            <a:endParaRPr lang="en-GB" sz="2000" noProof="0" dirty="0"/>
          </a:p>
        </p:txBody>
      </p:sp>
      <p:cxnSp>
        <p:nvCxnSpPr>
          <p:cNvPr id="24" name="Straight Arrow Connector 23">
            <a:extLst>
              <a:ext uri="{FF2B5EF4-FFF2-40B4-BE49-F238E27FC236}">
                <a16:creationId xmlns:a16="http://schemas.microsoft.com/office/drawing/2014/main" id="{BAD839BE-4120-0DAE-9A41-0BD607D6AD05}"/>
              </a:ext>
            </a:extLst>
          </p:cNvPr>
          <p:cNvCxnSpPr>
            <a:cxnSpLocks/>
            <a:stCxn id="2" idx="2"/>
            <a:endCxn id="20" idx="0"/>
          </p:cNvCxnSpPr>
          <p:nvPr/>
        </p:nvCxnSpPr>
        <p:spPr>
          <a:xfrm>
            <a:off x="787783" y="2105833"/>
            <a:ext cx="0" cy="32045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C1757B-1DB3-C294-0B19-EB7594B8C2C2}"/>
              </a:ext>
            </a:extLst>
          </p:cNvPr>
          <p:cNvCxnSpPr>
            <a:cxnSpLocks/>
            <a:stCxn id="3" idx="2"/>
            <a:endCxn id="21" idx="0"/>
          </p:cNvCxnSpPr>
          <p:nvPr/>
        </p:nvCxnSpPr>
        <p:spPr>
          <a:xfrm>
            <a:off x="3256092" y="2105833"/>
            <a:ext cx="91" cy="303733"/>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14" name="Picture 213">
            <a:extLst>
              <a:ext uri="{FF2B5EF4-FFF2-40B4-BE49-F238E27FC236}">
                <a16:creationId xmlns:a16="http://schemas.microsoft.com/office/drawing/2014/main" id="{F87BF970-B67F-A97E-2A26-4AC9287984CE}"/>
              </a:ext>
            </a:extLst>
          </p:cNvPr>
          <p:cNvPicPr>
            <a:picLocks noChangeAspect="1"/>
          </p:cNvPicPr>
          <p:nvPr/>
        </p:nvPicPr>
        <p:blipFill>
          <a:blip r:embed="rId4"/>
          <a:stretch>
            <a:fillRect/>
          </a:stretch>
        </p:blipFill>
        <p:spPr>
          <a:xfrm>
            <a:off x="6958972" y="111280"/>
            <a:ext cx="5197110" cy="3513677"/>
          </a:xfrm>
          <a:prstGeom prst="rect">
            <a:avLst/>
          </a:prstGeom>
        </p:spPr>
      </p:pic>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14CD9D65-4C3C-A5C8-C53C-59E7E696063E}"/>
                  </a:ext>
                </a:extLst>
              </p:cNvPr>
              <p:cNvSpPr txBox="1"/>
              <p:nvPr/>
            </p:nvSpPr>
            <p:spPr>
              <a:xfrm rot="16200000">
                <a:off x="1383608"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40" name="TextBox 239">
                <a:extLst>
                  <a:ext uri="{FF2B5EF4-FFF2-40B4-BE49-F238E27FC236}">
                    <a16:creationId xmlns:a16="http://schemas.microsoft.com/office/drawing/2014/main" id="{14CD9D65-4C3C-A5C8-C53C-59E7E696063E}"/>
                  </a:ext>
                </a:extLst>
              </p:cNvPr>
              <p:cNvSpPr txBox="1">
                <a:spLocks noRot="1" noChangeAspect="1" noMove="1" noResize="1" noEditPoints="1" noAdjustHandles="1" noChangeArrowheads="1" noChangeShapeType="1" noTextEdit="1"/>
              </p:cNvSpPr>
              <p:nvPr/>
            </p:nvSpPr>
            <p:spPr>
              <a:xfrm rot="16200000">
                <a:off x="1383608" y="1879254"/>
                <a:ext cx="96180" cy="215444"/>
              </a:xfrm>
              <a:prstGeom prst="rect">
                <a:avLst/>
              </a:prstGeom>
              <a:blipFill>
                <a:blip r:embed="rId5"/>
                <a:stretch>
                  <a:fillRect t="-43750" r="-8333" b="-43750"/>
                </a:stretch>
              </a:blipFill>
            </p:spPr>
            <p:txBody>
              <a:bodyPr/>
              <a:lstStyle/>
              <a:p>
                <a:r>
                  <a:rPr lang="LID4096">
                    <a:noFill/>
                  </a:rPr>
                  <a:t> </a:t>
                </a:r>
              </a:p>
            </p:txBody>
          </p:sp>
        </mc:Fallback>
      </mc:AlternateContent>
      <p:sp>
        <p:nvSpPr>
          <p:cNvPr id="241" name="Rectangle 240">
            <a:extLst>
              <a:ext uri="{FF2B5EF4-FFF2-40B4-BE49-F238E27FC236}">
                <a16:creationId xmlns:a16="http://schemas.microsoft.com/office/drawing/2014/main" id="{09542D87-5CF9-F06A-9D2A-4EA17B0BFBB2}"/>
              </a:ext>
            </a:extLst>
          </p:cNvPr>
          <p:cNvSpPr/>
          <p:nvPr/>
        </p:nvSpPr>
        <p:spPr>
          <a:xfrm>
            <a:off x="1539420" y="1868119"/>
            <a:ext cx="1072386" cy="237714"/>
          </a:xfrm>
          <a:prstGeom prst="rect">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48" name="TextBox 247">
                <a:extLst>
                  <a:ext uri="{FF2B5EF4-FFF2-40B4-BE49-F238E27FC236}">
                    <a16:creationId xmlns:a16="http://schemas.microsoft.com/office/drawing/2014/main" id="{52A51892-E6E5-DC6B-F11C-C518F8D2C440}"/>
                  </a:ext>
                </a:extLst>
              </p:cNvPr>
              <p:cNvSpPr txBox="1"/>
              <p:nvPr/>
            </p:nvSpPr>
            <p:spPr>
              <a:xfrm>
                <a:off x="2707655" y="1202448"/>
                <a:ext cx="1338636" cy="258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i="1" noProof="0" smtClean="0">
                              <a:latin typeface="Cambria Math" panose="02040503050406030204" pitchFamily="18" charset="0"/>
                            </a:rPr>
                          </m:ctrlPr>
                        </m:sSubPr>
                        <m:e>
                          <m:r>
                            <a:rPr lang="en-GB" sz="1600" i="1" noProof="0">
                              <a:latin typeface="Cambria Math" panose="02040503050406030204" pitchFamily="18" charset="0"/>
                            </a:rPr>
                            <m:t>𝑇</m:t>
                          </m:r>
                        </m:e>
                        <m:sub>
                          <m:r>
                            <m:rPr>
                              <m:nor/>
                            </m:rPr>
                            <a:rPr lang="en-GB" sz="1600" noProof="0">
                              <a:latin typeface="Cambria Math" panose="02040503050406030204" pitchFamily="18" charset="0"/>
                            </a:rPr>
                            <m:t>IRS</m:t>
                          </m:r>
                        </m:sub>
                      </m:sSub>
                      <m:r>
                        <a:rPr lang="en-GB" sz="1600" b="0" i="1" noProof="0" smtClean="0">
                          <a:latin typeface="Cambria Math" panose="02040503050406030204" pitchFamily="18" charset="0"/>
                        </a:rPr>
                        <m:t>=0.8 </m:t>
                      </m:r>
                      <m:r>
                        <m:rPr>
                          <m:sty m:val="p"/>
                        </m:rPr>
                        <a:rPr lang="en-GB" sz="1600" b="0" i="0" noProof="0" smtClean="0">
                          <a:latin typeface="Cambria Math" panose="02040503050406030204" pitchFamily="18" charset="0"/>
                        </a:rPr>
                        <m:t>ms</m:t>
                      </m:r>
                    </m:oMath>
                  </m:oMathPara>
                </a14:m>
                <a:endParaRPr lang="en-GB" sz="1600" noProof="0" dirty="0"/>
              </a:p>
            </p:txBody>
          </p:sp>
        </mc:Choice>
        <mc:Fallback xmlns="">
          <p:sp>
            <p:nvSpPr>
              <p:cNvPr id="248" name="TextBox 247">
                <a:extLst>
                  <a:ext uri="{FF2B5EF4-FFF2-40B4-BE49-F238E27FC236}">
                    <a16:creationId xmlns:a16="http://schemas.microsoft.com/office/drawing/2014/main" id="{52A51892-E6E5-DC6B-F11C-C518F8D2C440}"/>
                  </a:ext>
                </a:extLst>
              </p:cNvPr>
              <p:cNvSpPr txBox="1">
                <a:spLocks noRot="1" noChangeAspect="1" noMove="1" noResize="1" noEditPoints="1" noAdjustHandles="1" noChangeArrowheads="1" noChangeShapeType="1" noTextEdit="1"/>
              </p:cNvSpPr>
              <p:nvPr/>
            </p:nvSpPr>
            <p:spPr>
              <a:xfrm>
                <a:off x="2707655" y="1202448"/>
                <a:ext cx="1338636" cy="258789"/>
              </a:xfrm>
              <a:prstGeom prst="rect">
                <a:avLst/>
              </a:prstGeom>
              <a:blipFill>
                <a:blip r:embed="rId6"/>
                <a:stretch>
                  <a:fillRect l="-1818" r="-455" b="-25581"/>
                </a:stretch>
              </a:blipFill>
            </p:spPr>
            <p:txBody>
              <a:bodyPr/>
              <a:lstStyle/>
              <a:p>
                <a:r>
                  <a:rPr lang="LID4096">
                    <a:noFill/>
                  </a:rPr>
                  <a:t> </a:t>
                </a:r>
              </a:p>
            </p:txBody>
          </p:sp>
        </mc:Fallback>
      </mc:AlternateContent>
      <p:cxnSp>
        <p:nvCxnSpPr>
          <p:cNvPr id="249" name="Straight Connector 248">
            <a:extLst>
              <a:ext uri="{FF2B5EF4-FFF2-40B4-BE49-F238E27FC236}">
                <a16:creationId xmlns:a16="http://schemas.microsoft.com/office/drawing/2014/main" id="{F2F5A1D5-C506-4FFC-6FFA-54B61F5B94E6}"/>
              </a:ext>
            </a:extLst>
          </p:cNvPr>
          <p:cNvCxnSpPr>
            <a:cxnSpLocks/>
          </p:cNvCxnSpPr>
          <p:nvPr/>
        </p:nvCxnSpPr>
        <p:spPr>
          <a:xfrm>
            <a:off x="2723858" y="1657060"/>
            <a:ext cx="1064466" cy="7450"/>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76441C3-D3BC-45AF-EB25-9F921B4D3A1A}"/>
              </a:ext>
            </a:extLst>
          </p:cNvPr>
          <p:cNvCxnSpPr>
            <a:cxnSpLocks/>
          </p:cNvCxnSpPr>
          <p:nvPr/>
        </p:nvCxnSpPr>
        <p:spPr>
          <a:xfrm rot="18900000">
            <a:off x="2723858" y="160253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AA936A1-783D-27E0-F561-E35EFE84975E}"/>
              </a:ext>
            </a:extLst>
          </p:cNvPr>
          <p:cNvCxnSpPr>
            <a:cxnSpLocks/>
          </p:cNvCxnSpPr>
          <p:nvPr/>
        </p:nvCxnSpPr>
        <p:spPr>
          <a:xfrm rot="18900000">
            <a:off x="3788324" y="1609986"/>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54" name="Rectangle 253">
            <a:extLst>
              <a:ext uri="{FF2B5EF4-FFF2-40B4-BE49-F238E27FC236}">
                <a16:creationId xmlns:a16="http://schemas.microsoft.com/office/drawing/2014/main" id="{FBEF072D-2D53-062E-0E3F-2864268B3467}"/>
              </a:ext>
            </a:extLst>
          </p:cNvPr>
          <p:cNvSpPr/>
          <p:nvPr/>
        </p:nvSpPr>
        <p:spPr>
          <a:xfrm>
            <a:off x="3875546"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p:sp>
        <p:nvSpPr>
          <p:cNvPr id="255" name="TextBox 254">
            <a:extLst>
              <a:ext uri="{FF2B5EF4-FFF2-40B4-BE49-F238E27FC236}">
                <a16:creationId xmlns:a16="http://schemas.microsoft.com/office/drawing/2014/main" id="{725827D2-839F-11D0-BE3D-1588B42B6B47}"/>
              </a:ext>
            </a:extLst>
          </p:cNvPr>
          <p:cNvSpPr txBox="1"/>
          <p:nvPr/>
        </p:nvSpPr>
        <p:spPr>
          <a:xfrm>
            <a:off x="3944340" y="2353931"/>
            <a:ext cx="942887" cy="415498"/>
          </a:xfrm>
          <a:prstGeom prst="rect">
            <a:avLst/>
          </a:prstGeom>
          <a:noFill/>
        </p:spPr>
        <p:txBody>
          <a:bodyPr wrap="none" rtlCol="0">
            <a:spAutoFit/>
          </a:bodyPr>
          <a:lstStyle/>
          <a:p>
            <a:pPr algn="ctr"/>
            <a:r>
              <a:rPr lang="en-GB" sz="1050" noProof="0" dirty="0"/>
              <a:t>Data</a:t>
            </a:r>
          </a:p>
          <a:p>
            <a:pPr algn="ctr"/>
            <a:r>
              <a:rPr lang="en-GB" sz="1050" noProof="0" dirty="0"/>
              <a:t>transmission</a:t>
            </a:r>
          </a:p>
        </p:txBody>
      </p:sp>
      <p:cxnSp>
        <p:nvCxnSpPr>
          <p:cNvPr id="256" name="Straight Arrow Connector 255">
            <a:extLst>
              <a:ext uri="{FF2B5EF4-FFF2-40B4-BE49-F238E27FC236}">
                <a16:creationId xmlns:a16="http://schemas.microsoft.com/office/drawing/2014/main" id="{8EDB9D79-A8B7-E637-D3E8-6C0F99931989}"/>
              </a:ext>
            </a:extLst>
          </p:cNvPr>
          <p:cNvCxnSpPr>
            <a:cxnSpLocks/>
            <a:stCxn id="254" idx="2"/>
            <a:endCxn id="255" idx="0"/>
          </p:cNvCxnSpPr>
          <p:nvPr/>
        </p:nvCxnSpPr>
        <p:spPr>
          <a:xfrm flipH="1">
            <a:off x="4415784" y="2105833"/>
            <a:ext cx="2661" cy="248098"/>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6A6B1CA6-449D-F24A-6F00-758F876ACC71}"/>
                  </a:ext>
                </a:extLst>
              </p:cNvPr>
              <p:cNvSpPr txBox="1"/>
              <p:nvPr/>
            </p:nvSpPr>
            <p:spPr>
              <a:xfrm rot="16200000">
                <a:off x="5020975" y="1879254"/>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i="1" noProof="0" smtClean="0">
                          <a:latin typeface="Cambria Math" panose="02040503050406030204" pitchFamily="18" charset="0"/>
                          <a:ea typeface="Cambria Math" panose="02040503050406030204" pitchFamily="18" charset="0"/>
                        </a:rPr>
                        <m:t>⋮</m:t>
                      </m:r>
                    </m:oMath>
                  </m:oMathPara>
                </a14:m>
                <a:endParaRPr lang="en-GB" sz="1400" noProof="0" dirty="0"/>
              </a:p>
            </p:txBody>
          </p:sp>
        </mc:Choice>
        <mc:Fallback xmlns="">
          <p:sp>
            <p:nvSpPr>
              <p:cNvPr id="261" name="TextBox 260">
                <a:extLst>
                  <a:ext uri="{FF2B5EF4-FFF2-40B4-BE49-F238E27FC236}">
                    <a16:creationId xmlns:a16="http://schemas.microsoft.com/office/drawing/2014/main" id="{6A6B1CA6-449D-F24A-6F00-758F876ACC71}"/>
                  </a:ext>
                </a:extLst>
              </p:cNvPr>
              <p:cNvSpPr txBox="1">
                <a:spLocks noRot="1" noChangeAspect="1" noMove="1" noResize="1" noEditPoints="1" noAdjustHandles="1" noChangeArrowheads="1" noChangeShapeType="1" noTextEdit="1"/>
              </p:cNvSpPr>
              <p:nvPr/>
            </p:nvSpPr>
            <p:spPr>
              <a:xfrm rot="16200000">
                <a:off x="5020975" y="1879254"/>
                <a:ext cx="96180" cy="215444"/>
              </a:xfrm>
              <a:prstGeom prst="rect">
                <a:avLst/>
              </a:prstGeom>
              <a:blipFill>
                <a:blip r:embed="rId7"/>
                <a:stretch>
                  <a:fillRect t="-43750" r="-8571" b="-43750"/>
                </a:stretch>
              </a:blipFill>
            </p:spPr>
            <p:txBody>
              <a:bodyPr/>
              <a:lstStyle/>
              <a:p>
                <a:r>
                  <a:rPr lang="LID4096">
                    <a:noFill/>
                  </a:rPr>
                  <a:t> </a:t>
                </a:r>
              </a:p>
            </p:txBody>
          </p:sp>
        </mc:Fallback>
      </mc:AlternateContent>
      <p:sp>
        <p:nvSpPr>
          <p:cNvPr id="262" name="Rectangle 261">
            <a:extLst>
              <a:ext uri="{FF2B5EF4-FFF2-40B4-BE49-F238E27FC236}">
                <a16:creationId xmlns:a16="http://schemas.microsoft.com/office/drawing/2014/main" id="{E85CC67A-FEDB-0E7A-F663-CD010C396C3A}"/>
              </a:ext>
            </a:extLst>
          </p:cNvPr>
          <p:cNvSpPr/>
          <p:nvPr/>
        </p:nvSpPr>
        <p:spPr>
          <a:xfrm>
            <a:off x="5202639" y="1868119"/>
            <a:ext cx="1085797" cy="237714"/>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noProof="0" dirty="0"/>
          </a:p>
        </p:txBody>
      </p:sp>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BF790DA2-E7B1-D506-C7CF-11A558FB8D21}"/>
                  </a:ext>
                </a:extLst>
              </p:cNvPr>
              <p:cNvSpPr txBox="1"/>
              <p:nvPr/>
            </p:nvSpPr>
            <p:spPr>
              <a:xfrm>
                <a:off x="4988638" y="1217506"/>
                <a:ext cx="572785" cy="263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b="1" i="1" noProof="0" smtClean="0">
                              <a:solidFill>
                                <a:srgbClr val="C00000"/>
                              </a:solidFill>
                              <a:latin typeface="Cambria Math" panose="02040503050406030204" pitchFamily="18" charset="0"/>
                            </a:rPr>
                          </m:ctrlPr>
                        </m:sSubPr>
                        <m:e>
                          <m:r>
                            <a:rPr lang="en-GB" sz="1600" b="1" i="1" noProof="0">
                              <a:solidFill>
                                <a:srgbClr val="C00000"/>
                              </a:solidFill>
                              <a:latin typeface="Cambria Math" panose="02040503050406030204" pitchFamily="18" charset="0"/>
                            </a:rPr>
                            <m:t>𝑻</m:t>
                          </m:r>
                        </m:e>
                        <m:sub>
                          <m:r>
                            <m:rPr>
                              <m:nor/>
                            </m:rPr>
                            <a:rPr lang="en-GB" sz="1600" b="1" i="0" noProof="0" smtClean="0">
                              <a:solidFill>
                                <a:srgbClr val="C00000"/>
                              </a:solidFill>
                              <a:latin typeface="Cambria Math" panose="02040503050406030204" pitchFamily="18" charset="0"/>
                            </a:rPr>
                            <m:t>data</m:t>
                          </m:r>
                        </m:sub>
                      </m:sSub>
                    </m:oMath>
                  </m:oMathPara>
                </a14:m>
                <a:endParaRPr lang="en-GB" sz="1600" b="1" noProof="0" dirty="0">
                  <a:solidFill>
                    <a:srgbClr val="C00000"/>
                  </a:solidFill>
                </a:endParaRPr>
              </a:p>
            </p:txBody>
          </p:sp>
        </mc:Choice>
        <mc:Fallback xmlns="">
          <p:sp>
            <p:nvSpPr>
              <p:cNvPr id="263" name="TextBox 262">
                <a:extLst>
                  <a:ext uri="{FF2B5EF4-FFF2-40B4-BE49-F238E27FC236}">
                    <a16:creationId xmlns:a16="http://schemas.microsoft.com/office/drawing/2014/main" id="{BF790DA2-E7B1-D506-C7CF-11A558FB8D21}"/>
                  </a:ext>
                </a:extLst>
              </p:cNvPr>
              <p:cNvSpPr txBox="1">
                <a:spLocks noRot="1" noChangeAspect="1" noMove="1" noResize="1" noEditPoints="1" noAdjustHandles="1" noChangeArrowheads="1" noChangeShapeType="1" noTextEdit="1"/>
              </p:cNvSpPr>
              <p:nvPr/>
            </p:nvSpPr>
            <p:spPr>
              <a:xfrm>
                <a:off x="4988638" y="1217506"/>
                <a:ext cx="572785" cy="263790"/>
              </a:xfrm>
              <a:prstGeom prst="rect">
                <a:avLst/>
              </a:prstGeom>
              <a:blipFill>
                <a:blip r:embed="rId8"/>
                <a:stretch>
                  <a:fillRect l="-6383" r="-6383" b="-27907"/>
                </a:stretch>
              </a:blipFill>
            </p:spPr>
            <p:txBody>
              <a:bodyPr/>
              <a:lstStyle/>
              <a:p>
                <a:r>
                  <a:rPr lang="LID4096">
                    <a:noFill/>
                  </a:rPr>
                  <a:t> </a:t>
                </a:r>
              </a:p>
            </p:txBody>
          </p:sp>
        </mc:Fallback>
      </mc:AlternateContent>
      <p:cxnSp>
        <p:nvCxnSpPr>
          <p:cNvPr id="264" name="Straight Connector 263">
            <a:extLst>
              <a:ext uri="{FF2B5EF4-FFF2-40B4-BE49-F238E27FC236}">
                <a16:creationId xmlns:a16="http://schemas.microsoft.com/office/drawing/2014/main" id="{420DCCDC-FCC4-CABA-0DBC-1EAF46B2F100}"/>
              </a:ext>
            </a:extLst>
          </p:cNvPr>
          <p:cNvCxnSpPr>
            <a:cxnSpLocks/>
          </p:cNvCxnSpPr>
          <p:nvPr/>
        </p:nvCxnSpPr>
        <p:spPr>
          <a:xfrm>
            <a:off x="3886824" y="1672834"/>
            <a:ext cx="2383991" cy="1489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E47CD0E-871C-40CC-DE0E-45D1957FFF54}"/>
              </a:ext>
            </a:extLst>
          </p:cNvPr>
          <p:cNvCxnSpPr>
            <a:cxnSpLocks/>
          </p:cNvCxnSpPr>
          <p:nvPr/>
        </p:nvCxnSpPr>
        <p:spPr>
          <a:xfrm rot="18900000">
            <a:off x="3893548" y="1624660"/>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7A9258E-0677-DDEB-9B3E-31C31097CC56}"/>
              </a:ext>
            </a:extLst>
          </p:cNvPr>
          <p:cNvCxnSpPr>
            <a:cxnSpLocks/>
          </p:cNvCxnSpPr>
          <p:nvPr/>
        </p:nvCxnSpPr>
        <p:spPr>
          <a:xfrm rot="18900000">
            <a:off x="6270815" y="1633207"/>
            <a:ext cx="0" cy="10904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A94B576-81B7-F22E-DCA5-B705C6019E94}"/>
              </a:ext>
            </a:extLst>
          </p:cNvPr>
          <p:cNvSpPr txBox="1"/>
          <p:nvPr/>
        </p:nvSpPr>
        <p:spPr>
          <a:xfrm>
            <a:off x="360422" y="3178386"/>
            <a:ext cx="3807517" cy="1354217"/>
          </a:xfrm>
          <a:prstGeom prst="rect">
            <a:avLst/>
          </a:prstGeom>
          <a:noFill/>
          <a:ln>
            <a:solidFill>
              <a:schemeClr val="accent1"/>
            </a:solidFill>
          </a:ln>
        </p:spPr>
        <p:txBody>
          <a:bodyPr wrap="none" rtlCol="0">
            <a:spAutoFit/>
          </a:bodyPr>
          <a:lstStyle/>
          <a:p>
            <a:pPr>
              <a:spcAft>
                <a:spcPts val="1200"/>
              </a:spcAft>
            </a:pPr>
            <a:r>
              <a:rPr lang="en-GB" b="1" noProof="0" dirty="0"/>
              <a:t>Localizing the MU</a:t>
            </a:r>
          </a:p>
          <a:p>
            <a:pPr marL="285750" indent="-285750">
              <a:buFont typeface="Arial" panose="020B0604020202020204" pitchFamily="34" charset="0"/>
              <a:buChar char="•"/>
            </a:pPr>
            <a:r>
              <a:rPr lang="en-GB" noProof="0" dirty="0"/>
              <a:t>Square area of 3 m</a:t>
            </a:r>
          </a:p>
          <a:p>
            <a:pPr marL="285750" indent="-285750">
              <a:buFont typeface="Arial" panose="020B0604020202020204" pitchFamily="34" charset="0"/>
              <a:buChar char="•"/>
            </a:pPr>
            <a:r>
              <a:rPr lang="en-GB" noProof="0" dirty="0"/>
              <a:t>Total of search blocks → 12 x 12</a:t>
            </a:r>
          </a:p>
          <a:p>
            <a:pPr marL="285750" indent="-285750">
              <a:buFont typeface="Arial" panose="020B0604020202020204" pitchFamily="34" charset="0"/>
              <a:buChar char="•"/>
            </a:pPr>
            <a:r>
              <a:rPr lang="en-GB" noProof="0" dirty="0"/>
              <a:t>2 packets per block → 25.4 </a:t>
            </a:r>
            <a:r>
              <a:rPr lang="en-GB" noProof="0" dirty="0" err="1"/>
              <a:t>ms</a:t>
            </a:r>
            <a:endParaRPr lang="en-GB" noProof="0" dirty="0"/>
          </a:p>
        </p:txBody>
      </p:sp>
      <p:cxnSp>
        <p:nvCxnSpPr>
          <p:cNvPr id="6" name="Straight Arrow Connector 5">
            <a:extLst>
              <a:ext uri="{FF2B5EF4-FFF2-40B4-BE49-F238E27FC236}">
                <a16:creationId xmlns:a16="http://schemas.microsoft.com/office/drawing/2014/main" id="{0CCC46B4-525B-7D0D-62B6-53E9A37682AF}"/>
              </a:ext>
            </a:extLst>
          </p:cNvPr>
          <p:cNvCxnSpPr>
            <a:cxnSpLocks/>
          </p:cNvCxnSpPr>
          <p:nvPr/>
        </p:nvCxnSpPr>
        <p:spPr>
          <a:xfrm flipH="1">
            <a:off x="4678235" y="4312609"/>
            <a:ext cx="1855842" cy="1599366"/>
          </a:xfrm>
          <a:prstGeom prst="straightConnector1">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454E002-F6AF-D252-4A1D-B903CBED18CF}"/>
              </a:ext>
            </a:extLst>
          </p:cNvPr>
          <p:cNvCxnSpPr>
            <a:cxnSpLocks/>
          </p:cNvCxnSpPr>
          <p:nvPr/>
        </p:nvCxnSpPr>
        <p:spPr>
          <a:xfrm>
            <a:off x="6530937" y="4311274"/>
            <a:ext cx="3627081" cy="62695"/>
          </a:xfrm>
          <a:prstGeom prst="straightConnector1">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733CF9-8524-A404-796D-FBF9594FCE89}"/>
                  </a:ext>
                </a:extLst>
              </p:cNvPr>
              <p:cNvSpPr txBox="1"/>
              <p:nvPr/>
            </p:nvSpPr>
            <p:spPr>
              <a:xfrm>
                <a:off x="4272183" y="5627847"/>
                <a:ext cx="39921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noProof="0" smtClean="0">
                          <a:latin typeface="Cambria Math" panose="02040503050406030204" pitchFamily="18" charset="0"/>
                        </a:rPr>
                        <m:t>𝑥</m:t>
                      </m:r>
                    </m:oMath>
                  </m:oMathPara>
                </a14:m>
                <a:endParaRPr lang="en-GB" sz="2000" i="1" noProof="0" dirty="0"/>
              </a:p>
            </p:txBody>
          </p:sp>
        </mc:Choice>
        <mc:Fallback xmlns="">
          <p:sp>
            <p:nvSpPr>
              <p:cNvPr id="8" name="TextBox 7">
                <a:extLst>
                  <a:ext uri="{FF2B5EF4-FFF2-40B4-BE49-F238E27FC236}">
                    <a16:creationId xmlns:a16="http://schemas.microsoft.com/office/drawing/2014/main" id="{E5733CF9-8524-A404-796D-FBF9594FCE89}"/>
                  </a:ext>
                </a:extLst>
              </p:cNvPr>
              <p:cNvSpPr txBox="1">
                <a:spLocks noRot="1" noChangeAspect="1" noMove="1" noResize="1" noEditPoints="1" noAdjustHandles="1" noChangeArrowheads="1" noChangeShapeType="1" noTextEdit="1"/>
              </p:cNvSpPr>
              <p:nvPr/>
            </p:nvSpPr>
            <p:spPr>
              <a:xfrm>
                <a:off x="4272183" y="5627847"/>
                <a:ext cx="399212" cy="400110"/>
              </a:xfrm>
              <a:prstGeom prst="rect">
                <a:avLst/>
              </a:prstGeom>
              <a:blipFill>
                <a:blip r:embed="rId9"/>
                <a:stretch>
                  <a:fillRect/>
                </a:stretch>
              </a:blipFill>
            </p:spPr>
            <p:txBody>
              <a:bodyPr/>
              <a:lstStyle/>
              <a:p>
                <a:r>
                  <a:rPr lang="LID4096">
                    <a:noFill/>
                  </a:rPr>
                  <a:t> </a:t>
                </a:r>
              </a:p>
            </p:txBody>
          </p:sp>
        </mc:Fallback>
      </mc:AlternateContent>
      <p:cxnSp>
        <p:nvCxnSpPr>
          <p:cNvPr id="15" name="Straight Connector 14">
            <a:extLst>
              <a:ext uri="{FF2B5EF4-FFF2-40B4-BE49-F238E27FC236}">
                <a16:creationId xmlns:a16="http://schemas.microsoft.com/office/drawing/2014/main" id="{6DA20E45-A735-1355-9635-D6969C7A4C6C}"/>
              </a:ext>
            </a:extLst>
          </p:cNvPr>
          <p:cNvCxnSpPr/>
          <p:nvPr/>
        </p:nvCxnSpPr>
        <p:spPr>
          <a:xfrm flipH="1">
            <a:off x="5366483" y="4303202"/>
            <a:ext cx="1732560" cy="16240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884A76-785A-630A-0F03-B58E2EF8D84A}"/>
              </a:ext>
            </a:extLst>
          </p:cNvPr>
          <p:cNvCxnSpPr/>
          <p:nvPr/>
        </p:nvCxnSpPr>
        <p:spPr>
          <a:xfrm flipH="1">
            <a:off x="5966849" y="4335533"/>
            <a:ext cx="1732560" cy="16240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24B275-8BF7-5016-E658-5F8EDED742D3}"/>
              </a:ext>
            </a:extLst>
          </p:cNvPr>
          <p:cNvCxnSpPr>
            <a:cxnSpLocks/>
          </p:cNvCxnSpPr>
          <p:nvPr/>
        </p:nvCxnSpPr>
        <p:spPr>
          <a:xfrm flipH="1">
            <a:off x="6619128" y="4335533"/>
            <a:ext cx="1664530" cy="16011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46794FB-4828-7A10-2DD1-1B6B8B9B2040}"/>
              </a:ext>
            </a:extLst>
          </p:cNvPr>
          <p:cNvCxnSpPr/>
          <p:nvPr/>
        </p:nvCxnSpPr>
        <p:spPr>
          <a:xfrm flipH="1">
            <a:off x="7204553" y="4348031"/>
            <a:ext cx="1732560" cy="16240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E63152-42A4-110F-0E2D-5E61CBA18145}"/>
              </a:ext>
            </a:extLst>
          </p:cNvPr>
          <p:cNvCxnSpPr>
            <a:cxnSpLocks/>
          </p:cNvCxnSpPr>
          <p:nvPr/>
        </p:nvCxnSpPr>
        <p:spPr>
          <a:xfrm flipH="1">
            <a:off x="6145643" y="4613762"/>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27ED1EC-2BEB-7E1E-DE6B-D90E9099C998}"/>
              </a:ext>
            </a:extLst>
          </p:cNvPr>
          <p:cNvCxnSpPr>
            <a:cxnSpLocks/>
          </p:cNvCxnSpPr>
          <p:nvPr/>
        </p:nvCxnSpPr>
        <p:spPr>
          <a:xfrm flipH="1">
            <a:off x="5828746" y="4925001"/>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DA60581-653A-B2F0-53D5-9B2F8B06EBB2}"/>
              </a:ext>
            </a:extLst>
          </p:cNvPr>
          <p:cNvCxnSpPr>
            <a:cxnSpLocks/>
          </p:cNvCxnSpPr>
          <p:nvPr/>
        </p:nvCxnSpPr>
        <p:spPr>
          <a:xfrm flipH="1">
            <a:off x="5484691" y="5230246"/>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776F3E-EC1A-EEF4-3693-CF1F67AAC62A}"/>
              </a:ext>
            </a:extLst>
          </p:cNvPr>
          <p:cNvCxnSpPr>
            <a:cxnSpLocks/>
          </p:cNvCxnSpPr>
          <p:nvPr/>
        </p:nvCxnSpPr>
        <p:spPr>
          <a:xfrm flipH="1">
            <a:off x="5022177" y="5571110"/>
            <a:ext cx="3017520" cy="1525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7061232-194D-5F4B-2BFD-F1A98C1BB89E}"/>
              </a:ext>
            </a:extLst>
          </p:cNvPr>
          <p:cNvSpPr txBox="1"/>
          <p:nvPr/>
        </p:nvSpPr>
        <p:spPr>
          <a:xfrm>
            <a:off x="7843889" y="3653086"/>
            <a:ext cx="569387" cy="369332"/>
          </a:xfrm>
          <a:prstGeom prst="rect">
            <a:avLst/>
          </a:prstGeom>
          <a:noFill/>
        </p:spPr>
        <p:txBody>
          <a:bodyPr wrap="none" rtlCol="0">
            <a:spAutoFit/>
          </a:bodyPr>
          <a:lstStyle/>
          <a:p>
            <a:r>
              <a:rPr lang="en-GB" noProof="0" dirty="0"/>
              <a:t>3 m</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0685BE6-B489-3C21-38B8-752D60B969F0}"/>
                  </a:ext>
                </a:extLst>
              </p:cNvPr>
              <p:cNvSpPr txBox="1"/>
              <p:nvPr/>
            </p:nvSpPr>
            <p:spPr>
              <a:xfrm>
                <a:off x="10132530" y="4287962"/>
                <a:ext cx="4038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noProof="0" smtClean="0">
                          <a:latin typeface="Cambria Math" panose="02040503050406030204" pitchFamily="18" charset="0"/>
                        </a:rPr>
                        <m:t>𝑦</m:t>
                      </m:r>
                    </m:oMath>
                  </m:oMathPara>
                </a14:m>
                <a:endParaRPr lang="en-GB" sz="2000" i="1" noProof="0" dirty="0"/>
              </a:p>
            </p:txBody>
          </p:sp>
        </mc:Choice>
        <mc:Fallback xmlns="">
          <p:sp>
            <p:nvSpPr>
              <p:cNvPr id="37" name="TextBox 36">
                <a:extLst>
                  <a:ext uri="{FF2B5EF4-FFF2-40B4-BE49-F238E27FC236}">
                    <a16:creationId xmlns:a16="http://schemas.microsoft.com/office/drawing/2014/main" id="{B0685BE6-B489-3C21-38B8-752D60B969F0}"/>
                  </a:ext>
                </a:extLst>
              </p:cNvPr>
              <p:cNvSpPr txBox="1">
                <a:spLocks noRot="1" noChangeAspect="1" noMove="1" noResize="1" noEditPoints="1" noAdjustHandles="1" noChangeArrowheads="1" noChangeShapeType="1" noTextEdit="1"/>
              </p:cNvSpPr>
              <p:nvPr/>
            </p:nvSpPr>
            <p:spPr>
              <a:xfrm>
                <a:off x="10132530" y="4287962"/>
                <a:ext cx="403828" cy="400110"/>
              </a:xfrm>
              <a:prstGeom prst="rect">
                <a:avLst/>
              </a:prstGeom>
              <a:blipFill>
                <a:blip r:embed="rId10"/>
                <a:stretch>
                  <a:fillRect b="-10606"/>
                </a:stretch>
              </a:blipFill>
            </p:spPr>
            <p:txBody>
              <a:bodyPr/>
              <a:lstStyle/>
              <a:p>
                <a:r>
                  <a:rPr lang="LID4096">
                    <a:noFill/>
                  </a:rPr>
                  <a:t> </a:t>
                </a:r>
              </a:p>
            </p:txBody>
          </p:sp>
        </mc:Fallback>
      </mc:AlternateContent>
      <p:cxnSp>
        <p:nvCxnSpPr>
          <p:cNvPr id="41" name="Straight Arrow Connector 40">
            <a:extLst>
              <a:ext uri="{FF2B5EF4-FFF2-40B4-BE49-F238E27FC236}">
                <a16:creationId xmlns:a16="http://schemas.microsoft.com/office/drawing/2014/main" id="{31D0724D-10BE-A501-6A5D-B1F89CD2B023}"/>
              </a:ext>
            </a:extLst>
          </p:cNvPr>
          <p:cNvCxnSpPr>
            <a:cxnSpLocks/>
          </p:cNvCxnSpPr>
          <p:nvPr/>
        </p:nvCxnSpPr>
        <p:spPr>
          <a:xfrm flipV="1">
            <a:off x="4671395" y="4116481"/>
            <a:ext cx="1637975" cy="1454629"/>
          </a:xfrm>
          <a:prstGeom prst="straightConnector1">
            <a:avLst/>
          </a:prstGeom>
          <a:ln w="158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655FB70-09A9-861F-7C38-673B1D3099BF}"/>
              </a:ext>
            </a:extLst>
          </p:cNvPr>
          <p:cNvSpPr txBox="1"/>
          <p:nvPr/>
        </p:nvSpPr>
        <p:spPr>
          <a:xfrm>
            <a:off x="4964328" y="4510590"/>
            <a:ext cx="569387" cy="369332"/>
          </a:xfrm>
          <a:prstGeom prst="rect">
            <a:avLst/>
          </a:prstGeom>
          <a:noFill/>
        </p:spPr>
        <p:txBody>
          <a:bodyPr wrap="none" rtlCol="0">
            <a:spAutoFit/>
          </a:bodyPr>
          <a:lstStyle/>
          <a:p>
            <a:r>
              <a:rPr lang="en-GB" noProof="0" dirty="0"/>
              <a:t>3 m</a:t>
            </a:r>
          </a:p>
        </p:txBody>
      </p:sp>
      <p:cxnSp>
        <p:nvCxnSpPr>
          <p:cNvPr id="45" name="Straight Arrow Connector 44">
            <a:extLst>
              <a:ext uri="{FF2B5EF4-FFF2-40B4-BE49-F238E27FC236}">
                <a16:creationId xmlns:a16="http://schemas.microsoft.com/office/drawing/2014/main" id="{66426FB4-A889-A6EE-67C5-CADABB771876}"/>
              </a:ext>
            </a:extLst>
          </p:cNvPr>
          <p:cNvCxnSpPr>
            <a:cxnSpLocks/>
          </p:cNvCxnSpPr>
          <p:nvPr/>
        </p:nvCxnSpPr>
        <p:spPr>
          <a:xfrm>
            <a:off x="6619128" y="4067107"/>
            <a:ext cx="2804160" cy="42393"/>
          </a:xfrm>
          <a:prstGeom prst="straightConnector1">
            <a:avLst/>
          </a:prstGeom>
          <a:ln w="158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DE2099E-6B8B-8D14-DFEA-FA7A6A046E09}"/>
              </a:ext>
            </a:extLst>
          </p:cNvPr>
          <p:cNvSpPr txBox="1"/>
          <p:nvPr/>
        </p:nvSpPr>
        <p:spPr>
          <a:xfrm>
            <a:off x="81542" y="6367303"/>
            <a:ext cx="10278906" cy="430887"/>
          </a:xfrm>
          <a:prstGeom prst="rect">
            <a:avLst/>
          </a:prstGeom>
          <a:noFill/>
        </p:spPr>
        <p:txBody>
          <a:bodyPr wrap="square">
            <a:spAutoFit/>
          </a:bodyPr>
          <a:lstStyle/>
          <a:p>
            <a:r>
              <a:rPr lang="en-GB" sz="1100" noProof="0" dirty="0"/>
              <a:t>[1] G. Zhang, D. Zhang, Y. He, J. Chen, F. Zhou, and Y. Chen, “Multi-Person Passive </a:t>
            </a:r>
            <a:r>
              <a:rPr lang="en-GB" sz="1100" noProof="0" dirty="0" err="1"/>
              <a:t>WiFi</a:t>
            </a:r>
            <a:r>
              <a:rPr lang="en-GB" sz="1100" noProof="0" dirty="0"/>
              <a:t> Indoor Localization With Intelligent </a:t>
            </a:r>
            <a:r>
              <a:rPr lang="en-GB" sz="1100" noProof="0" dirty="0" err="1"/>
              <a:t>ReflectingSurface</a:t>
            </a:r>
            <a:r>
              <a:rPr lang="en-GB" sz="1100" noProof="0" dirty="0"/>
              <a:t>,” IEEE Transactions on Wireless Communications, vol. 22,no. 10, pp. 6534–6546, Oct. 2023.</a:t>
            </a:r>
          </a:p>
        </p:txBody>
      </p:sp>
      <p:sp>
        <p:nvSpPr>
          <p:cNvPr id="57" name="TextBox 56">
            <a:extLst>
              <a:ext uri="{FF2B5EF4-FFF2-40B4-BE49-F238E27FC236}">
                <a16:creationId xmlns:a16="http://schemas.microsoft.com/office/drawing/2014/main" id="{E39657F0-5794-1E83-64E4-2547755ABB7A}"/>
              </a:ext>
            </a:extLst>
          </p:cNvPr>
          <p:cNvSpPr txBox="1"/>
          <p:nvPr/>
        </p:nvSpPr>
        <p:spPr>
          <a:xfrm>
            <a:off x="352275" y="4764390"/>
            <a:ext cx="2512226" cy="800219"/>
          </a:xfrm>
          <a:prstGeom prst="rect">
            <a:avLst/>
          </a:prstGeom>
          <a:noFill/>
          <a:ln>
            <a:solidFill>
              <a:schemeClr val="accent1"/>
            </a:solidFill>
          </a:ln>
        </p:spPr>
        <p:txBody>
          <a:bodyPr wrap="none" rtlCol="0">
            <a:spAutoFit/>
          </a:bodyPr>
          <a:lstStyle/>
          <a:p>
            <a:pPr>
              <a:spcAft>
                <a:spcPts val="1200"/>
              </a:spcAft>
            </a:pPr>
            <a:r>
              <a:rPr lang="en-GB" b="1" noProof="0" dirty="0"/>
              <a:t>Configuring the IRS</a:t>
            </a:r>
          </a:p>
          <a:p>
            <a:pPr marL="285750" indent="-285750">
              <a:buFont typeface="Arial" panose="020B0604020202020204" pitchFamily="34" charset="0"/>
              <a:buChar char="•"/>
            </a:pPr>
            <a:r>
              <a:rPr lang="en-GB" noProof="0" dirty="0"/>
              <a:t>1 packets → 0.8 </a:t>
            </a:r>
            <a:r>
              <a:rPr lang="en-GB" noProof="0" dirty="0" err="1"/>
              <a:t>ms</a:t>
            </a:r>
            <a:endParaRPr lang="en-GB" noProof="0" dirty="0"/>
          </a:p>
        </p:txBody>
      </p:sp>
    </p:spTree>
    <p:extLst>
      <p:ext uri="{BB962C8B-B14F-4D97-AF65-F5344CB8AC3E}">
        <p14:creationId xmlns:p14="http://schemas.microsoft.com/office/powerpoint/2010/main" val="281877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fade">
                                      <p:cBhvr>
                                        <p:cTn id="13" dur="500"/>
                                        <p:tgtEl>
                                          <p:spTgt spid="2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1"/>
                                        </p:tgtEl>
                                        <p:attrNameLst>
                                          <p:attrName>style.visibility</p:attrName>
                                        </p:attrNameLst>
                                      </p:cBhvr>
                                      <p:to>
                                        <p:strVal val="visible"/>
                                      </p:to>
                                    </p:set>
                                    <p:animEffect transition="in" filter="fade">
                                      <p:cBhvr>
                                        <p:cTn id="16" dur="500"/>
                                        <p:tgtEl>
                                          <p:spTgt spid="2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4"/>
                                        </p:tgtEl>
                                        <p:attrNameLst>
                                          <p:attrName>style.visibility</p:attrName>
                                        </p:attrNameLst>
                                      </p:cBhvr>
                                      <p:to>
                                        <p:strVal val="visible"/>
                                      </p:to>
                                    </p:set>
                                    <p:animEffect transition="in" filter="fade">
                                      <p:cBhvr>
                                        <p:cTn id="35" dur="500"/>
                                        <p:tgtEl>
                                          <p:spTgt spid="25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5"/>
                                        </p:tgtEl>
                                        <p:attrNameLst>
                                          <p:attrName>style.visibility</p:attrName>
                                        </p:attrNameLst>
                                      </p:cBhvr>
                                      <p:to>
                                        <p:strVal val="visible"/>
                                      </p:to>
                                    </p:set>
                                    <p:animEffect transition="in" filter="fade">
                                      <p:cBhvr>
                                        <p:cTn id="38" dur="500"/>
                                        <p:tgtEl>
                                          <p:spTgt spid="255"/>
                                        </p:tgtEl>
                                      </p:cBhvr>
                                    </p:animEffect>
                                  </p:childTnLst>
                                </p:cTn>
                              </p:par>
                              <p:par>
                                <p:cTn id="39" presetID="10" presetClass="entr" presetSubtype="0" fill="hold" nodeType="withEffect">
                                  <p:stCondLst>
                                    <p:cond delay="0"/>
                                  </p:stCondLst>
                                  <p:childTnLst>
                                    <p:set>
                                      <p:cBhvr>
                                        <p:cTn id="40" dur="1" fill="hold">
                                          <p:stCondLst>
                                            <p:cond delay="0"/>
                                          </p:stCondLst>
                                        </p:cTn>
                                        <p:tgtEl>
                                          <p:spTgt spid="256"/>
                                        </p:tgtEl>
                                        <p:attrNameLst>
                                          <p:attrName>style.visibility</p:attrName>
                                        </p:attrNameLst>
                                      </p:cBhvr>
                                      <p:to>
                                        <p:strVal val="visible"/>
                                      </p:to>
                                    </p:set>
                                    <p:animEffect transition="in" filter="fade">
                                      <p:cBhvr>
                                        <p:cTn id="41" dur="500"/>
                                        <p:tgtEl>
                                          <p:spTgt spid="2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1"/>
                                        </p:tgtEl>
                                        <p:attrNameLst>
                                          <p:attrName>style.visibility</p:attrName>
                                        </p:attrNameLst>
                                      </p:cBhvr>
                                      <p:to>
                                        <p:strVal val="visible"/>
                                      </p:to>
                                    </p:set>
                                    <p:animEffect transition="in" filter="fade">
                                      <p:cBhvr>
                                        <p:cTn id="44" dur="500"/>
                                        <p:tgtEl>
                                          <p:spTgt spid="26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2"/>
                                        </p:tgtEl>
                                        <p:attrNameLst>
                                          <p:attrName>style.visibility</p:attrName>
                                        </p:attrNameLst>
                                      </p:cBhvr>
                                      <p:to>
                                        <p:strVal val="visible"/>
                                      </p:to>
                                    </p:set>
                                    <p:animEffect transition="in" filter="fade">
                                      <p:cBhvr>
                                        <p:cTn id="47"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0" grpId="0"/>
      <p:bldP spid="21" grpId="0"/>
      <p:bldP spid="240" grpId="0"/>
      <p:bldP spid="241" grpId="0" animBg="1"/>
      <p:bldP spid="254" grpId="0" animBg="1"/>
      <p:bldP spid="255" grpId="0"/>
      <p:bldP spid="261" grpId="0"/>
      <p:bldP spid="26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1C0838A-EF59-EEB3-3B2E-AD5D3DB8641D}"/>
              </a:ext>
            </a:extLst>
          </p:cNvPr>
          <p:cNvSpPr/>
          <p:nvPr/>
        </p:nvSpPr>
        <p:spPr>
          <a:xfrm>
            <a:off x="1976997" y="4598913"/>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p:cNvSpPr/>
          <p:nvPr/>
        </p:nvSpPr>
        <p:spPr>
          <a:xfrm>
            <a:off x="2722214" y="3439512"/>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p:cNvPicPr/>
          <p:nvPr/>
        </p:nvPicPr>
        <p:blipFill>
          <a:blip r:embed="rId2"/>
          <a:stretch/>
        </p:blipFill>
        <p:spPr>
          <a:xfrm rot="1730551">
            <a:off x="3211898" y="4166662"/>
            <a:ext cx="616517" cy="570959"/>
          </a:xfrm>
          <a:prstGeom prst="rect">
            <a:avLst/>
          </a:prstGeom>
          <a:ln w="0">
            <a:noFill/>
          </a:ln>
        </p:spPr>
      </p:pic>
      <p:sp>
        <p:nvSpPr>
          <p:cNvPr id="127" name="PlaceHolder 1"/>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4</a:t>
            </a:fld>
            <a:endParaRPr lang="en-GB" sz="2000" b="0" strike="noStrike" spc="-1" noProof="0" dirty="0">
              <a:latin typeface="Times New Roman"/>
            </a:endParaRPr>
          </a:p>
        </p:txBody>
      </p:sp>
      <p:sp>
        <p:nvSpPr>
          <p:cNvPr id="3" name="TextBox 2">
            <a:extLst>
              <a:ext uri="{FF2B5EF4-FFF2-40B4-BE49-F238E27FC236}">
                <a16:creationId xmlns:a16="http://schemas.microsoft.com/office/drawing/2014/main" id="{ADCB85F9-3CB9-DD50-C2D0-F45F0CABF4ED}"/>
              </a:ext>
            </a:extLst>
          </p:cNvPr>
          <p:cNvSpPr txBox="1"/>
          <p:nvPr/>
        </p:nvSpPr>
        <p:spPr>
          <a:xfrm>
            <a:off x="1202024" y="1049159"/>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5" name="Graphic 4" descr="Walk with solid fill">
            <a:extLst>
              <a:ext uri="{FF2B5EF4-FFF2-40B4-BE49-F238E27FC236}">
                <a16:creationId xmlns:a16="http://schemas.microsoft.com/office/drawing/2014/main" id="{22FCFF25-893D-61E7-CB67-2AA995CEE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0881" y="4081341"/>
            <a:ext cx="914400" cy="914400"/>
          </a:xfrm>
          <a:prstGeom prst="rect">
            <a:avLst/>
          </a:prstGeom>
        </p:spPr>
      </p:pic>
      <p:sp>
        <p:nvSpPr>
          <p:cNvPr id="7" name="TextBox 6">
            <a:extLst>
              <a:ext uri="{FF2B5EF4-FFF2-40B4-BE49-F238E27FC236}">
                <a16:creationId xmlns:a16="http://schemas.microsoft.com/office/drawing/2014/main" id="{7FFB7504-D115-89CD-4F02-B8F3A388D14B}"/>
              </a:ext>
            </a:extLst>
          </p:cNvPr>
          <p:cNvSpPr txBox="1"/>
          <p:nvPr/>
        </p:nvSpPr>
        <p:spPr>
          <a:xfrm>
            <a:off x="4379178" y="702455"/>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errors for localization</a:t>
            </a:r>
          </a:p>
          <a:p>
            <a:pPr marL="61913" indent="-342900">
              <a:buFont typeface="+mj-lt"/>
              <a:buAutoNum type="arabicPeriod"/>
            </a:pPr>
            <a:endParaRPr lang="en-GB" noProof="0" dirty="0"/>
          </a:p>
          <a:p>
            <a:pPr marL="61913" indent="-342900">
              <a:buFont typeface="+mj-lt"/>
              <a:buAutoNum type="arabicPeriod"/>
            </a:pPr>
            <a:r>
              <a:rPr lang="en-GB" noProof="0" dirty="0"/>
              <a:t>Complexity</a:t>
            </a:r>
          </a:p>
          <a:p>
            <a:pPr marL="461963" lvl="1" indent="-285750">
              <a:buFont typeface="Arial" panose="020B0604020202020204" pitchFamily="34" charset="0"/>
              <a:buChar char="•"/>
            </a:pPr>
            <a:r>
              <a:rPr lang="en-GB" noProof="0" dirty="0"/>
              <a:t>Number of SIM layers</a:t>
            </a:r>
          </a:p>
          <a:p>
            <a:pPr marL="176213" lvl="1"/>
            <a:endParaRPr lang="en-GB" noProof="0" dirty="0"/>
          </a:p>
          <a:p>
            <a:pPr marL="61913" indent="-342900">
              <a:buFont typeface="+mj-lt"/>
              <a:buAutoNum type="arabicPeriod"/>
            </a:pPr>
            <a:r>
              <a:rPr lang="en-GB" noProof="0" dirty="0"/>
              <a:t>Overhead</a:t>
            </a:r>
          </a:p>
          <a:p>
            <a:pPr marL="519113" lvl="1" indent="-342900">
              <a:buFont typeface="Arial" panose="020B0604020202020204" pitchFamily="34" charset="0"/>
              <a:buChar char="•"/>
            </a:pPr>
            <a:r>
              <a:rPr lang="en-GB" noProof="0" dirty="0"/>
              <a:t>Localization</a:t>
            </a:r>
          </a:p>
          <a:p>
            <a:pPr marL="519113" lvl="1" indent="-342900">
              <a:buFont typeface="Arial" panose="020B0604020202020204" pitchFamily="34" charset="0"/>
              <a:buChar char="•"/>
            </a:pPr>
            <a:r>
              <a:rPr lang="en-GB" noProof="0" dirty="0"/>
              <a:t>SIM Configuration</a:t>
            </a:r>
          </a:p>
        </p:txBody>
      </p:sp>
      <p:sp>
        <p:nvSpPr>
          <p:cNvPr id="8" name="Rectangle 7">
            <a:extLst>
              <a:ext uri="{FF2B5EF4-FFF2-40B4-BE49-F238E27FC236}">
                <a16:creationId xmlns:a16="http://schemas.microsoft.com/office/drawing/2014/main" id="{4209A05D-0197-23EE-8685-557329B0247A}"/>
              </a:ext>
            </a:extLst>
          </p:cNvPr>
          <p:cNvSpPr/>
          <p:nvPr/>
        </p:nvSpPr>
        <p:spPr>
          <a:xfrm>
            <a:off x="4157692" y="602387"/>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1BA9578B-0DA6-8A6C-630F-9AA8481D8780}"/>
              </a:ext>
            </a:extLst>
          </p:cNvPr>
          <p:cNvSpPr txBox="1"/>
          <p:nvPr/>
        </p:nvSpPr>
        <p:spPr>
          <a:xfrm>
            <a:off x="4157692" y="140085"/>
            <a:ext cx="1236429" cy="400110"/>
          </a:xfrm>
          <a:prstGeom prst="rect">
            <a:avLst/>
          </a:prstGeom>
          <a:noFill/>
        </p:spPr>
        <p:txBody>
          <a:bodyPr wrap="none" rtlCol="0">
            <a:spAutoFit/>
          </a:bodyPr>
          <a:lstStyle/>
          <a:p>
            <a:r>
              <a:rPr lang="en-GB" sz="2000" noProof="0" dirty="0"/>
              <a:t>Variables</a:t>
            </a:r>
          </a:p>
        </p:txBody>
      </p:sp>
      <p:grpSp>
        <p:nvGrpSpPr>
          <p:cNvPr id="16" name="Group 15">
            <a:extLst>
              <a:ext uri="{FF2B5EF4-FFF2-40B4-BE49-F238E27FC236}">
                <a16:creationId xmlns:a16="http://schemas.microsoft.com/office/drawing/2014/main" id="{06427C5C-335D-84BA-C007-FAABA7C09B3E}"/>
              </a:ext>
            </a:extLst>
          </p:cNvPr>
          <p:cNvGrpSpPr>
            <a:grpSpLocks noChangeAspect="1"/>
          </p:cNvGrpSpPr>
          <p:nvPr/>
        </p:nvGrpSpPr>
        <p:grpSpPr>
          <a:xfrm>
            <a:off x="431806" y="1633350"/>
            <a:ext cx="871695" cy="904895"/>
            <a:chOff x="1851871" y="1287138"/>
            <a:chExt cx="1378238" cy="1430728"/>
          </a:xfrm>
        </p:grpSpPr>
        <p:grpSp>
          <p:nvGrpSpPr>
            <p:cNvPr id="17" name="Group 16">
              <a:extLst>
                <a:ext uri="{FF2B5EF4-FFF2-40B4-BE49-F238E27FC236}">
                  <a16:creationId xmlns:a16="http://schemas.microsoft.com/office/drawing/2014/main" id="{8341E559-512A-5006-7206-7E69BFF5AF7A}"/>
                </a:ext>
              </a:extLst>
            </p:cNvPr>
            <p:cNvGrpSpPr/>
            <p:nvPr/>
          </p:nvGrpSpPr>
          <p:grpSpPr>
            <a:xfrm>
              <a:off x="1871922" y="1287138"/>
              <a:ext cx="108640" cy="146399"/>
              <a:chOff x="1844231" y="869163"/>
              <a:chExt cx="108640" cy="146399"/>
            </a:xfrm>
          </p:grpSpPr>
          <p:cxnSp>
            <p:nvCxnSpPr>
              <p:cNvPr id="78" name="Straight Connector 77">
                <a:extLst>
                  <a:ext uri="{FF2B5EF4-FFF2-40B4-BE49-F238E27FC236}">
                    <a16:creationId xmlns:a16="http://schemas.microsoft.com/office/drawing/2014/main" id="{000C46F5-26FB-0084-67C2-EB3B0C9F5A4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B9EA6D1-6727-AD1E-D281-43A8ED87357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CF21980-63FC-4D10-7FDB-46DAA3C1963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718D2DB-AC2B-3FD6-97C1-0C11D2D62B11}"/>
                </a:ext>
              </a:extLst>
            </p:cNvPr>
            <p:cNvGrpSpPr/>
            <p:nvPr/>
          </p:nvGrpSpPr>
          <p:grpSpPr>
            <a:xfrm>
              <a:off x="1851871" y="1716303"/>
              <a:ext cx="108640" cy="146399"/>
              <a:chOff x="1844231" y="869163"/>
              <a:chExt cx="108640" cy="146399"/>
            </a:xfrm>
          </p:grpSpPr>
          <p:cxnSp>
            <p:nvCxnSpPr>
              <p:cNvPr id="75" name="Straight Connector 74">
                <a:extLst>
                  <a:ext uri="{FF2B5EF4-FFF2-40B4-BE49-F238E27FC236}">
                    <a16:creationId xmlns:a16="http://schemas.microsoft.com/office/drawing/2014/main" id="{89F3407D-6FBE-00D8-4B5A-A2BC5739927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F415D0B-6523-8E94-C1CB-11D52F81BCF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9D1F12D-52F0-7396-7BBE-3340B5A3C8E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B944C44A-9A41-1099-8688-F2D2F2C2CA2D}"/>
                </a:ext>
              </a:extLst>
            </p:cNvPr>
            <p:cNvGrpSpPr/>
            <p:nvPr/>
          </p:nvGrpSpPr>
          <p:grpSpPr>
            <a:xfrm>
              <a:off x="1858742" y="2138974"/>
              <a:ext cx="108640" cy="146399"/>
              <a:chOff x="1844231" y="869163"/>
              <a:chExt cx="108640" cy="146399"/>
            </a:xfrm>
          </p:grpSpPr>
          <p:cxnSp>
            <p:nvCxnSpPr>
              <p:cNvPr id="72" name="Straight Connector 71">
                <a:extLst>
                  <a:ext uri="{FF2B5EF4-FFF2-40B4-BE49-F238E27FC236}">
                    <a16:creationId xmlns:a16="http://schemas.microsoft.com/office/drawing/2014/main" id="{D1011D50-D7E3-1479-338F-C6607E1796F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D7AB707-B631-5D4F-479C-74FE7662B19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561B905-E5DA-E82D-7F45-064F39E6227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15BC20C-7702-7F2E-6C73-D102EC6F14F9}"/>
                </a:ext>
              </a:extLst>
            </p:cNvPr>
            <p:cNvGrpSpPr/>
            <p:nvPr/>
          </p:nvGrpSpPr>
          <p:grpSpPr>
            <a:xfrm>
              <a:off x="1858742" y="2571204"/>
              <a:ext cx="108640" cy="146399"/>
              <a:chOff x="1844231" y="869163"/>
              <a:chExt cx="108640" cy="146399"/>
            </a:xfrm>
          </p:grpSpPr>
          <p:cxnSp>
            <p:nvCxnSpPr>
              <p:cNvPr id="69" name="Straight Connector 68">
                <a:extLst>
                  <a:ext uri="{FF2B5EF4-FFF2-40B4-BE49-F238E27FC236}">
                    <a16:creationId xmlns:a16="http://schemas.microsoft.com/office/drawing/2014/main" id="{487E064B-674C-7DBA-D283-94A9491FDE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55B1568-8067-DC41-84FA-C9C96B97650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114AEF9-D846-7CB7-8276-CC47E25F6F3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730AD48-78AD-6624-88BA-B0EA0F91C00A}"/>
                </a:ext>
              </a:extLst>
            </p:cNvPr>
            <p:cNvGrpSpPr/>
            <p:nvPr/>
          </p:nvGrpSpPr>
          <p:grpSpPr>
            <a:xfrm>
              <a:off x="2279675" y="1290378"/>
              <a:ext cx="108640" cy="146399"/>
              <a:chOff x="1844231" y="869163"/>
              <a:chExt cx="108640" cy="146399"/>
            </a:xfrm>
          </p:grpSpPr>
          <p:cxnSp>
            <p:nvCxnSpPr>
              <p:cNvPr id="66" name="Straight Connector 65">
                <a:extLst>
                  <a:ext uri="{FF2B5EF4-FFF2-40B4-BE49-F238E27FC236}">
                    <a16:creationId xmlns:a16="http://schemas.microsoft.com/office/drawing/2014/main" id="{3EB53DAC-4B6D-506C-34F5-94D8ADEB2D4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157450F-E39A-26B0-B096-974B45ED946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3663173-747B-C63E-D9CE-2EF89FFC52F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5F5BB323-004D-8846-8735-C57E5A06E01A}"/>
                </a:ext>
              </a:extLst>
            </p:cNvPr>
            <p:cNvGrpSpPr/>
            <p:nvPr/>
          </p:nvGrpSpPr>
          <p:grpSpPr>
            <a:xfrm>
              <a:off x="2274432" y="1710028"/>
              <a:ext cx="108640" cy="146399"/>
              <a:chOff x="1844231" y="869163"/>
              <a:chExt cx="108640" cy="146399"/>
            </a:xfrm>
          </p:grpSpPr>
          <p:cxnSp>
            <p:nvCxnSpPr>
              <p:cNvPr id="63" name="Straight Connector 62">
                <a:extLst>
                  <a:ext uri="{FF2B5EF4-FFF2-40B4-BE49-F238E27FC236}">
                    <a16:creationId xmlns:a16="http://schemas.microsoft.com/office/drawing/2014/main" id="{524BC83A-39CB-1241-6A9E-0C509796E1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829E49D-FF1E-A37A-4F86-05C86E8F551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1994F20-96BB-4E9F-F11A-763B703AB3C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DD172A5C-2EDA-02FE-5F7E-E490FB539E9C}"/>
                </a:ext>
              </a:extLst>
            </p:cNvPr>
            <p:cNvGrpSpPr/>
            <p:nvPr/>
          </p:nvGrpSpPr>
          <p:grpSpPr>
            <a:xfrm>
              <a:off x="2272598" y="2132570"/>
              <a:ext cx="108640" cy="146399"/>
              <a:chOff x="1844231" y="869163"/>
              <a:chExt cx="108640" cy="146399"/>
            </a:xfrm>
          </p:grpSpPr>
          <p:cxnSp>
            <p:nvCxnSpPr>
              <p:cNvPr id="60" name="Straight Connector 59">
                <a:extLst>
                  <a:ext uri="{FF2B5EF4-FFF2-40B4-BE49-F238E27FC236}">
                    <a16:creationId xmlns:a16="http://schemas.microsoft.com/office/drawing/2014/main" id="{8D1DB823-9D38-49F4-2384-CB6F019ADF5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098FEF-8A8B-002E-4595-DB6D869901A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032D473-8348-E48D-E5C1-AF4F79079E3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76CB613-C9E7-06C3-FA66-3915E0731DD7}"/>
                </a:ext>
              </a:extLst>
            </p:cNvPr>
            <p:cNvGrpSpPr/>
            <p:nvPr/>
          </p:nvGrpSpPr>
          <p:grpSpPr>
            <a:xfrm>
              <a:off x="2279055" y="2571467"/>
              <a:ext cx="108640" cy="146399"/>
              <a:chOff x="1844231" y="869163"/>
              <a:chExt cx="108640" cy="146399"/>
            </a:xfrm>
          </p:grpSpPr>
          <p:cxnSp>
            <p:nvCxnSpPr>
              <p:cNvPr id="57" name="Straight Connector 56">
                <a:extLst>
                  <a:ext uri="{FF2B5EF4-FFF2-40B4-BE49-F238E27FC236}">
                    <a16:creationId xmlns:a16="http://schemas.microsoft.com/office/drawing/2014/main" id="{34155642-6EE3-793E-2BB3-3A446A133D2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50AD35B-7DA5-C990-E8E4-AB172C20F45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9CD8C6-5968-3DFE-FCE5-958884617C1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5FEB8AA8-3585-9287-44F5-AD3B006F588E}"/>
                </a:ext>
              </a:extLst>
            </p:cNvPr>
            <p:cNvGrpSpPr/>
            <p:nvPr/>
          </p:nvGrpSpPr>
          <p:grpSpPr>
            <a:xfrm>
              <a:off x="2713716" y="1287138"/>
              <a:ext cx="108640" cy="146399"/>
              <a:chOff x="1844231" y="869163"/>
              <a:chExt cx="108640" cy="146399"/>
            </a:xfrm>
          </p:grpSpPr>
          <p:cxnSp>
            <p:nvCxnSpPr>
              <p:cNvPr id="54" name="Straight Connector 53">
                <a:extLst>
                  <a:ext uri="{FF2B5EF4-FFF2-40B4-BE49-F238E27FC236}">
                    <a16:creationId xmlns:a16="http://schemas.microsoft.com/office/drawing/2014/main" id="{B6601CA2-9E32-5843-CF45-1CE7379EE81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E22EB10-0A15-C887-279B-784891BB58A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F6CA211-95B6-9EAA-005A-BB44BDA6309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27E4B763-4FE9-6B3C-7FEA-820278C3C8B0}"/>
                </a:ext>
              </a:extLst>
            </p:cNvPr>
            <p:cNvGrpSpPr/>
            <p:nvPr/>
          </p:nvGrpSpPr>
          <p:grpSpPr>
            <a:xfrm>
              <a:off x="2693665" y="1716303"/>
              <a:ext cx="108640" cy="146399"/>
              <a:chOff x="1844231" y="869163"/>
              <a:chExt cx="108640" cy="146399"/>
            </a:xfrm>
          </p:grpSpPr>
          <p:cxnSp>
            <p:nvCxnSpPr>
              <p:cNvPr id="51" name="Straight Connector 50">
                <a:extLst>
                  <a:ext uri="{FF2B5EF4-FFF2-40B4-BE49-F238E27FC236}">
                    <a16:creationId xmlns:a16="http://schemas.microsoft.com/office/drawing/2014/main" id="{F5D0EE98-859B-F445-7026-E58FD6390C1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2D0B11E-28D2-D1C9-77F5-8BAA8DC9E26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47FD8DA-01E7-6613-C150-D0065AAAD07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26C36962-C403-BAEA-7A82-B3EE0BF0BBEC}"/>
                </a:ext>
              </a:extLst>
            </p:cNvPr>
            <p:cNvGrpSpPr/>
            <p:nvPr/>
          </p:nvGrpSpPr>
          <p:grpSpPr>
            <a:xfrm>
              <a:off x="2700536" y="2138974"/>
              <a:ext cx="108640" cy="146399"/>
              <a:chOff x="1844231" y="869163"/>
              <a:chExt cx="108640" cy="146399"/>
            </a:xfrm>
          </p:grpSpPr>
          <p:cxnSp>
            <p:nvCxnSpPr>
              <p:cNvPr id="48" name="Straight Connector 47">
                <a:extLst>
                  <a:ext uri="{FF2B5EF4-FFF2-40B4-BE49-F238E27FC236}">
                    <a16:creationId xmlns:a16="http://schemas.microsoft.com/office/drawing/2014/main" id="{9646F84D-7928-E1F7-9472-740F84DAE6B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F96740F-06A6-DDEE-797C-76E33E43683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159447-B139-ECB0-88D9-AAC966B85F8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F24FFD6-7DBF-1965-C4E3-41A67F686232}"/>
                </a:ext>
              </a:extLst>
            </p:cNvPr>
            <p:cNvGrpSpPr/>
            <p:nvPr/>
          </p:nvGrpSpPr>
          <p:grpSpPr>
            <a:xfrm>
              <a:off x="2700536" y="2571204"/>
              <a:ext cx="108640" cy="146399"/>
              <a:chOff x="1844231" y="869163"/>
              <a:chExt cx="108640" cy="146399"/>
            </a:xfrm>
          </p:grpSpPr>
          <p:cxnSp>
            <p:nvCxnSpPr>
              <p:cNvPr id="45" name="Straight Connector 44">
                <a:extLst>
                  <a:ext uri="{FF2B5EF4-FFF2-40B4-BE49-F238E27FC236}">
                    <a16:creationId xmlns:a16="http://schemas.microsoft.com/office/drawing/2014/main" id="{D6AA6E5C-830E-742F-1CEA-A468C250E2C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E44137E-6AC4-1C18-6F11-DBC5048FDE4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35B01C0-7D1C-19BF-FE39-96385C60770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3D2D760E-C09D-FD33-1A15-E436A616D2AC}"/>
                </a:ext>
              </a:extLst>
            </p:cNvPr>
            <p:cNvGrpSpPr/>
            <p:nvPr/>
          </p:nvGrpSpPr>
          <p:grpSpPr>
            <a:xfrm>
              <a:off x="3121469" y="1290378"/>
              <a:ext cx="108640" cy="146399"/>
              <a:chOff x="1844231" y="869163"/>
              <a:chExt cx="108640" cy="146399"/>
            </a:xfrm>
          </p:grpSpPr>
          <p:cxnSp>
            <p:nvCxnSpPr>
              <p:cNvPr id="42" name="Straight Connector 41">
                <a:extLst>
                  <a:ext uri="{FF2B5EF4-FFF2-40B4-BE49-F238E27FC236}">
                    <a16:creationId xmlns:a16="http://schemas.microsoft.com/office/drawing/2014/main" id="{AB64EAD3-1AD4-C098-C7D5-E133FB50916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71F047D-22A3-5696-1D5D-CF5AA3B9AB4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25CF993-E9AF-3F27-DF5B-EFB75BC4131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D4062F58-A980-7573-C9D0-0BB8223B1115}"/>
                </a:ext>
              </a:extLst>
            </p:cNvPr>
            <p:cNvGrpSpPr/>
            <p:nvPr/>
          </p:nvGrpSpPr>
          <p:grpSpPr>
            <a:xfrm>
              <a:off x="3116226" y="1710028"/>
              <a:ext cx="108640" cy="146399"/>
              <a:chOff x="1844231" y="869163"/>
              <a:chExt cx="108640" cy="146399"/>
            </a:xfrm>
          </p:grpSpPr>
          <p:cxnSp>
            <p:nvCxnSpPr>
              <p:cNvPr id="39" name="Straight Connector 38">
                <a:extLst>
                  <a:ext uri="{FF2B5EF4-FFF2-40B4-BE49-F238E27FC236}">
                    <a16:creationId xmlns:a16="http://schemas.microsoft.com/office/drawing/2014/main" id="{140E3CCB-94EB-DAA4-3878-14EA7461F71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C448D01-D509-4901-E288-3CB6C471D3B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9B17D82-51EB-9820-FBB8-FEAD64B849E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E7ECC34C-99E0-EFFB-9440-06563ECF218A}"/>
                </a:ext>
              </a:extLst>
            </p:cNvPr>
            <p:cNvGrpSpPr/>
            <p:nvPr/>
          </p:nvGrpSpPr>
          <p:grpSpPr>
            <a:xfrm>
              <a:off x="3114392" y="2132570"/>
              <a:ext cx="108640" cy="146399"/>
              <a:chOff x="1844231" y="869163"/>
              <a:chExt cx="108640" cy="146399"/>
            </a:xfrm>
          </p:grpSpPr>
          <p:cxnSp>
            <p:nvCxnSpPr>
              <p:cNvPr id="36" name="Straight Connector 35">
                <a:extLst>
                  <a:ext uri="{FF2B5EF4-FFF2-40B4-BE49-F238E27FC236}">
                    <a16:creationId xmlns:a16="http://schemas.microsoft.com/office/drawing/2014/main" id="{FBE523B2-313B-32B1-1D11-44D022A42C6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F7F46F-A2EB-B524-69E2-3D561DA24EE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91D2CE0-1289-EDF5-EEB3-B25E5CCB54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46D50EE7-61B3-0BAD-1E34-8143360E5A32}"/>
                </a:ext>
              </a:extLst>
            </p:cNvPr>
            <p:cNvGrpSpPr/>
            <p:nvPr/>
          </p:nvGrpSpPr>
          <p:grpSpPr>
            <a:xfrm>
              <a:off x="3120849" y="2571467"/>
              <a:ext cx="108640" cy="146399"/>
              <a:chOff x="1844231" y="869163"/>
              <a:chExt cx="108640" cy="146399"/>
            </a:xfrm>
          </p:grpSpPr>
          <p:cxnSp>
            <p:nvCxnSpPr>
              <p:cNvPr id="33" name="Straight Connector 32">
                <a:extLst>
                  <a:ext uri="{FF2B5EF4-FFF2-40B4-BE49-F238E27FC236}">
                    <a16:creationId xmlns:a16="http://schemas.microsoft.com/office/drawing/2014/main" id="{4EB28311-98B1-7547-AF57-C3C4C25C15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CEB9B5B-0A96-83B8-A29C-CCDD4039A59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F06244-F3DE-1D85-CB3C-1EA1C4597B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81" name="Picture 80">
            <a:extLst>
              <a:ext uri="{FF2B5EF4-FFF2-40B4-BE49-F238E27FC236}">
                <a16:creationId xmlns:a16="http://schemas.microsoft.com/office/drawing/2014/main" id="{B9D224CF-6FFE-850D-ED09-755756A53C85}"/>
              </a:ext>
            </a:extLst>
          </p:cNvPr>
          <p:cNvPicPr>
            <a:picLocks noChangeAspect="1"/>
          </p:cNvPicPr>
          <p:nvPr/>
        </p:nvPicPr>
        <p:blipFill>
          <a:blip r:embed="rId5"/>
          <a:stretch>
            <a:fillRect/>
          </a:stretch>
        </p:blipFill>
        <p:spPr>
          <a:xfrm>
            <a:off x="1569683" y="1644560"/>
            <a:ext cx="1152529" cy="1181800"/>
          </a:xfrm>
          <a:prstGeom prst="rect">
            <a:avLst/>
          </a:prstGeom>
        </p:spPr>
      </p:pic>
      <p:sp>
        <p:nvSpPr>
          <p:cNvPr id="10" name="TextBox 33">
            <a:extLst>
              <a:ext uri="{FF2B5EF4-FFF2-40B4-BE49-F238E27FC236}">
                <a16:creationId xmlns:a16="http://schemas.microsoft.com/office/drawing/2014/main" id="{F8BB6525-2CD5-800A-E006-6949E090F567}"/>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p:sp>
        <p:nvSpPr>
          <p:cNvPr id="11" name="TextBox 10">
            <a:extLst>
              <a:ext uri="{FF2B5EF4-FFF2-40B4-BE49-F238E27FC236}">
                <a16:creationId xmlns:a16="http://schemas.microsoft.com/office/drawing/2014/main" id="{B92BC127-1B7D-9A06-C03D-80391E5E8B0F}"/>
              </a:ext>
            </a:extLst>
          </p:cNvPr>
          <p:cNvSpPr txBox="1"/>
          <p:nvPr/>
        </p:nvSpPr>
        <p:spPr>
          <a:xfrm>
            <a:off x="6779277" y="3897838"/>
            <a:ext cx="2565126" cy="400110"/>
          </a:xfrm>
          <a:prstGeom prst="rect">
            <a:avLst/>
          </a:prstGeom>
          <a:noFill/>
        </p:spPr>
        <p:txBody>
          <a:bodyPr wrap="none" rtlCol="0">
            <a:spAutoFit/>
          </a:bodyPr>
          <a:lstStyle/>
          <a:p>
            <a:r>
              <a:rPr lang="en-GB" sz="2000" noProof="0" dirty="0"/>
              <a:t>Problem Formulation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AADE97A-8FC1-FCAD-E854-E76C17C14FE5}"/>
                  </a:ext>
                </a:extLst>
              </p:cNvPr>
              <p:cNvSpPr txBox="1"/>
              <p:nvPr/>
            </p:nvSpPr>
            <p:spPr>
              <a:xfrm>
                <a:off x="7342455" y="4249574"/>
                <a:ext cx="2211302" cy="7253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2000" i="1" noProof="0" smtClean="0">
                              <a:latin typeface="Cambria Math" panose="02040503050406030204" pitchFamily="18" charset="0"/>
                            </a:rPr>
                          </m:ctrlPr>
                        </m:funcPr>
                        <m:fName>
                          <m:limLow>
                            <m:limLowPr>
                              <m:ctrlPr>
                                <a:rPr lang="en-GB" sz="2000" i="1" noProof="0" smtClean="0">
                                  <a:latin typeface="Cambria Math" panose="02040503050406030204" pitchFamily="18" charset="0"/>
                                </a:rPr>
                              </m:ctrlPr>
                            </m:limLowPr>
                            <m:e>
                              <m:r>
                                <m:rPr>
                                  <m:sty m:val="p"/>
                                </m:rPr>
                                <a:rPr lang="en-GB" sz="2000" i="0" noProof="0" smtClean="0">
                                  <a:latin typeface="Cambria Math" panose="02040503050406030204" pitchFamily="18" charset="0"/>
                                </a:rPr>
                                <m:t>max</m:t>
                              </m:r>
                            </m:e>
                            <m:lim>
                              <m:sSub>
                                <m:sSubPr>
                                  <m:ctrlPr>
                                    <a:rPr lang="en-GB" sz="2000" i="1" noProof="0" smtClean="0">
                                      <a:latin typeface="Cambria Math" panose="02040503050406030204" pitchFamily="18" charset="0"/>
                                    </a:rPr>
                                  </m:ctrlPr>
                                </m:sSubPr>
                                <m:e>
                                  <m:r>
                                    <a:rPr lang="en-GB" sz="2000" b="0" i="1" noProof="0" smtClean="0">
                                      <a:latin typeface="Cambria Math" panose="02040503050406030204" pitchFamily="18" charset="0"/>
                                    </a:rPr>
                                    <m:t>𝑇</m:t>
                                  </m:r>
                                </m:e>
                                <m:sub>
                                  <m:r>
                                    <m:rPr>
                                      <m:sty m:val="p"/>
                                    </m:rPr>
                                    <a:rPr lang="en-GB" sz="2000" b="0" i="0" noProof="0" smtClean="0">
                                      <a:latin typeface="Cambria Math" panose="02040503050406030204" pitchFamily="18" charset="0"/>
                                    </a:rPr>
                                    <m:t>upd</m:t>
                                  </m:r>
                                </m:sub>
                              </m:sSub>
                              <m:r>
                                <a:rPr lang="en-GB" sz="2000" b="0" i="1" noProof="0" smtClean="0">
                                  <a:latin typeface="Cambria Math" panose="02040503050406030204" pitchFamily="18" charset="0"/>
                                </a:rPr>
                                <m:t>,   </m:t>
                              </m:r>
                              <m:r>
                                <a:rPr lang="en-GB" sz="2000" b="0" i="1" noProof="0" smtClean="0">
                                  <a:latin typeface="Cambria Math" panose="02040503050406030204" pitchFamily="18" charset="0"/>
                                </a:rPr>
                                <m:t>𝑀</m:t>
                              </m:r>
                              <m:r>
                                <a:rPr lang="en-GB" sz="2000" b="0" i="1" noProof="0" smtClean="0">
                                  <a:latin typeface="Cambria Math" panose="02040503050406030204" pitchFamily="18" charset="0"/>
                                </a:rPr>
                                <m:t>, </m:t>
                              </m:r>
                              <m:r>
                                <a:rPr lang="en-GB" sz="2000" b="0" i="1" noProof="0" smtClean="0">
                                  <a:latin typeface="Cambria Math" panose="02040503050406030204" pitchFamily="18" charset="0"/>
                                </a:rPr>
                                <m:t>𝐿</m:t>
                              </m:r>
                              <m:r>
                                <a:rPr lang="en-GB" sz="2000" b="0" i="1" noProof="0" smtClean="0">
                                  <a:latin typeface="Cambria Math" panose="02040503050406030204" pitchFamily="18" charset="0"/>
                                </a:rPr>
                                <m:t>, </m:t>
                              </m:r>
                              <m:r>
                                <a:rPr lang="en-GB" sz="2000" b="0" i="1" noProof="0" smtClean="0">
                                  <a:latin typeface="Cambria Math" panose="02040503050406030204" pitchFamily="18" charset="0"/>
                                </a:rPr>
                                <m:t>𝑃</m:t>
                              </m:r>
                            </m:lim>
                          </m:limLow>
                        </m:fName>
                        <m:e>
                          <m:r>
                            <a:rPr lang="en-GB" sz="2000" b="0" i="1" noProof="0" smtClean="0">
                              <a:latin typeface="Cambria Math" panose="02040503050406030204" pitchFamily="18" charset="0"/>
                            </a:rPr>
                            <m:t>  </m:t>
                          </m:r>
                          <m:f>
                            <m:fPr>
                              <m:ctrlPr>
                                <a:rPr lang="en-GB" sz="2000" i="1" noProof="0" smtClean="0">
                                  <a:latin typeface="Cambria Math" panose="02040503050406030204" pitchFamily="18" charset="0"/>
                                </a:rPr>
                              </m:ctrlPr>
                            </m:fPr>
                            <m:num>
                              <m:r>
                                <a:rPr lang="en-GB" sz="2000" b="0" i="1" noProof="0" smtClean="0">
                                  <a:latin typeface="Cambria Math" panose="02040503050406030204" pitchFamily="18" charset="0"/>
                                </a:rPr>
                                <m:t>𝐼</m:t>
                              </m:r>
                            </m:num>
                            <m:den>
                              <m:r>
                                <a:rPr lang="en-GB" sz="2000" b="0" i="1" noProof="0" smtClean="0">
                                  <a:latin typeface="Cambria Math" panose="02040503050406030204" pitchFamily="18" charset="0"/>
                                </a:rPr>
                                <m:t>𝐸</m:t>
                              </m:r>
                            </m:den>
                          </m:f>
                          <m:r>
                            <a:rPr lang="en-GB" sz="2000" b="0" i="1" noProof="0" smtClean="0">
                              <a:latin typeface="Cambria Math" panose="02040503050406030204" pitchFamily="18" charset="0"/>
                            </a:rPr>
                            <m:t> [</m:t>
                          </m:r>
                          <m:r>
                            <m:rPr>
                              <m:sty m:val="p"/>
                            </m:rPr>
                            <a:rPr lang="en-GB" sz="2000" b="0" i="0" noProof="0" smtClean="0">
                              <a:latin typeface="Cambria Math" panose="02040503050406030204" pitchFamily="18" charset="0"/>
                            </a:rPr>
                            <m:t>bit</m:t>
                          </m:r>
                          <m:r>
                            <a:rPr lang="en-GB" sz="2000" b="0" i="1" noProof="0" smtClean="0">
                              <a:latin typeface="Cambria Math" panose="02040503050406030204" pitchFamily="18" charset="0"/>
                            </a:rPr>
                            <m:t>/</m:t>
                          </m:r>
                          <m:r>
                            <m:rPr>
                              <m:nor/>
                            </m:rPr>
                            <a:rPr lang="en-GB" sz="2000" b="0" i="0" noProof="0" smtClean="0"/>
                            <m:t>J</m:t>
                          </m:r>
                          <m:r>
                            <a:rPr lang="en-GB" sz="2000" b="0" i="1" noProof="0" smtClean="0">
                              <a:latin typeface="Cambria Math" panose="02040503050406030204" pitchFamily="18" charset="0"/>
                            </a:rPr>
                            <m:t>]</m:t>
                          </m:r>
                        </m:e>
                      </m:func>
                    </m:oMath>
                  </m:oMathPara>
                </a14:m>
                <a:endParaRPr lang="en-GB" sz="2000" noProof="0" dirty="0"/>
              </a:p>
            </p:txBody>
          </p:sp>
        </mc:Choice>
        <mc:Fallback xmlns="">
          <p:sp>
            <p:nvSpPr>
              <p:cNvPr id="12" name="TextBox 11">
                <a:extLst>
                  <a:ext uri="{FF2B5EF4-FFF2-40B4-BE49-F238E27FC236}">
                    <a16:creationId xmlns:a16="http://schemas.microsoft.com/office/drawing/2014/main" id="{6AADE97A-8FC1-FCAD-E854-E76C17C14FE5}"/>
                  </a:ext>
                </a:extLst>
              </p:cNvPr>
              <p:cNvSpPr txBox="1">
                <a:spLocks noRot="1" noChangeAspect="1" noMove="1" noResize="1" noEditPoints="1" noAdjustHandles="1" noChangeArrowheads="1" noChangeShapeType="1" noTextEdit="1"/>
              </p:cNvSpPr>
              <p:nvPr/>
            </p:nvSpPr>
            <p:spPr>
              <a:xfrm>
                <a:off x="7342455" y="4249574"/>
                <a:ext cx="2211302" cy="725327"/>
              </a:xfrm>
              <a:prstGeom prst="rect">
                <a:avLst/>
              </a:prstGeom>
              <a:blipFill>
                <a:blip r:embed="rId6"/>
                <a:stretch>
                  <a:fillRect/>
                </a:stretch>
              </a:blipFill>
            </p:spPr>
            <p:txBody>
              <a:bodyPr/>
              <a:lstStyle/>
              <a:p>
                <a:r>
                  <a:rPr lang="LID4096">
                    <a:noFill/>
                  </a:rPr>
                  <a:t> </a:t>
                </a:r>
              </a:p>
            </p:txBody>
          </p:sp>
        </mc:Fallback>
      </mc:AlternateContent>
      <p:sp>
        <p:nvSpPr>
          <p:cNvPr id="13" name="Rectangle 12">
            <a:extLst>
              <a:ext uri="{FF2B5EF4-FFF2-40B4-BE49-F238E27FC236}">
                <a16:creationId xmlns:a16="http://schemas.microsoft.com/office/drawing/2014/main" id="{24EC9FDE-AD82-3F0D-5AE3-DBD81ACE533C}"/>
              </a:ext>
            </a:extLst>
          </p:cNvPr>
          <p:cNvSpPr/>
          <p:nvPr/>
        </p:nvSpPr>
        <p:spPr>
          <a:xfrm>
            <a:off x="6734466" y="3860410"/>
            <a:ext cx="5427054" cy="236536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4" name="Arrow: Right 13">
            <a:extLst>
              <a:ext uri="{FF2B5EF4-FFF2-40B4-BE49-F238E27FC236}">
                <a16:creationId xmlns:a16="http://schemas.microsoft.com/office/drawing/2014/main" id="{D11AB643-A4D3-29E0-3DB0-E6573DD8F5E5}"/>
              </a:ext>
            </a:extLst>
          </p:cNvPr>
          <p:cNvSpPr/>
          <p:nvPr/>
        </p:nvSpPr>
        <p:spPr>
          <a:xfrm rot="3372160">
            <a:off x="8605394" y="2962022"/>
            <a:ext cx="868320" cy="738984"/>
          </a:xfrm>
          <a:prstGeom prst="rightArrow">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A366FA11-C40C-DF6E-35B7-3750E935452F}"/>
                  </a:ext>
                </a:extLst>
              </p:cNvPr>
              <p:cNvSpPr txBox="1"/>
              <p:nvPr/>
            </p:nvSpPr>
            <p:spPr>
              <a:xfrm>
                <a:off x="6780666" y="5181156"/>
                <a:ext cx="5380854" cy="961802"/>
              </a:xfrm>
              <a:prstGeom prst="rect">
                <a:avLst/>
              </a:prstGeom>
              <a:noFill/>
            </p:spPr>
            <p:txBody>
              <a:bodyPr wrap="square">
                <a:spAutoFit/>
              </a:bodyPr>
              <a:lstStyle/>
              <a:p>
                <a:pPr>
                  <a:spcAft>
                    <a:spcPts val="300"/>
                  </a:spcAft>
                </a:pPr>
                <a14:m>
                  <m:oMath xmlns:m="http://schemas.openxmlformats.org/officeDocument/2006/math">
                    <m:r>
                      <a:rPr lang="en-GB" sz="1800" b="0" i="1" noProof="0" smtClean="0">
                        <a:latin typeface="Cambria Math" panose="02040503050406030204" pitchFamily="18" charset="0"/>
                      </a:rPr>
                      <m:t>𝐼</m:t>
                    </m:r>
                  </m:oMath>
                </a14:m>
                <a:r>
                  <a:rPr lang="en-GB" noProof="0" dirty="0"/>
                  <a:t>: Number of bits for a given localization accuracy.</a:t>
                </a:r>
              </a:p>
              <a:p>
                <a:pPr>
                  <a:spcAft>
                    <a:spcPts val="300"/>
                  </a:spcAft>
                </a:pPr>
                <a14:m>
                  <m:oMath xmlns:m="http://schemas.openxmlformats.org/officeDocument/2006/math">
                    <m:r>
                      <a:rPr lang="en-GB" b="0" i="1" noProof="0" smtClean="0">
                        <a:latin typeface="Cambria Math" panose="02040503050406030204" pitchFamily="18" charset="0"/>
                      </a:rPr>
                      <m:t>𝐸</m:t>
                    </m:r>
                  </m:oMath>
                </a14:m>
                <a:r>
                  <a:rPr lang="en-GB" noProof="0" dirty="0"/>
                  <a:t>: Energy spent accomplishing a given localization accuracy</a:t>
                </a:r>
              </a:p>
            </p:txBody>
          </p:sp>
        </mc:Choice>
        <mc:Fallback xmlns="">
          <p:sp>
            <p:nvSpPr>
              <p:cNvPr id="83" name="TextBox 82">
                <a:extLst>
                  <a:ext uri="{FF2B5EF4-FFF2-40B4-BE49-F238E27FC236}">
                    <a16:creationId xmlns:a16="http://schemas.microsoft.com/office/drawing/2014/main" id="{A366FA11-C40C-DF6E-35B7-3750E935452F}"/>
                  </a:ext>
                </a:extLst>
              </p:cNvPr>
              <p:cNvSpPr txBox="1">
                <a:spLocks noRot="1" noChangeAspect="1" noMove="1" noResize="1" noEditPoints="1" noAdjustHandles="1" noChangeArrowheads="1" noChangeShapeType="1" noTextEdit="1"/>
              </p:cNvSpPr>
              <p:nvPr/>
            </p:nvSpPr>
            <p:spPr>
              <a:xfrm>
                <a:off x="6780666" y="5181156"/>
                <a:ext cx="5380854" cy="961802"/>
              </a:xfrm>
              <a:prstGeom prst="rect">
                <a:avLst/>
              </a:prstGeom>
              <a:blipFill>
                <a:blip r:embed="rId7"/>
                <a:stretch>
                  <a:fillRect l="-906" t="-3797" r="-906" b="-9494"/>
                </a:stretch>
              </a:blipFill>
            </p:spPr>
            <p:txBody>
              <a:bodyPr/>
              <a:lstStyle/>
              <a:p>
                <a:r>
                  <a:rPr lang="LID4096">
                    <a:noFill/>
                  </a:rPr>
                  <a:t> </a:t>
                </a:r>
              </a:p>
            </p:txBody>
          </p:sp>
        </mc:Fallback>
      </mc:AlternateContent>
    </p:spTree>
    <p:extLst>
      <p:ext uri="{BB962C8B-B14F-4D97-AF65-F5344CB8AC3E}">
        <p14:creationId xmlns:p14="http://schemas.microsoft.com/office/powerpoint/2010/main" val="239861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P spid="8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D92AF-C1A0-224B-67E2-EECCD59CF953}"/>
              </a:ext>
            </a:extLst>
          </p:cNvPr>
          <p:cNvSpPr>
            <a:spLocks noGrp="1" noChangeAspect="1"/>
          </p:cNvSpPr>
          <p:nvPr>
            <p:ph type="title"/>
          </p:nvPr>
        </p:nvSpPr>
        <p:spPr>
          <a:xfrm>
            <a:off x="76654" y="97426"/>
            <a:ext cx="8068863" cy="860434"/>
          </a:xfrm>
        </p:spPr>
        <p:txBody>
          <a:bodyPr>
            <a:noAutofit/>
          </a:bodyPr>
          <a:lstStyle/>
          <a:p>
            <a:r>
              <a:rPr lang="en-GB" sz="3600" noProof="0" dirty="0"/>
              <a:t>Age of Information</a:t>
            </a:r>
          </a:p>
        </p:txBody>
      </p:sp>
      <p:sp>
        <p:nvSpPr>
          <p:cNvPr id="4" name="Slide Number Placeholder 3">
            <a:extLst>
              <a:ext uri="{FF2B5EF4-FFF2-40B4-BE49-F238E27FC236}">
                <a16:creationId xmlns:a16="http://schemas.microsoft.com/office/drawing/2014/main" id="{5998E20E-6079-7DAF-A9E4-7FB60D79B048}"/>
              </a:ext>
            </a:extLst>
          </p:cNvPr>
          <p:cNvSpPr>
            <a:spLocks noGrp="1"/>
          </p:cNvSpPr>
          <p:nvPr>
            <p:ph type="sldNum" sz="quarter" idx="12"/>
          </p:nvPr>
        </p:nvSpPr>
        <p:spPr/>
        <p:txBody>
          <a:bodyPr/>
          <a:lstStyle/>
          <a:p>
            <a:fld id="{7E8774BD-3A8C-4ADC-8C0D-70DC2C0D04B2}" type="slidenum">
              <a:rPr lang="en-GB" noProof="0" smtClean="0"/>
              <a:t>40</a:t>
            </a:fld>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2210737-AE3C-4BDC-3B53-1FA441B1A121}"/>
                  </a:ext>
                </a:extLst>
              </p:cNvPr>
              <p:cNvSpPr txBox="1"/>
              <p:nvPr/>
            </p:nvSpPr>
            <p:spPr>
              <a:xfrm>
                <a:off x="76654" y="1220619"/>
                <a:ext cx="6109751" cy="1800493"/>
              </a:xfrm>
              <a:prstGeom prst="rect">
                <a:avLst/>
              </a:prstGeom>
              <a:noFill/>
            </p:spPr>
            <p:txBody>
              <a:bodyPr wrap="square" rtlCol="0">
                <a:spAutoFit/>
              </a:bodyPr>
              <a:lstStyle/>
              <a:p>
                <a:r>
                  <a:rPr lang="en-GB" sz="2400" b="1" noProof="0" dirty="0"/>
                  <a:t>Link Status:</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1</m:t>
                        </m:r>
                      </m:sub>
                    </m:sSub>
                  </m:oMath>
                </a14:m>
                <a:r>
                  <a:rPr lang="en-GB" sz="2400" b="0" i="0" noProof="0" dirty="0">
                    <a:solidFill>
                      <a:srgbClr val="000000"/>
                    </a:solidFill>
                    <a:effectLst/>
                    <a:latin typeface="NimbusRomNo9L-Regu"/>
                  </a:rPr>
                  <a:t>: IRS re-config. (Interruption of transmissions</a:t>
                </a:r>
                <a:r>
                  <a:rPr lang="en-GB" sz="2400" noProof="0" dirty="0"/>
                  <a:t>)</a:t>
                </a:r>
                <a:endParaRPr lang="en-GB" sz="2400" b="0" i="0" noProof="0" dirty="0">
                  <a:solidFill>
                    <a:srgbClr val="000000"/>
                  </a:solidFill>
                  <a:effectLst/>
                  <a:latin typeface="NimbusRomNo9L-Regu"/>
                </a:endParaRP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2</m:t>
                        </m:r>
                      </m:sub>
                    </m:sSub>
                  </m:oMath>
                </a14:m>
                <a:r>
                  <a:rPr lang="en-GB" sz="2400" b="0" i="0" noProof="0" dirty="0">
                    <a:solidFill>
                      <a:srgbClr val="000000"/>
                    </a:solidFill>
                    <a:effectLst/>
                    <a:latin typeface="NimbusRomNo9L-Regu"/>
                  </a:rPr>
                  <a:t>: Errors-free transmissions</a:t>
                </a:r>
                <a:r>
                  <a:rPr lang="en-GB" sz="2400" noProof="0" dirty="0"/>
                  <a:t> </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3</m:t>
                        </m:r>
                      </m:sub>
                    </m:sSub>
                  </m:oMath>
                </a14:m>
                <a:r>
                  <a:rPr lang="en-GB" sz="2400" b="0" i="0" noProof="0" dirty="0">
                    <a:solidFill>
                      <a:srgbClr val="000000"/>
                    </a:solidFill>
                    <a:effectLst/>
                    <a:latin typeface="NimbusRomNo9L-Regu"/>
                  </a:rPr>
                  <a:t>: Transmissions with errors</a:t>
                </a:r>
                <a:r>
                  <a:rPr lang="en-GB" sz="2400" noProof="0" dirty="0"/>
                  <a:t> </a:t>
                </a:r>
              </a:p>
            </p:txBody>
          </p:sp>
        </mc:Choice>
        <mc:Fallback xmlns="">
          <p:sp>
            <p:nvSpPr>
              <p:cNvPr id="30" name="TextBox 29">
                <a:extLst>
                  <a:ext uri="{FF2B5EF4-FFF2-40B4-BE49-F238E27FC236}">
                    <a16:creationId xmlns:a16="http://schemas.microsoft.com/office/drawing/2014/main" id="{E2210737-AE3C-4BDC-3B53-1FA441B1A121}"/>
                  </a:ext>
                </a:extLst>
              </p:cNvPr>
              <p:cNvSpPr txBox="1">
                <a:spLocks noRot="1" noChangeAspect="1" noMove="1" noResize="1" noEditPoints="1" noAdjustHandles="1" noChangeArrowheads="1" noChangeShapeType="1" noTextEdit="1"/>
              </p:cNvSpPr>
              <p:nvPr/>
            </p:nvSpPr>
            <p:spPr>
              <a:xfrm>
                <a:off x="76654" y="1220619"/>
                <a:ext cx="6109751" cy="1800493"/>
              </a:xfrm>
              <a:prstGeom prst="rect">
                <a:avLst/>
              </a:prstGeom>
              <a:blipFill>
                <a:blip r:embed="rId2"/>
                <a:stretch>
                  <a:fillRect l="-1597" t="-2365" b="-27027"/>
                </a:stretch>
              </a:blipFill>
            </p:spPr>
            <p:txBody>
              <a:bodyPr/>
              <a:lstStyle/>
              <a:p>
                <a:r>
                  <a:rPr lang="LID4096">
                    <a:noFill/>
                  </a:rPr>
                  <a:t> </a:t>
                </a:r>
              </a:p>
            </p:txBody>
          </p:sp>
        </mc:Fallback>
      </mc:AlternateContent>
      <p:pic>
        <p:nvPicPr>
          <p:cNvPr id="5" name="Picture 4">
            <a:extLst>
              <a:ext uri="{FF2B5EF4-FFF2-40B4-BE49-F238E27FC236}">
                <a16:creationId xmlns:a16="http://schemas.microsoft.com/office/drawing/2014/main" id="{91A4F349-409B-5B47-81E3-2B3C68736C46}"/>
              </a:ext>
            </a:extLst>
          </p:cNvPr>
          <p:cNvPicPr>
            <a:picLocks noChangeAspect="1"/>
          </p:cNvPicPr>
          <p:nvPr/>
        </p:nvPicPr>
        <p:blipFill>
          <a:blip r:embed="rId3"/>
          <a:stretch>
            <a:fillRect/>
          </a:stretch>
        </p:blipFill>
        <p:spPr>
          <a:xfrm>
            <a:off x="5965059" y="2038017"/>
            <a:ext cx="6109751" cy="3746823"/>
          </a:xfrm>
          <a:prstGeom prst="rect">
            <a:avLst/>
          </a:prstGeom>
        </p:spPr>
      </p:pic>
      <p:pic>
        <p:nvPicPr>
          <p:cNvPr id="3" name="Picture 2">
            <a:extLst>
              <a:ext uri="{FF2B5EF4-FFF2-40B4-BE49-F238E27FC236}">
                <a16:creationId xmlns:a16="http://schemas.microsoft.com/office/drawing/2014/main" id="{8943A67A-0B8A-966C-BA73-72E70C8C0D12}"/>
              </a:ext>
            </a:extLst>
          </p:cNvPr>
          <p:cNvPicPr>
            <a:picLocks noChangeAspect="1"/>
          </p:cNvPicPr>
          <p:nvPr/>
        </p:nvPicPr>
        <p:blipFill>
          <a:blip r:embed="rId4"/>
          <a:stretch>
            <a:fillRect/>
          </a:stretch>
        </p:blipFill>
        <p:spPr>
          <a:xfrm>
            <a:off x="607597" y="3380901"/>
            <a:ext cx="5047863" cy="3477099"/>
          </a:xfrm>
          <a:prstGeom prst="rect">
            <a:avLst/>
          </a:prstGeom>
        </p:spPr>
      </p:pic>
    </p:spTree>
    <p:extLst>
      <p:ext uri="{BB962C8B-B14F-4D97-AF65-F5344CB8AC3E}">
        <p14:creationId xmlns:p14="http://schemas.microsoft.com/office/powerpoint/2010/main" val="1465516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0FB933-A7D6-CF45-3718-23C4FFB29706}"/>
              </a:ext>
            </a:extLst>
          </p:cNvPr>
          <p:cNvPicPr>
            <a:picLocks noChangeAspect="1"/>
          </p:cNvPicPr>
          <p:nvPr/>
        </p:nvPicPr>
        <p:blipFill>
          <a:blip r:embed="rId2"/>
          <a:stretch>
            <a:fillRect/>
          </a:stretch>
        </p:blipFill>
        <p:spPr>
          <a:xfrm>
            <a:off x="5971387" y="1347537"/>
            <a:ext cx="6220613" cy="4618095"/>
          </a:xfrm>
          <a:prstGeom prst="rect">
            <a:avLst/>
          </a:prstGeom>
        </p:spPr>
      </p:pic>
      <p:sp>
        <p:nvSpPr>
          <p:cNvPr id="2" name="Title 1">
            <a:extLst>
              <a:ext uri="{FF2B5EF4-FFF2-40B4-BE49-F238E27FC236}">
                <a16:creationId xmlns:a16="http://schemas.microsoft.com/office/drawing/2014/main" id="{4A9D92AF-C1A0-224B-67E2-EECCD59CF953}"/>
              </a:ext>
            </a:extLst>
          </p:cNvPr>
          <p:cNvSpPr>
            <a:spLocks noGrp="1" noChangeAspect="1"/>
          </p:cNvSpPr>
          <p:nvPr>
            <p:ph type="title"/>
          </p:nvPr>
        </p:nvSpPr>
        <p:spPr>
          <a:xfrm>
            <a:off x="76654" y="136525"/>
            <a:ext cx="8909691" cy="860434"/>
          </a:xfrm>
        </p:spPr>
        <p:txBody>
          <a:bodyPr>
            <a:noAutofit/>
          </a:bodyPr>
          <a:lstStyle/>
          <a:p>
            <a:r>
              <a:rPr lang="en-GB" sz="3600" noProof="0" dirty="0"/>
              <a:t>Age of Information</a:t>
            </a:r>
          </a:p>
        </p:txBody>
      </p:sp>
      <p:sp>
        <p:nvSpPr>
          <p:cNvPr id="4" name="Slide Number Placeholder 3">
            <a:extLst>
              <a:ext uri="{FF2B5EF4-FFF2-40B4-BE49-F238E27FC236}">
                <a16:creationId xmlns:a16="http://schemas.microsoft.com/office/drawing/2014/main" id="{5998E20E-6079-7DAF-A9E4-7FB60D79B048}"/>
              </a:ext>
            </a:extLst>
          </p:cNvPr>
          <p:cNvSpPr>
            <a:spLocks noGrp="1"/>
          </p:cNvSpPr>
          <p:nvPr>
            <p:ph type="sldNum" sz="quarter" idx="12"/>
          </p:nvPr>
        </p:nvSpPr>
        <p:spPr/>
        <p:txBody>
          <a:bodyPr/>
          <a:lstStyle/>
          <a:p>
            <a:fld id="{7E8774BD-3A8C-4ADC-8C0D-70DC2C0D04B2}" type="slidenum">
              <a:rPr lang="en-GB" noProof="0" smtClean="0"/>
              <a:t>41</a:t>
            </a:fld>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2210737-AE3C-4BDC-3B53-1FA441B1A121}"/>
                  </a:ext>
                </a:extLst>
              </p:cNvPr>
              <p:cNvSpPr txBox="1"/>
              <p:nvPr/>
            </p:nvSpPr>
            <p:spPr>
              <a:xfrm>
                <a:off x="76654" y="1220619"/>
                <a:ext cx="6109751" cy="1800493"/>
              </a:xfrm>
              <a:prstGeom prst="rect">
                <a:avLst/>
              </a:prstGeom>
              <a:noFill/>
            </p:spPr>
            <p:txBody>
              <a:bodyPr wrap="square" rtlCol="0">
                <a:spAutoFit/>
              </a:bodyPr>
              <a:lstStyle/>
              <a:p>
                <a:r>
                  <a:rPr lang="en-GB" sz="2400" b="1" noProof="0" dirty="0"/>
                  <a:t>Link Status:</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1</m:t>
                        </m:r>
                      </m:sub>
                    </m:sSub>
                  </m:oMath>
                </a14:m>
                <a:r>
                  <a:rPr lang="en-GB" sz="2400" b="0" i="0" noProof="0" dirty="0">
                    <a:solidFill>
                      <a:srgbClr val="000000"/>
                    </a:solidFill>
                    <a:effectLst/>
                    <a:latin typeface="NimbusRomNo9L-Regu"/>
                  </a:rPr>
                  <a:t>: IRS re-config. (Interruption of transmissions</a:t>
                </a:r>
                <a:r>
                  <a:rPr lang="en-GB" sz="2400" noProof="0" dirty="0"/>
                  <a:t>)</a:t>
                </a:r>
                <a:endParaRPr lang="en-GB" sz="2400" b="0" i="0" noProof="0" dirty="0">
                  <a:solidFill>
                    <a:srgbClr val="000000"/>
                  </a:solidFill>
                  <a:effectLst/>
                  <a:latin typeface="NimbusRomNo9L-Regu"/>
                </a:endParaRP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2</m:t>
                        </m:r>
                      </m:sub>
                    </m:sSub>
                  </m:oMath>
                </a14:m>
                <a:r>
                  <a:rPr lang="en-GB" sz="2400" b="0" i="0" noProof="0" dirty="0">
                    <a:solidFill>
                      <a:srgbClr val="000000"/>
                    </a:solidFill>
                    <a:effectLst/>
                    <a:latin typeface="NimbusRomNo9L-Regu"/>
                  </a:rPr>
                  <a:t>: Errors-free transmissions</a:t>
                </a:r>
                <a:r>
                  <a:rPr lang="en-GB" sz="2400" noProof="0" dirty="0"/>
                  <a:t> </a:t>
                </a:r>
              </a:p>
              <a:p>
                <a:pPr>
                  <a:spcBef>
                    <a:spcPts val="600"/>
                  </a:spcBef>
                </a:pPr>
                <a14:m>
                  <m:oMath xmlns:m="http://schemas.openxmlformats.org/officeDocument/2006/math">
                    <m:sSub>
                      <m:sSubPr>
                        <m:ctrlPr>
                          <a:rPr lang="en-GB" sz="2400" b="0" i="1" noProof="0" smtClean="0">
                            <a:solidFill>
                              <a:srgbClr val="000000"/>
                            </a:solidFill>
                            <a:effectLst/>
                            <a:latin typeface="Cambria Math" panose="02040503050406030204" pitchFamily="18" charset="0"/>
                          </a:rPr>
                        </m:ctrlPr>
                      </m:sSubPr>
                      <m:e>
                        <m:r>
                          <a:rPr lang="en-GB" sz="2400" b="0" i="1" noProof="0" smtClean="0">
                            <a:solidFill>
                              <a:srgbClr val="000000"/>
                            </a:solidFill>
                            <a:effectLst/>
                            <a:latin typeface="Cambria Math" panose="02040503050406030204" pitchFamily="18" charset="0"/>
                            <a:ea typeface="Cambria Math" panose="02040503050406030204" pitchFamily="18" charset="0"/>
                          </a:rPr>
                          <m:t>𝜋</m:t>
                        </m:r>
                      </m:e>
                      <m:sub>
                        <m:r>
                          <a:rPr lang="en-GB" sz="2400" b="0" i="1" noProof="0" smtClean="0">
                            <a:solidFill>
                              <a:srgbClr val="000000"/>
                            </a:solidFill>
                            <a:effectLst/>
                            <a:latin typeface="Cambria Math" panose="02040503050406030204" pitchFamily="18" charset="0"/>
                          </a:rPr>
                          <m:t>3</m:t>
                        </m:r>
                      </m:sub>
                    </m:sSub>
                  </m:oMath>
                </a14:m>
                <a:r>
                  <a:rPr lang="en-GB" sz="2400" b="0" i="0" noProof="0" dirty="0">
                    <a:solidFill>
                      <a:srgbClr val="000000"/>
                    </a:solidFill>
                    <a:effectLst/>
                    <a:latin typeface="NimbusRomNo9L-Regu"/>
                  </a:rPr>
                  <a:t>: Transmissions with errors</a:t>
                </a:r>
                <a:r>
                  <a:rPr lang="en-GB" sz="2400" noProof="0" dirty="0"/>
                  <a:t> </a:t>
                </a:r>
              </a:p>
            </p:txBody>
          </p:sp>
        </mc:Choice>
        <mc:Fallback xmlns="">
          <p:sp>
            <p:nvSpPr>
              <p:cNvPr id="30" name="TextBox 29">
                <a:extLst>
                  <a:ext uri="{FF2B5EF4-FFF2-40B4-BE49-F238E27FC236}">
                    <a16:creationId xmlns:a16="http://schemas.microsoft.com/office/drawing/2014/main" id="{E2210737-AE3C-4BDC-3B53-1FA441B1A121}"/>
                  </a:ext>
                </a:extLst>
              </p:cNvPr>
              <p:cNvSpPr txBox="1">
                <a:spLocks noRot="1" noChangeAspect="1" noMove="1" noResize="1" noEditPoints="1" noAdjustHandles="1" noChangeArrowheads="1" noChangeShapeType="1" noTextEdit="1"/>
              </p:cNvSpPr>
              <p:nvPr/>
            </p:nvSpPr>
            <p:spPr>
              <a:xfrm>
                <a:off x="76654" y="1220619"/>
                <a:ext cx="6109751" cy="1800493"/>
              </a:xfrm>
              <a:prstGeom prst="rect">
                <a:avLst/>
              </a:prstGeom>
              <a:blipFill>
                <a:blip r:embed="rId3"/>
                <a:stretch>
                  <a:fillRect l="-1597" t="-2365" b="-27027"/>
                </a:stretch>
              </a:blipFill>
            </p:spPr>
            <p:txBody>
              <a:bodyPr/>
              <a:lstStyle/>
              <a:p>
                <a:r>
                  <a:rPr lang="LID4096">
                    <a:noFill/>
                  </a:rPr>
                  <a:t> </a:t>
                </a:r>
              </a:p>
            </p:txBody>
          </p:sp>
        </mc:Fallback>
      </mc:AlternateContent>
      <p:pic>
        <p:nvPicPr>
          <p:cNvPr id="3" name="Picture 2">
            <a:extLst>
              <a:ext uri="{FF2B5EF4-FFF2-40B4-BE49-F238E27FC236}">
                <a16:creationId xmlns:a16="http://schemas.microsoft.com/office/drawing/2014/main" id="{D42F2EA4-9A9E-8E88-8070-2B5537C2D356}"/>
              </a:ext>
            </a:extLst>
          </p:cNvPr>
          <p:cNvPicPr>
            <a:picLocks noChangeAspect="1"/>
          </p:cNvPicPr>
          <p:nvPr/>
        </p:nvPicPr>
        <p:blipFill>
          <a:blip r:embed="rId4"/>
          <a:stretch>
            <a:fillRect/>
          </a:stretch>
        </p:blipFill>
        <p:spPr>
          <a:xfrm>
            <a:off x="500089" y="3429000"/>
            <a:ext cx="5047863" cy="3477099"/>
          </a:xfrm>
          <a:prstGeom prst="rect">
            <a:avLst/>
          </a:prstGeom>
        </p:spPr>
      </p:pic>
    </p:spTree>
    <p:extLst>
      <p:ext uri="{BB962C8B-B14F-4D97-AF65-F5344CB8AC3E}">
        <p14:creationId xmlns:p14="http://schemas.microsoft.com/office/powerpoint/2010/main" val="1927834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DB89D9BD-DCEC-49A4-3B06-41CBB5A1C78F}"/>
              </a:ext>
            </a:extLst>
          </p:cNvPr>
          <p:cNvPicPr>
            <a:picLocks noChangeAspect="1"/>
          </p:cNvPicPr>
          <p:nvPr/>
        </p:nvPicPr>
        <p:blipFill>
          <a:blip r:embed="rId2"/>
          <a:stretch>
            <a:fillRect/>
          </a:stretch>
        </p:blipFill>
        <p:spPr>
          <a:xfrm>
            <a:off x="36735" y="1273105"/>
            <a:ext cx="5986911" cy="4407605"/>
          </a:xfrm>
          <a:prstGeom prst="rect">
            <a:avLst/>
          </a:prstGeom>
        </p:spPr>
      </p:pic>
      <p:sp>
        <p:nvSpPr>
          <p:cNvPr id="2" name="TextBox 1">
            <a:extLst>
              <a:ext uri="{FF2B5EF4-FFF2-40B4-BE49-F238E27FC236}">
                <a16:creationId xmlns:a16="http://schemas.microsoft.com/office/drawing/2014/main" id="{55D766AF-72FE-6F1E-A731-A4967D3B9DDD}"/>
              </a:ext>
            </a:extLst>
          </p:cNvPr>
          <p:cNvSpPr txBox="1"/>
          <p:nvPr/>
        </p:nvSpPr>
        <p:spPr>
          <a:xfrm>
            <a:off x="6410425" y="1457595"/>
            <a:ext cx="4448654" cy="369332"/>
          </a:xfrm>
          <a:prstGeom prst="rect">
            <a:avLst/>
          </a:prstGeom>
          <a:noFill/>
        </p:spPr>
        <p:txBody>
          <a:bodyPr wrap="none" rtlCol="0">
            <a:spAutoFit/>
          </a:bodyPr>
          <a:lstStyle/>
          <a:p>
            <a:pPr marL="285750" indent="-285750">
              <a:buFont typeface="Wingdings" panose="05000000000000000000" pitchFamily="2" charset="2"/>
              <a:buChar char="§"/>
            </a:pPr>
            <a:r>
              <a:rPr lang="en-GB" noProof="0" dirty="0"/>
              <a:t>Significant Impact of Overhead → 50%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3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p:cNvGrpSpPr/>
          <p:nvPr/>
        </p:nvGrpSpPr>
        <p:grpSpPr>
          <a:xfrm>
            <a:off x="10741320" y="-454680"/>
            <a:ext cx="2323440" cy="2323080"/>
            <a:chOff x="10741320" y="-454680"/>
            <a:chExt cx="2323440" cy="2323080"/>
          </a:xfrm>
        </p:grpSpPr>
        <p:sp>
          <p:nvSpPr>
            <p:cNvPr id="84" name="Freeform: Shape 33"/>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p:cNvPicPr/>
          <p:nvPr/>
        </p:nvPicPr>
        <p:blipFill>
          <a:blip r:embed="rId2"/>
          <a:stretch/>
        </p:blipFill>
        <p:spPr>
          <a:xfrm>
            <a:off x="643320" y="757080"/>
            <a:ext cx="10904760" cy="5343120"/>
          </a:xfrm>
          <a:prstGeom prst="rect">
            <a:avLst/>
          </a:prstGeom>
          <a:ln w="0">
            <a:noFill/>
          </a:ln>
        </p:spPr>
      </p:pic>
      <p:grpSp>
        <p:nvGrpSpPr>
          <p:cNvPr id="89" name="Group 3"/>
          <p:cNvGrpSpPr/>
          <p:nvPr/>
        </p:nvGrpSpPr>
        <p:grpSpPr>
          <a:xfrm>
            <a:off x="10490040" y="6138360"/>
            <a:ext cx="1246680" cy="496080"/>
            <a:chOff x="10490040" y="6138360"/>
            <a:chExt cx="1246680" cy="496080"/>
          </a:xfrm>
        </p:grpSpPr>
        <p:sp>
          <p:nvSpPr>
            <p:cNvPr id="90" name="Rectangle 4"/>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p:cNvPicPr/>
            <p:nvPr/>
          </p:nvPicPr>
          <p:blipFill>
            <a:blip r:embed="rId3"/>
            <a:stretch/>
          </p:blipFill>
          <p:spPr>
            <a:xfrm>
              <a:off x="10503720" y="6324480"/>
              <a:ext cx="1232640" cy="251640"/>
            </a:xfrm>
            <a:prstGeom prst="rect">
              <a:avLst/>
            </a:prstGeom>
            <a:ln w="0">
              <a:noFill/>
            </a:ln>
          </p:spPr>
        </p:pic>
      </p:grpSp>
      <p:sp>
        <p:nvSpPr>
          <p:cNvPr id="92" name="TextBox 9"/>
          <p:cNvSpPr/>
          <p:nvPr/>
        </p:nvSpPr>
        <p:spPr>
          <a:xfrm>
            <a:off x="828957" y="886872"/>
            <a:ext cx="6301516" cy="156820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IRS: Age of Information-based Policy for Reconfiguration</a:t>
            </a:r>
            <a:endParaRPr lang="en-GB" sz="3200" b="0" strike="noStrike" spc="-1" noProof="0" dirty="0">
              <a:latin typeface="Arial"/>
            </a:endParaRPr>
          </a:p>
        </p:txBody>
      </p:sp>
      <p:sp>
        <p:nvSpPr>
          <p:cNvPr id="2" name="TextBox 1">
            <a:extLst>
              <a:ext uri="{FF2B5EF4-FFF2-40B4-BE49-F238E27FC236}">
                <a16:creationId xmlns:a16="http://schemas.microsoft.com/office/drawing/2014/main" id="{5EFCC8CD-4A59-333A-FD1C-8FC348E8D910}"/>
              </a:ext>
            </a:extLst>
          </p:cNvPr>
          <p:cNvSpPr txBox="1"/>
          <p:nvPr/>
        </p:nvSpPr>
        <p:spPr>
          <a:xfrm>
            <a:off x="7893351" y="5575362"/>
            <a:ext cx="3480505" cy="369332"/>
          </a:xfrm>
          <a:prstGeom prst="rect">
            <a:avLst/>
          </a:prstGeom>
          <a:noFill/>
        </p:spPr>
        <p:txBody>
          <a:bodyPr wrap="none" rtlCol="0">
            <a:spAutoFit/>
          </a:bodyPr>
          <a:lstStyle/>
          <a:p>
            <a:r>
              <a:rPr lang="en-GB" noProof="0" dirty="0"/>
              <a:t>Research Meeting 28 Aug. 2024</a:t>
            </a:r>
          </a:p>
        </p:txBody>
      </p:sp>
      <p:sp>
        <p:nvSpPr>
          <p:cNvPr id="4" name="TextBox 3">
            <a:extLst>
              <a:ext uri="{FF2B5EF4-FFF2-40B4-BE49-F238E27FC236}">
                <a16:creationId xmlns:a16="http://schemas.microsoft.com/office/drawing/2014/main" id="{7B27D3FD-053E-3608-DEA5-4E7E1F982B2B}"/>
              </a:ext>
            </a:extLst>
          </p:cNvPr>
          <p:cNvSpPr txBox="1"/>
          <p:nvPr/>
        </p:nvSpPr>
        <p:spPr>
          <a:xfrm>
            <a:off x="3748455" y="6127134"/>
            <a:ext cx="6652713" cy="646331"/>
          </a:xfrm>
          <a:prstGeom prst="rect">
            <a:avLst/>
          </a:prstGeom>
          <a:noFill/>
        </p:spPr>
        <p:txBody>
          <a:bodyPr wrap="square">
            <a:spAutoFit/>
          </a:bodyPr>
          <a:lstStyle/>
          <a:p>
            <a:r>
              <a:rPr lang="en-GB" sz="1800" b="0" i="0" u="none" strike="noStrike" baseline="0" noProof="0" dirty="0">
                <a:latin typeface="NimbusRomNo9L-Regu"/>
              </a:rPr>
              <a:t>Jorge Torres Gomez, Joana Angjo, Moritz Garkisch, Vahid Jamali, Robert Schober, and Falko Dressler</a:t>
            </a:r>
            <a:endParaRPr lang="en-GB" noProof="0" dirty="0"/>
          </a:p>
        </p:txBody>
      </p:sp>
    </p:spTree>
    <p:extLst>
      <p:ext uri="{BB962C8B-B14F-4D97-AF65-F5344CB8AC3E}">
        <p14:creationId xmlns:p14="http://schemas.microsoft.com/office/powerpoint/2010/main" val="32832496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283779" y="208854"/>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Approach</a:t>
            </a:r>
            <a:endParaRPr lang="en-GB" sz="2800" b="0" strike="noStrike" spc="-1" noProof="0" dirty="0">
              <a:solidFill>
                <a:srgbClr val="000000"/>
              </a:solidFill>
              <a:latin typeface="Calibri"/>
            </a:endParaRPr>
          </a:p>
        </p:txBody>
      </p:sp>
      <p:pic>
        <p:nvPicPr>
          <p:cNvPr id="298" name="Picture 58"/>
          <p:cNvPicPr/>
          <p:nvPr/>
        </p:nvPicPr>
        <p:blipFill>
          <a:blip r:embed="rId2"/>
          <a:stretch/>
        </p:blipFill>
        <p:spPr>
          <a:xfrm>
            <a:off x="1035000" y="3755520"/>
            <a:ext cx="3470760" cy="2597040"/>
          </a:xfrm>
          <a:prstGeom prst="rect">
            <a:avLst/>
          </a:prstGeom>
          <a:ln w="0">
            <a:noFill/>
          </a:ln>
        </p:spPr>
      </p:pic>
      <p:pic>
        <p:nvPicPr>
          <p:cNvPr id="2" name="Picture 1">
            <a:extLst>
              <a:ext uri="{FF2B5EF4-FFF2-40B4-BE49-F238E27FC236}">
                <a16:creationId xmlns:a16="http://schemas.microsoft.com/office/drawing/2014/main" id="{83EFE7F8-43F5-167E-AC7A-DE71577C5E6D}"/>
              </a:ext>
            </a:extLst>
          </p:cNvPr>
          <p:cNvPicPr>
            <a:picLocks noChangeAspect="1"/>
          </p:cNvPicPr>
          <p:nvPr/>
        </p:nvPicPr>
        <p:blipFill>
          <a:blip r:embed="rId3"/>
          <a:stretch>
            <a:fillRect/>
          </a:stretch>
        </p:blipFill>
        <p:spPr>
          <a:xfrm>
            <a:off x="5255491" y="787680"/>
            <a:ext cx="6801193" cy="546762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308610" y="337596"/>
            <a:ext cx="328041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Approach</a:t>
            </a:r>
            <a:endParaRPr lang="en-GB" sz="2800" b="0" strike="noStrike" spc="-1" noProof="0" dirty="0">
              <a:solidFill>
                <a:srgbClr val="000000"/>
              </a:solidFill>
              <a:latin typeface="Calibri"/>
            </a:endParaRPr>
          </a:p>
        </p:txBody>
      </p:sp>
      <p:pic>
        <p:nvPicPr>
          <p:cNvPr id="298" name="Picture 58"/>
          <p:cNvPicPr/>
          <p:nvPr/>
        </p:nvPicPr>
        <p:blipFill>
          <a:blip r:embed="rId2"/>
          <a:stretch/>
        </p:blipFill>
        <p:spPr>
          <a:xfrm>
            <a:off x="685800" y="3646170"/>
            <a:ext cx="4048560" cy="2843550"/>
          </a:xfrm>
          <a:prstGeom prst="rect">
            <a:avLst/>
          </a:prstGeom>
          <a:ln w="0">
            <a:noFill/>
          </a:ln>
        </p:spPr>
      </p:pic>
      <p:pic>
        <p:nvPicPr>
          <p:cNvPr id="2" name="Picture 1">
            <a:extLst>
              <a:ext uri="{FF2B5EF4-FFF2-40B4-BE49-F238E27FC236}">
                <a16:creationId xmlns:a16="http://schemas.microsoft.com/office/drawing/2014/main" id="{83EFE7F8-43F5-167E-AC7A-DE71577C5E6D}"/>
              </a:ext>
            </a:extLst>
          </p:cNvPr>
          <p:cNvPicPr>
            <a:picLocks noChangeAspect="1"/>
          </p:cNvPicPr>
          <p:nvPr/>
        </p:nvPicPr>
        <p:blipFill>
          <a:blip r:embed="rId3"/>
          <a:stretch>
            <a:fillRect/>
          </a:stretch>
        </p:blipFill>
        <p:spPr>
          <a:xfrm>
            <a:off x="6858000" y="0"/>
            <a:ext cx="5141534" cy="4133391"/>
          </a:xfrm>
          <a:prstGeom prst="rect">
            <a:avLst/>
          </a:prstGeom>
        </p:spPr>
      </p:pic>
      <p:sp>
        <p:nvSpPr>
          <p:cNvPr id="4" name="TextBox 3">
            <a:extLst>
              <a:ext uri="{FF2B5EF4-FFF2-40B4-BE49-F238E27FC236}">
                <a16:creationId xmlns:a16="http://schemas.microsoft.com/office/drawing/2014/main" id="{F6E97BCE-3FF8-3C93-22A0-60C5D4A1B2BB}"/>
              </a:ext>
            </a:extLst>
          </p:cNvPr>
          <p:cNvSpPr txBox="1"/>
          <p:nvPr/>
        </p:nvSpPr>
        <p:spPr>
          <a:xfrm>
            <a:off x="476010" y="1462872"/>
            <a:ext cx="6160770" cy="1508105"/>
          </a:xfrm>
          <a:prstGeom prst="rect">
            <a:avLst/>
          </a:prstGeom>
          <a:noFill/>
        </p:spPr>
        <p:txBody>
          <a:bodyPr wrap="square">
            <a:spAutoFit/>
          </a:bodyPr>
          <a:lstStyle/>
          <a:p>
            <a:pPr marL="342900" indent="-342900">
              <a:spcBef>
                <a:spcPts val="600"/>
              </a:spcBef>
              <a:spcAft>
                <a:spcPts val="600"/>
              </a:spcAft>
              <a:buFont typeface="+mj-lt"/>
              <a:buAutoNum type="arabicPeriod"/>
            </a:pPr>
            <a:r>
              <a:rPr lang="en-GB" sz="2400" b="0" i="0" u="none" strike="noStrike" baseline="0" noProof="0" dirty="0">
                <a:latin typeface="NimbusRomNo9L-Regu"/>
              </a:rPr>
              <a:t>Errors-free transmissions</a:t>
            </a:r>
          </a:p>
          <a:p>
            <a:pPr marL="342900" indent="-342900">
              <a:spcBef>
                <a:spcPts val="600"/>
              </a:spcBef>
              <a:spcAft>
                <a:spcPts val="600"/>
              </a:spcAft>
              <a:buFont typeface="+mj-lt"/>
              <a:buAutoNum type="arabicPeriod"/>
            </a:pPr>
            <a:r>
              <a:rPr lang="en-GB" sz="2400" b="0" i="0" u="none" strike="noStrike" baseline="0" noProof="0" dirty="0">
                <a:latin typeface="NimbusRomNo9L-Regu"/>
              </a:rPr>
              <a:t>Transmissions with errors</a:t>
            </a:r>
            <a:endParaRPr lang="en-GB" sz="2400" noProof="0" dirty="0">
              <a:latin typeface="NimbusRomNo9L-Regu"/>
            </a:endParaRPr>
          </a:p>
          <a:p>
            <a:pPr marL="342900" indent="-342900">
              <a:spcBef>
                <a:spcPts val="600"/>
              </a:spcBef>
              <a:spcAft>
                <a:spcPts val="600"/>
              </a:spcAft>
              <a:buFont typeface="+mj-lt"/>
              <a:buAutoNum type="arabicPeriod"/>
            </a:pPr>
            <a:r>
              <a:rPr lang="en-GB" sz="2400" b="0" i="0" u="none" strike="noStrike" baseline="0" noProof="0" dirty="0">
                <a:latin typeface="NimbusRomNo9L-Regu"/>
              </a:rPr>
              <a:t>Interruption of transmissions</a:t>
            </a:r>
            <a:endParaRPr lang="en-GB" sz="2400" noProof="0" dirty="0"/>
          </a:p>
        </p:txBody>
      </p:sp>
      <p:pic>
        <p:nvPicPr>
          <p:cNvPr id="5" name="Picture 5">
            <a:extLst>
              <a:ext uri="{FF2B5EF4-FFF2-40B4-BE49-F238E27FC236}">
                <a16:creationId xmlns:a16="http://schemas.microsoft.com/office/drawing/2014/main" id="{92AA2D40-3853-A15A-FC84-112452D296AF}"/>
              </a:ext>
            </a:extLst>
          </p:cNvPr>
          <p:cNvPicPr/>
          <p:nvPr/>
        </p:nvPicPr>
        <p:blipFill>
          <a:blip r:embed="rId4"/>
          <a:stretch/>
        </p:blipFill>
        <p:spPr>
          <a:xfrm>
            <a:off x="5453161" y="4236764"/>
            <a:ext cx="2815920" cy="880560"/>
          </a:xfrm>
          <a:prstGeom prst="rect">
            <a:avLst/>
          </a:prstGeom>
          <a:ln w="0">
            <a:noFill/>
          </a:ln>
        </p:spPr>
      </p:pic>
      <p:pic>
        <p:nvPicPr>
          <p:cNvPr id="6" name="Picture 7">
            <a:extLst>
              <a:ext uri="{FF2B5EF4-FFF2-40B4-BE49-F238E27FC236}">
                <a16:creationId xmlns:a16="http://schemas.microsoft.com/office/drawing/2014/main" id="{19EB9392-9646-494A-7957-4BF69932B98F}"/>
              </a:ext>
            </a:extLst>
          </p:cNvPr>
          <p:cNvPicPr/>
          <p:nvPr/>
        </p:nvPicPr>
        <p:blipFill>
          <a:blip r:embed="rId5"/>
          <a:stretch/>
        </p:blipFill>
        <p:spPr>
          <a:xfrm>
            <a:off x="5334001" y="4975484"/>
            <a:ext cx="2130120" cy="831240"/>
          </a:xfrm>
          <a:prstGeom prst="rect">
            <a:avLst/>
          </a:prstGeom>
          <a:ln w="0">
            <a:noFill/>
          </a:ln>
        </p:spPr>
      </p:pic>
      <p:pic>
        <p:nvPicPr>
          <p:cNvPr id="7" name="Picture 9">
            <a:extLst>
              <a:ext uri="{FF2B5EF4-FFF2-40B4-BE49-F238E27FC236}">
                <a16:creationId xmlns:a16="http://schemas.microsoft.com/office/drawing/2014/main" id="{AD87E574-0A5D-D1B2-CDC8-BF0798AFE18B}"/>
              </a:ext>
            </a:extLst>
          </p:cNvPr>
          <p:cNvPicPr/>
          <p:nvPr/>
        </p:nvPicPr>
        <p:blipFill>
          <a:blip r:embed="rId6"/>
          <a:stretch/>
        </p:blipFill>
        <p:spPr>
          <a:xfrm>
            <a:off x="5552521" y="6040724"/>
            <a:ext cx="1396080" cy="377640"/>
          </a:xfrm>
          <a:prstGeom prst="rect">
            <a:avLst/>
          </a:prstGeom>
          <a:ln w="0">
            <a:noFill/>
          </a:ln>
        </p:spPr>
      </p:pic>
      <p:sp>
        <p:nvSpPr>
          <p:cNvPr id="8" name="TextBox 10">
            <a:extLst>
              <a:ext uri="{FF2B5EF4-FFF2-40B4-BE49-F238E27FC236}">
                <a16:creationId xmlns:a16="http://schemas.microsoft.com/office/drawing/2014/main" id="{37614DC6-6987-962C-7326-0322C4125C0D}"/>
              </a:ext>
            </a:extLst>
          </p:cNvPr>
          <p:cNvSpPr/>
          <p:nvPr/>
        </p:nvSpPr>
        <p:spPr>
          <a:xfrm>
            <a:off x="8480401" y="370324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sp>
        <p:nvSpPr>
          <p:cNvPr id="9" name="TextBox 11">
            <a:extLst>
              <a:ext uri="{FF2B5EF4-FFF2-40B4-BE49-F238E27FC236}">
                <a16:creationId xmlns:a16="http://schemas.microsoft.com/office/drawing/2014/main" id="{9CBB7C58-5498-A1FD-44B8-4956E588A992}"/>
              </a:ext>
            </a:extLst>
          </p:cNvPr>
          <p:cNvSpPr/>
          <p:nvPr/>
        </p:nvSpPr>
        <p:spPr>
          <a:xfrm>
            <a:off x="8486161" y="442036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sp>
        <p:nvSpPr>
          <p:cNvPr id="10" name="TextBox 12">
            <a:extLst>
              <a:ext uri="{FF2B5EF4-FFF2-40B4-BE49-F238E27FC236}">
                <a16:creationId xmlns:a16="http://schemas.microsoft.com/office/drawing/2014/main" id="{FA7BD31A-14B9-76FE-015D-CA800B380C65}"/>
              </a:ext>
            </a:extLst>
          </p:cNvPr>
          <p:cNvSpPr/>
          <p:nvPr/>
        </p:nvSpPr>
        <p:spPr>
          <a:xfrm>
            <a:off x="8480401" y="513712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(3)</a:t>
            </a:r>
            <a:endParaRPr lang="en-GB" sz="1600" b="0" strike="noStrike" spc="-1" noProof="0" dirty="0">
              <a:latin typeface="Arial"/>
            </a:endParaRPr>
          </a:p>
        </p:txBody>
      </p:sp>
      <p:pic>
        <p:nvPicPr>
          <p:cNvPr id="11" name="Picture 14">
            <a:extLst>
              <a:ext uri="{FF2B5EF4-FFF2-40B4-BE49-F238E27FC236}">
                <a16:creationId xmlns:a16="http://schemas.microsoft.com/office/drawing/2014/main" id="{E966B1AD-085B-86D2-5213-6DCABA326791}"/>
              </a:ext>
            </a:extLst>
          </p:cNvPr>
          <p:cNvPicPr/>
          <p:nvPr/>
        </p:nvPicPr>
        <p:blipFill>
          <a:blip r:embed="rId7"/>
          <a:srcRect t="8531"/>
          <a:stretch/>
        </p:blipFill>
        <p:spPr>
          <a:xfrm>
            <a:off x="5552521" y="3732404"/>
            <a:ext cx="2268000" cy="309240"/>
          </a:xfrm>
          <a:prstGeom prst="rect">
            <a:avLst/>
          </a:prstGeom>
          <a:ln w="0">
            <a:noFill/>
          </a:ln>
        </p:spPr>
      </p:pic>
      <p:sp>
        <p:nvSpPr>
          <p:cNvPr id="12" name="TextBox 15">
            <a:extLst>
              <a:ext uri="{FF2B5EF4-FFF2-40B4-BE49-F238E27FC236}">
                <a16:creationId xmlns:a16="http://schemas.microsoft.com/office/drawing/2014/main" id="{FE6F69E9-7AA0-2CBE-60C2-25DBBC54A168}"/>
              </a:ext>
            </a:extLst>
          </p:cNvPr>
          <p:cNvSpPr/>
          <p:nvPr/>
        </p:nvSpPr>
        <p:spPr>
          <a:xfrm>
            <a:off x="8513881" y="6039644"/>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(4)</a:t>
            </a:r>
            <a:endParaRPr lang="en-GB" sz="1600" b="0" strike="noStrike" spc="-1" noProof="0" dirty="0">
              <a:latin typeface="Arial"/>
            </a:endParaRPr>
          </a:p>
        </p:txBody>
      </p:sp>
      <p:sp>
        <p:nvSpPr>
          <p:cNvPr id="13" name="Rectangle 16">
            <a:extLst>
              <a:ext uri="{FF2B5EF4-FFF2-40B4-BE49-F238E27FC236}">
                <a16:creationId xmlns:a16="http://schemas.microsoft.com/office/drawing/2014/main" id="{89745DF5-F216-C1E3-4602-C9D654ACCF8F}"/>
              </a:ext>
            </a:extLst>
          </p:cNvPr>
          <p:cNvSpPr/>
          <p:nvPr/>
        </p:nvSpPr>
        <p:spPr>
          <a:xfrm>
            <a:off x="6507961" y="5217404"/>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
        <p:nvSpPr>
          <p:cNvPr id="14" name="Rectangle 17">
            <a:extLst>
              <a:ext uri="{FF2B5EF4-FFF2-40B4-BE49-F238E27FC236}">
                <a16:creationId xmlns:a16="http://schemas.microsoft.com/office/drawing/2014/main" id="{8C523CEB-0091-0818-338B-43B6C9E3A133}"/>
              </a:ext>
            </a:extLst>
          </p:cNvPr>
          <p:cNvSpPr/>
          <p:nvPr/>
        </p:nvSpPr>
        <p:spPr>
          <a:xfrm>
            <a:off x="6236521" y="6021644"/>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Tree>
    <p:extLst>
      <p:ext uri="{BB962C8B-B14F-4D97-AF65-F5344CB8AC3E}">
        <p14:creationId xmlns:p14="http://schemas.microsoft.com/office/powerpoint/2010/main" val="154158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fade">
                                      <p:cBhvr>
                                        <p:cTn id="7" dur="500"/>
                                        <p:tgtEl>
                                          <p:spTgt spid="2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animBg="1"/>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00" name="Grafik 28"/>
          <p:cNvPicPr/>
          <p:nvPr/>
        </p:nvPicPr>
        <p:blipFill>
          <a:blip r:embed="rId2"/>
          <a:stretch/>
        </p:blipFill>
        <p:spPr>
          <a:xfrm>
            <a:off x="6266040" y="1689120"/>
            <a:ext cx="5067720" cy="4938480"/>
          </a:xfrm>
          <a:prstGeom prst="rect">
            <a:avLst/>
          </a:prstGeom>
          <a:ln w="0">
            <a:noFill/>
          </a:ln>
        </p:spPr>
      </p:pic>
      <p:pic>
        <p:nvPicPr>
          <p:cNvPr id="301" name="Picture 10"/>
          <p:cNvPicPr/>
          <p:nvPr/>
        </p:nvPicPr>
        <p:blipFill>
          <a:blip r:embed="rId3"/>
          <a:srcRect l="23289" t="10709" r="22283" b="34619"/>
          <a:stretch/>
        </p:blipFill>
        <p:spPr>
          <a:xfrm>
            <a:off x="7356240" y="70200"/>
            <a:ext cx="2418840" cy="959760"/>
          </a:xfrm>
          <a:prstGeom prst="rect">
            <a:avLst/>
          </a:prstGeom>
          <a:ln w="0">
            <a:noFill/>
          </a:ln>
        </p:spPr>
      </p:pic>
      <p:sp>
        <p:nvSpPr>
          <p:cNvPr id="302" name="Straight Arrow Connector 9"/>
          <p:cNvSpPr/>
          <p:nvPr/>
        </p:nvSpPr>
        <p:spPr>
          <a:xfrm flipV="1">
            <a:off x="7644960" y="1029600"/>
            <a:ext cx="920520" cy="4633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03" name="Graphic 11" descr="Cell Tower with solid fill"/>
          <p:cNvPicPr/>
          <p:nvPr/>
        </p:nvPicPr>
        <p:blipFill>
          <a:blip r:embed="rId4"/>
          <a:stretch/>
        </p:blipFill>
        <p:spPr>
          <a:xfrm>
            <a:off x="7016400" y="1179720"/>
            <a:ext cx="628200" cy="628200"/>
          </a:xfrm>
          <a:prstGeom prst="rect">
            <a:avLst/>
          </a:prstGeom>
          <a:ln w="0">
            <a:noFill/>
          </a:ln>
        </p:spPr>
      </p:pic>
      <p:sp>
        <p:nvSpPr>
          <p:cNvPr id="304" name="Straight Arrow Connector 16"/>
          <p:cNvSpPr/>
          <p:nvPr/>
        </p:nvSpPr>
        <p:spPr>
          <a:xfrm>
            <a:off x="8565840" y="1030320"/>
            <a:ext cx="1116360" cy="318888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05" name="Textfeld 39"/>
          <p:cNvSpPr/>
          <p:nvPr/>
        </p:nvSpPr>
        <p:spPr>
          <a:xfrm>
            <a:off x="6817680" y="1711440"/>
            <a:ext cx="1060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p:txBody>
      </p:sp>
      <p:sp>
        <p:nvSpPr>
          <p:cNvPr id="306" name="Textfeld 40"/>
          <p:cNvSpPr/>
          <p:nvPr/>
        </p:nvSpPr>
        <p:spPr>
          <a:xfrm>
            <a:off x="9775440" y="365760"/>
            <a:ext cx="1060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IRS</a:t>
            </a:r>
            <a:endParaRPr lang="en-GB" sz="1800" b="0" strike="noStrike" spc="-1" noProof="0" dirty="0">
              <a:latin typeface="Arial"/>
            </a:endParaRPr>
          </a:p>
        </p:txBody>
      </p:sp>
      <p:pic>
        <p:nvPicPr>
          <p:cNvPr id="307" name="Picture 25"/>
          <p:cNvPicPr/>
          <p:nvPr/>
        </p:nvPicPr>
        <p:blipFill>
          <a:blip r:embed="rId5"/>
          <a:stretch/>
        </p:blipFill>
        <p:spPr>
          <a:xfrm>
            <a:off x="370440" y="801360"/>
            <a:ext cx="4639680" cy="2466360"/>
          </a:xfrm>
          <a:prstGeom prst="rect">
            <a:avLst/>
          </a:prstGeom>
          <a:ln w="0">
            <a:noFill/>
          </a:ln>
        </p:spPr>
      </p:pic>
      <p:pic>
        <p:nvPicPr>
          <p:cNvPr id="308" name="Picture 5"/>
          <p:cNvPicPr/>
          <p:nvPr/>
        </p:nvPicPr>
        <p:blipFill>
          <a:blip r:embed="rId6"/>
          <a:stretch/>
        </p:blipFill>
        <p:spPr>
          <a:xfrm>
            <a:off x="758880" y="4094280"/>
            <a:ext cx="2815920" cy="880560"/>
          </a:xfrm>
          <a:prstGeom prst="rect">
            <a:avLst/>
          </a:prstGeom>
          <a:ln w="0">
            <a:noFill/>
          </a:ln>
        </p:spPr>
      </p:pic>
      <p:pic>
        <p:nvPicPr>
          <p:cNvPr id="309" name="Picture 7"/>
          <p:cNvPicPr/>
          <p:nvPr/>
        </p:nvPicPr>
        <p:blipFill>
          <a:blip r:embed="rId7"/>
          <a:stretch/>
        </p:blipFill>
        <p:spPr>
          <a:xfrm>
            <a:off x="639720" y="4833000"/>
            <a:ext cx="2130120" cy="831240"/>
          </a:xfrm>
          <a:prstGeom prst="rect">
            <a:avLst/>
          </a:prstGeom>
          <a:ln w="0">
            <a:noFill/>
          </a:ln>
        </p:spPr>
      </p:pic>
      <p:pic>
        <p:nvPicPr>
          <p:cNvPr id="310" name="Picture 9"/>
          <p:cNvPicPr/>
          <p:nvPr/>
        </p:nvPicPr>
        <p:blipFill>
          <a:blip r:embed="rId8"/>
          <a:stretch/>
        </p:blipFill>
        <p:spPr>
          <a:xfrm>
            <a:off x="858240" y="5898240"/>
            <a:ext cx="1396080" cy="377640"/>
          </a:xfrm>
          <a:prstGeom prst="rect">
            <a:avLst/>
          </a:prstGeom>
          <a:ln w="0">
            <a:noFill/>
          </a:ln>
        </p:spPr>
      </p:pic>
      <p:sp>
        <p:nvSpPr>
          <p:cNvPr id="311" name="TextBox 10"/>
          <p:cNvSpPr/>
          <p:nvPr/>
        </p:nvSpPr>
        <p:spPr>
          <a:xfrm>
            <a:off x="3786120" y="356076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sp>
        <p:nvSpPr>
          <p:cNvPr id="312" name="TextBox 11"/>
          <p:cNvSpPr/>
          <p:nvPr/>
        </p:nvSpPr>
        <p:spPr>
          <a:xfrm>
            <a:off x="3791880" y="427788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sp>
        <p:nvSpPr>
          <p:cNvPr id="313" name="TextBox 12"/>
          <p:cNvSpPr/>
          <p:nvPr/>
        </p:nvSpPr>
        <p:spPr>
          <a:xfrm>
            <a:off x="3786120" y="499464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(3)</a:t>
            </a:r>
            <a:endParaRPr lang="en-GB" sz="1600" b="0" strike="noStrike" spc="-1" noProof="0" dirty="0">
              <a:latin typeface="Arial"/>
            </a:endParaRPr>
          </a:p>
        </p:txBody>
      </p:sp>
      <p:pic>
        <p:nvPicPr>
          <p:cNvPr id="314" name="Picture 14"/>
          <p:cNvPicPr/>
          <p:nvPr/>
        </p:nvPicPr>
        <p:blipFill>
          <a:blip r:embed="rId9"/>
          <a:srcRect t="8531"/>
          <a:stretch/>
        </p:blipFill>
        <p:spPr>
          <a:xfrm>
            <a:off x="858240" y="3589920"/>
            <a:ext cx="2268000" cy="309240"/>
          </a:xfrm>
          <a:prstGeom prst="rect">
            <a:avLst/>
          </a:prstGeom>
          <a:ln w="0">
            <a:noFill/>
          </a:ln>
        </p:spPr>
      </p:pic>
      <p:sp>
        <p:nvSpPr>
          <p:cNvPr id="315" name="TextBox 15"/>
          <p:cNvSpPr/>
          <p:nvPr/>
        </p:nvSpPr>
        <p:spPr>
          <a:xfrm>
            <a:off x="3819600" y="589716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(4)</a:t>
            </a:r>
            <a:endParaRPr lang="en-GB" sz="1600" b="0" strike="noStrike" spc="-1" noProof="0" dirty="0">
              <a:latin typeface="Arial"/>
            </a:endParaRPr>
          </a:p>
        </p:txBody>
      </p:sp>
      <p:sp>
        <p:nvSpPr>
          <p:cNvPr id="316" name="Rectangle 16"/>
          <p:cNvSpPr/>
          <p:nvPr/>
        </p:nvSpPr>
        <p:spPr>
          <a:xfrm>
            <a:off x="1813680" y="5074920"/>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
        <p:nvSpPr>
          <p:cNvPr id="317" name="Rectangle 17"/>
          <p:cNvSpPr/>
          <p:nvPr/>
        </p:nvSpPr>
        <p:spPr>
          <a:xfrm>
            <a:off x="1542240" y="5879160"/>
            <a:ext cx="632160" cy="3891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19" name="Picture 5"/>
          <p:cNvPicPr/>
          <p:nvPr/>
        </p:nvPicPr>
        <p:blipFill>
          <a:blip r:embed="rId2"/>
          <a:stretch/>
        </p:blipFill>
        <p:spPr>
          <a:xfrm>
            <a:off x="528120" y="1287360"/>
            <a:ext cx="2815920" cy="880560"/>
          </a:xfrm>
          <a:prstGeom prst="rect">
            <a:avLst/>
          </a:prstGeom>
          <a:ln w="0">
            <a:noFill/>
          </a:ln>
        </p:spPr>
      </p:pic>
      <p:sp>
        <p:nvSpPr>
          <p:cNvPr id="320" name="TextBox 10"/>
          <p:cNvSpPr/>
          <p:nvPr/>
        </p:nvSpPr>
        <p:spPr>
          <a:xfrm>
            <a:off x="3555720" y="75420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sp>
        <p:nvSpPr>
          <p:cNvPr id="321" name="TextBox 11"/>
          <p:cNvSpPr/>
          <p:nvPr/>
        </p:nvSpPr>
        <p:spPr>
          <a:xfrm>
            <a:off x="3561480" y="147096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pic>
        <p:nvPicPr>
          <p:cNvPr id="322" name="Picture 14"/>
          <p:cNvPicPr/>
          <p:nvPr/>
        </p:nvPicPr>
        <p:blipFill>
          <a:blip r:embed="rId3"/>
          <a:srcRect t="8531"/>
          <a:stretch/>
        </p:blipFill>
        <p:spPr>
          <a:xfrm>
            <a:off x="627840" y="783000"/>
            <a:ext cx="2268000" cy="309240"/>
          </a:xfrm>
          <a:prstGeom prst="rect">
            <a:avLst/>
          </a:prstGeom>
          <a:ln w="0">
            <a:noFill/>
          </a:ln>
        </p:spPr>
      </p:pic>
      <p:pic>
        <p:nvPicPr>
          <p:cNvPr id="3" name="Picture 2">
            <a:extLst>
              <a:ext uri="{FF2B5EF4-FFF2-40B4-BE49-F238E27FC236}">
                <a16:creationId xmlns:a16="http://schemas.microsoft.com/office/drawing/2014/main" id="{7EF08BB8-16A2-4E5C-7DF9-9776E70B25B5}"/>
              </a:ext>
            </a:extLst>
          </p:cNvPr>
          <p:cNvPicPr>
            <a:picLocks noChangeAspect="1"/>
          </p:cNvPicPr>
          <p:nvPr/>
        </p:nvPicPr>
        <p:blipFill>
          <a:blip r:embed="rId4"/>
          <a:stretch>
            <a:fillRect/>
          </a:stretch>
        </p:blipFill>
        <p:spPr>
          <a:xfrm>
            <a:off x="747458" y="2357820"/>
            <a:ext cx="5091562" cy="4001050"/>
          </a:xfrm>
          <a:prstGeom prst="rect">
            <a:avLst/>
          </a:prstGeom>
        </p:spPr>
      </p:pic>
      <p:pic>
        <p:nvPicPr>
          <p:cNvPr id="2" name="Picture 1">
            <a:extLst>
              <a:ext uri="{FF2B5EF4-FFF2-40B4-BE49-F238E27FC236}">
                <a16:creationId xmlns:a16="http://schemas.microsoft.com/office/drawing/2014/main" id="{8B7DD2EE-9277-DAFF-E3E6-57014D0C25DE}"/>
              </a:ext>
            </a:extLst>
          </p:cNvPr>
          <p:cNvPicPr>
            <a:picLocks noChangeAspect="1"/>
          </p:cNvPicPr>
          <p:nvPr/>
        </p:nvPicPr>
        <p:blipFill>
          <a:blip r:embed="rId5"/>
          <a:stretch>
            <a:fillRect/>
          </a:stretch>
        </p:blipFill>
        <p:spPr>
          <a:xfrm>
            <a:off x="6858000" y="0"/>
            <a:ext cx="5141534" cy="4133391"/>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28" name="Picture 12"/>
          <p:cNvPicPr/>
          <p:nvPr/>
        </p:nvPicPr>
        <p:blipFill>
          <a:blip r:embed="rId2"/>
          <a:srcRect b="11563"/>
          <a:stretch/>
        </p:blipFill>
        <p:spPr>
          <a:xfrm>
            <a:off x="5877720" y="3803040"/>
            <a:ext cx="5440320" cy="2884680"/>
          </a:xfrm>
          <a:prstGeom prst="rect">
            <a:avLst/>
          </a:prstGeom>
          <a:ln w="0">
            <a:noFill/>
          </a:ln>
        </p:spPr>
      </p:pic>
      <mc:AlternateContent xmlns:mc="http://schemas.openxmlformats.org/markup-compatibility/2006" xmlns:a14="http://schemas.microsoft.com/office/drawing/2010/main">
        <mc:Choice Requires="a14">
          <p:sp>
            <p:nvSpPr>
              <p:cNvPr id="329" name="TextBox 13"/>
              <p:cNvSpPr txBox="1"/>
              <p:nvPr/>
            </p:nvSpPr>
            <p:spPr>
              <a:xfrm>
                <a:off x="7949520" y="6476040"/>
                <a:ext cx="671040" cy="38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d</m:t>
                          </m:r>
                        </m:sub>
                      </m:sSub>
                    </m:oMath>
                  </m:oMathPara>
                </a14:m>
                <a:endParaRPr lang="en-GB" noProof="0" dirty="0"/>
              </a:p>
            </p:txBody>
          </p:sp>
        </mc:Choice>
        <mc:Fallback xmlns="">
          <p:sp>
            <p:nvSpPr>
              <p:cNvPr id="329" name="TextBox 13"/>
              <p:cNvSpPr txBox="1">
                <a:spLocks noRot="1" noChangeAspect="1" noMove="1" noResize="1" noEditPoints="1" noAdjustHandles="1" noChangeArrowheads="1" noChangeShapeType="1" noTextEdit="1"/>
              </p:cNvSpPr>
              <p:nvPr/>
            </p:nvSpPr>
            <p:spPr>
              <a:xfrm>
                <a:off x="7949520" y="6476040"/>
                <a:ext cx="671040" cy="384480"/>
              </a:xfrm>
              <a:prstGeom prst="rect">
                <a:avLst/>
              </a:prstGeom>
              <a:blipFill>
                <a:blip r:embed="rId3"/>
                <a:stretch>
                  <a:fillRect b="-12698"/>
                </a:stretch>
              </a:blipFill>
            </p:spPr>
            <p:txBody>
              <a:bodyPr/>
              <a:lstStyle/>
              <a:p>
                <a:r>
                  <a:rPr lang="LID4096">
                    <a:noFill/>
                  </a:rPr>
                  <a:t> </a:t>
                </a:r>
              </a:p>
            </p:txBody>
          </p:sp>
        </mc:Fallback>
      </mc:AlternateContent>
      <p:sp>
        <p:nvSpPr>
          <p:cNvPr id="330" name="TextBox 15"/>
          <p:cNvSpPr/>
          <p:nvPr/>
        </p:nvSpPr>
        <p:spPr>
          <a:xfrm>
            <a:off x="7281720" y="6501960"/>
            <a:ext cx="538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p:txBody>
      </p:sp>
      <p:sp>
        <p:nvSpPr>
          <p:cNvPr id="332" name="Oval 16"/>
          <p:cNvSpPr/>
          <p:nvPr/>
        </p:nvSpPr>
        <p:spPr>
          <a:xfrm>
            <a:off x="7143840" y="4343400"/>
            <a:ext cx="1294920" cy="561600"/>
          </a:xfrm>
          <a:prstGeom prst="ellipse">
            <a:avLst/>
          </a:prstGeom>
          <a:noFill/>
          <a:ln>
            <a:solidFill>
              <a:srgbClr val="1D3155"/>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333" name="TextBox 17"/>
              <p:cNvSpPr txBox="1"/>
              <p:nvPr/>
            </p:nvSpPr>
            <p:spPr>
              <a:xfrm>
                <a:off x="7414200" y="3896640"/>
                <a:ext cx="56376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noProof="0" smtClean="0">
                              <a:latin typeface="Cambria Math" panose="02040503050406030204" pitchFamily="18" charset="0"/>
                            </a:rPr>
                            <m:t>𝐴</m:t>
                          </m:r>
                        </m:e>
                        <m:sub>
                          <m:r>
                            <m:rPr>
                              <m:sty m:val="p"/>
                            </m:rPr>
                            <a:rPr lang="en-GB" b="0" i="0" noProof="0" smtClean="0">
                              <a:latin typeface="Cambria Math" panose="02040503050406030204" pitchFamily="18" charset="0"/>
                            </a:rPr>
                            <m:t>in</m:t>
                          </m:r>
                        </m:sub>
                      </m:sSub>
                    </m:oMath>
                  </m:oMathPara>
                </a14:m>
                <a:endParaRPr lang="en-GB" noProof="0" dirty="0"/>
              </a:p>
            </p:txBody>
          </p:sp>
        </mc:Choice>
        <mc:Fallback xmlns="">
          <p:sp>
            <p:nvSpPr>
              <p:cNvPr id="333" name="TextBox 17"/>
              <p:cNvSpPr txBox="1">
                <a:spLocks noRot="1" noChangeAspect="1" noMove="1" noResize="1" noEditPoints="1" noAdjustHandles="1" noChangeArrowheads="1" noChangeShapeType="1" noTextEdit="1"/>
              </p:cNvSpPr>
              <p:nvPr/>
            </p:nvSpPr>
            <p:spPr>
              <a:xfrm>
                <a:off x="7414200" y="3896640"/>
                <a:ext cx="563760" cy="369000"/>
              </a:xfrm>
              <a:prstGeom prst="rect">
                <a:avLst/>
              </a:prstGeom>
              <a:blipFill>
                <a:blip r:embed="rId4"/>
                <a:stretch>
                  <a:fillRect b="-1639"/>
                </a:stretch>
              </a:blipFill>
            </p:spPr>
            <p:txBody>
              <a:bodyPr/>
              <a:lstStyle/>
              <a:p>
                <a:r>
                  <a:rPr lang="LID4096">
                    <a:noFill/>
                  </a:rPr>
                  <a:t> </a:t>
                </a:r>
              </a:p>
            </p:txBody>
          </p:sp>
        </mc:Fallback>
      </mc:AlternateContent>
      <p:sp>
        <p:nvSpPr>
          <p:cNvPr id="334" name="Oval 18"/>
          <p:cNvSpPr/>
          <p:nvPr/>
        </p:nvSpPr>
        <p:spPr>
          <a:xfrm>
            <a:off x="8801280" y="3845880"/>
            <a:ext cx="1294920" cy="5616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335" name="TextBox 19"/>
              <p:cNvSpPr txBox="1"/>
              <p:nvPr/>
            </p:nvSpPr>
            <p:spPr>
              <a:xfrm>
                <a:off x="8620920" y="3527280"/>
                <a:ext cx="663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𝐴</m:t>
                          </m:r>
                        </m:e>
                        <m:sub>
                          <m:r>
                            <m:rPr>
                              <m:sty m:val="p"/>
                            </m:rPr>
                            <a:rPr lang="en-GB" i="0" noProof="0">
                              <a:latin typeface="Cambria Math" panose="02040503050406030204" pitchFamily="18" charset="0"/>
                            </a:rPr>
                            <m:t>out</m:t>
                          </m:r>
                        </m:sub>
                      </m:sSub>
                    </m:oMath>
                  </m:oMathPara>
                </a14:m>
                <a:endParaRPr lang="en-GB" noProof="0" dirty="0"/>
              </a:p>
            </p:txBody>
          </p:sp>
        </mc:Choice>
        <mc:Fallback xmlns="">
          <p:sp>
            <p:nvSpPr>
              <p:cNvPr id="335" name="TextBox 19"/>
              <p:cNvSpPr txBox="1">
                <a:spLocks noRot="1" noChangeAspect="1" noMove="1" noResize="1" noEditPoints="1" noAdjustHandles="1" noChangeArrowheads="1" noChangeShapeType="1" noTextEdit="1"/>
              </p:cNvSpPr>
              <p:nvPr/>
            </p:nvSpPr>
            <p:spPr>
              <a:xfrm>
                <a:off x="8620920" y="3527280"/>
                <a:ext cx="663480" cy="369000"/>
              </a:xfrm>
              <a:prstGeom prst="rect">
                <a:avLst/>
              </a:prstGeom>
              <a:blipFill>
                <a:blip r:embed="rId5"/>
                <a:stretch>
                  <a:fillRect/>
                </a:stretch>
              </a:blipFill>
            </p:spPr>
            <p:txBody>
              <a:bodyPr/>
              <a:lstStyle/>
              <a:p>
                <a:r>
                  <a:rPr lang="LID4096">
                    <a:noFill/>
                  </a:rPr>
                  <a:t> </a:t>
                </a:r>
              </a:p>
            </p:txBody>
          </p:sp>
        </mc:Fallback>
      </mc:AlternateContent>
      <p:pic>
        <p:nvPicPr>
          <p:cNvPr id="3" name="Picture 2">
            <a:extLst>
              <a:ext uri="{FF2B5EF4-FFF2-40B4-BE49-F238E27FC236}">
                <a16:creationId xmlns:a16="http://schemas.microsoft.com/office/drawing/2014/main" id="{DFCA7646-BCE0-EC1B-FF8F-9F24380A49C5}"/>
              </a:ext>
            </a:extLst>
          </p:cNvPr>
          <p:cNvPicPr>
            <a:picLocks noChangeAspect="1"/>
          </p:cNvPicPr>
          <p:nvPr/>
        </p:nvPicPr>
        <p:blipFill>
          <a:blip r:embed="rId6"/>
          <a:stretch>
            <a:fillRect/>
          </a:stretch>
        </p:blipFill>
        <p:spPr>
          <a:xfrm>
            <a:off x="320359" y="2388315"/>
            <a:ext cx="5499581" cy="4220990"/>
          </a:xfrm>
          <a:prstGeom prst="rect">
            <a:avLst/>
          </a:prstGeom>
        </p:spPr>
      </p:pic>
      <p:pic>
        <p:nvPicPr>
          <p:cNvPr id="5" name="Picture 4">
            <a:extLst>
              <a:ext uri="{FF2B5EF4-FFF2-40B4-BE49-F238E27FC236}">
                <a16:creationId xmlns:a16="http://schemas.microsoft.com/office/drawing/2014/main" id="{175A17CC-1907-E290-84E4-5F49F244AD0A}"/>
              </a:ext>
            </a:extLst>
          </p:cNvPr>
          <p:cNvPicPr>
            <a:picLocks noChangeAspect="1"/>
          </p:cNvPicPr>
          <p:nvPr/>
        </p:nvPicPr>
        <p:blipFill>
          <a:blip r:embed="rId7"/>
          <a:stretch>
            <a:fillRect/>
          </a:stretch>
        </p:blipFill>
        <p:spPr>
          <a:xfrm>
            <a:off x="320368" y="787693"/>
            <a:ext cx="4009632" cy="453549"/>
          </a:xfrm>
          <a:prstGeom prst="rect">
            <a:avLst/>
          </a:prstGeom>
        </p:spPr>
      </p:pic>
      <p:pic>
        <p:nvPicPr>
          <p:cNvPr id="7" name="Picture 6">
            <a:extLst>
              <a:ext uri="{FF2B5EF4-FFF2-40B4-BE49-F238E27FC236}">
                <a16:creationId xmlns:a16="http://schemas.microsoft.com/office/drawing/2014/main" id="{86461335-BC5E-4E5A-58F7-DA299E1DAC87}"/>
              </a:ext>
            </a:extLst>
          </p:cNvPr>
          <p:cNvPicPr>
            <a:picLocks noChangeAspect="1"/>
          </p:cNvPicPr>
          <p:nvPr/>
        </p:nvPicPr>
        <p:blipFill>
          <a:blip r:embed="rId8"/>
          <a:stretch>
            <a:fillRect/>
          </a:stretch>
        </p:blipFill>
        <p:spPr>
          <a:xfrm>
            <a:off x="843161" y="1397830"/>
            <a:ext cx="3615242" cy="663890"/>
          </a:xfrm>
          <a:prstGeom prst="rect">
            <a:avLst/>
          </a:prstGeom>
        </p:spPr>
      </p:pic>
      <p:sp>
        <p:nvSpPr>
          <p:cNvPr id="8" name="TextBox 7">
            <a:extLst>
              <a:ext uri="{FF2B5EF4-FFF2-40B4-BE49-F238E27FC236}">
                <a16:creationId xmlns:a16="http://schemas.microsoft.com/office/drawing/2014/main" id="{6F97FCAE-F564-8DEA-F2D8-1388C70CFDA1}"/>
              </a:ext>
            </a:extLst>
          </p:cNvPr>
          <p:cNvSpPr txBox="1"/>
          <p:nvPr/>
        </p:nvSpPr>
        <p:spPr>
          <a:xfrm>
            <a:off x="4810125" y="829801"/>
            <a:ext cx="402674" cy="307777"/>
          </a:xfrm>
          <a:prstGeom prst="rect">
            <a:avLst/>
          </a:prstGeom>
          <a:noFill/>
        </p:spPr>
        <p:txBody>
          <a:bodyPr wrap="none" rtlCol="0">
            <a:spAutoFit/>
          </a:bodyPr>
          <a:lstStyle/>
          <a:p>
            <a:r>
              <a:rPr lang="en-GB" sz="1400" noProof="0" dirty="0"/>
              <a:t>(1)</a:t>
            </a:r>
          </a:p>
        </p:txBody>
      </p:sp>
      <p:sp>
        <p:nvSpPr>
          <p:cNvPr id="9" name="TextBox 8">
            <a:extLst>
              <a:ext uri="{FF2B5EF4-FFF2-40B4-BE49-F238E27FC236}">
                <a16:creationId xmlns:a16="http://schemas.microsoft.com/office/drawing/2014/main" id="{79A04ED0-E1CC-10EC-1DE4-E3FF87EE3AC0}"/>
              </a:ext>
            </a:extLst>
          </p:cNvPr>
          <p:cNvSpPr txBox="1"/>
          <p:nvPr/>
        </p:nvSpPr>
        <p:spPr>
          <a:xfrm>
            <a:off x="4810125" y="1450272"/>
            <a:ext cx="402674" cy="307777"/>
          </a:xfrm>
          <a:prstGeom prst="rect">
            <a:avLst/>
          </a:prstGeom>
          <a:noFill/>
        </p:spPr>
        <p:txBody>
          <a:bodyPr wrap="none" rtlCol="0">
            <a:spAutoFit/>
          </a:bodyPr>
          <a:lstStyle/>
          <a:p>
            <a:r>
              <a:rPr lang="en-GB" sz="1400" noProof="0" dirty="0"/>
              <a:t>(2)</a:t>
            </a:r>
          </a:p>
        </p:txBody>
      </p:sp>
      <p:pic>
        <p:nvPicPr>
          <p:cNvPr id="2" name="Picture 1">
            <a:extLst>
              <a:ext uri="{FF2B5EF4-FFF2-40B4-BE49-F238E27FC236}">
                <a16:creationId xmlns:a16="http://schemas.microsoft.com/office/drawing/2014/main" id="{D20FA65C-6663-AA74-97C0-B0EDE8B80621}"/>
              </a:ext>
            </a:extLst>
          </p:cNvPr>
          <p:cNvPicPr>
            <a:picLocks noChangeAspect="1"/>
          </p:cNvPicPr>
          <p:nvPr/>
        </p:nvPicPr>
        <p:blipFill>
          <a:blip r:embed="rId9"/>
          <a:stretch>
            <a:fillRect/>
          </a:stretch>
        </p:blipFill>
        <p:spPr>
          <a:xfrm>
            <a:off x="7733598" y="1"/>
            <a:ext cx="4265935" cy="34294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0" y="114300"/>
            <a:ext cx="531495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7A9FE7C6-E97A-A57F-DD1C-AD1234AC0E6D}"/>
              </a:ext>
            </a:extLst>
          </p:cNvPr>
          <p:cNvPicPr>
            <a:picLocks noChangeAspect="1"/>
          </p:cNvPicPr>
          <p:nvPr/>
        </p:nvPicPr>
        <p:blipFill>
          <a:blip r:embed="rId2"/>
          <a:stretch>
            <a:fillRect/>
          </a:stretch>
        </p:blipFill>
        <p:spPr>
          <a:xfrm>
            <a:off x="546337" y="1690450"/>
            <a:ext cx="5047863" cy="3477099"/>
          </a:xfrm>
          <a:prstGeom prst="rect">
            <a:avLst/>
          </a:prstGeom>
        </p:spPr>
      </p:pic>
      <p:pic>
        <p:nvPicPr>
          <p:cNvPr id="5" name="Picture 4">
            <a:extLst>
              <a:ext uri="{FF2B5EF4-FFF2-40B4-BE49-F238E27FC236}">
                <a16:creationId xmlns:a16="http://schemas.microsoft.com/office/drawing/2014/main" id="{827F1803-5624-908F-87DB-7E09385DD5AE}"/>
              </a:ext>
            </a:extLst>
          </p:cNvPr>
          <p:cNvPicPr>
            <a:picLocks noChangeAspect="1"/>
          </p:cNvPicPr>
          <p:nvPr/>
        </p:nvPicPr>
        <p:blipFill rotWithShape="1">
          <a:blip r:embed="rId3"/>
          <a:srcRect b="2336"/>
          <a:stretch/>
        </p:blipFill>
        <p:spPr>
          <a:xfrm>
            <a:off x="6724331" y="209400"/>
            <a:ext cx="4564975" cy="3219600"/>
          </a:xfrm>
          <a:prstGeom prst="rect">
            <a:avLst/>
          </a:prstGeom>
        </p:spPr>
      </p:pic>
      <p:pic>
        <p:nvPicPr>
          <p:cNvPr id="7" name="Picture 6">
            <a:extLst>
              <a:ext uri="{FF2B5EF4-FFF2-40B4-BE49-F238E27FC236}">
                <a16:creationId xmlns:a16="http://schemas.microsoft.com/office/drawing/2014/main" id="{56660CD4-96E1-9DFB-4C9D-C9974EE0B012}"/>
              </a:ext>
            </a:extLst>
          </p:cNvPr>
          <p:cNvPicPr>
            <a:picLocks noChangeAspect="1"/>
          </p:cNvPicPr>
          <p:nvPr/>
        </p:nvPicPr>
        <p:blipFill>
          <a:blip r:embed="rId4"/>
          <a:stretch>
            <a:fillRect/>
          </a:stretch>
        </p:blipFill>
        <p:spPr>
          <a:xfrm>
            <a:off x="7019443" y="3777218"/>
            <a:ext cx="3417834" cy="3080782"/>
          </a:xfrm>
          <a:prstGeom prst="rect">
            <a:avLst/>
          </a:prstGeom>
        </p:spPr>
      </p:pic>
      <p:sp>
        <p:nvSpPr>
          <p:cNvPr id="8" name="TextBox 7">
            <a:extLst>
              <a:ext uri="{FF2B5EF4-FFF2-40B4-BE49-F238E27FC236}">
                <a16:creationId xmlns:a16="http://schemas.microsoft.com/office/drawing/2014/main" id="{3BCE170F-B140-B973-AC99-07F82F5ECC96}"/>
              </a:ext>
            </a:extLst>
          </p:cNvPr>
          <p:cNvSpPr txBox="1"/>
          <p:nvPr/>
        </p:nvSpPr>
        <p:spPr>
          <a:xfrm>
            <a:off x="10645540" y="4644000"/>
            <a:ext cx="1287532" cy="923330"/>
          </a:xfrm>
          <a:prstGeom prst="rect">
            <a:avLst/>
          </a:prstGeom>
          <a:noFill/>
        </p:spPr>
        <p:txBody>
          <a:bodyPr wrap="none" rtlCol="0">
            <a:spAutoFit/>
          </a:bodyPr>
          <a:lstStyle/>
          <a:p>
            <a:r>
              <a:rPr lang="en-GB" noProof="0" dirty="0"/>
              <a:t>IRS</a:t>
            </a:r>
          </a:p>
          <a:p>
            <a:r>
              <a:rPr lang="en-GB" noProof="0" dirty="0"/>
              <a:t>illuminated</a:t>
            </a:r>
          </a:p>
          <a:p>
            <a:r>
              <a:rPr lang="en-GB" noProof="0" dirty="0"/>
              <a:t>area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B5F6F-5FEF-4A4A-B07A-01B8B7011C80}"/>
            </a:ext>
          </a:extLst>
        </p:cNvPr>
        <p:cNvGrpSpPr/>
        <p:nvPr/>
      </p:nvGrpSpPr>
      <p:grpSpPr>
        <a:xfrm>
          <a:off x="0" y="0"/>
          <a:ext cx="0" cy="0"/>
          <a:chOff x="0" y="0"/>
          <a:chExt cx="0" cy="0"/>
        </a:xfrm>
      </p:grpSpPr>
      <p:grpSp>
        <p:nvGrpSpPr>
          <p:cNvPr id="112" name="Group 111">
            <a:extLst>
              <a:ext uri="{FF2B5EF4-FFF2-40B4-BE49-F238E27FC236}">
                <a16:creationId xmlns:a16="http://schemas.microsoft.com/office/drawing/2014/main" id="{2456F821-B7D1-A4C0-3767-3D3374736588}"/>
              </a:ext>
            </a:extLst>
          </p:cNvPr>
          <p:cNvGrpSpPr/>
          <p:nvPr/>
        </p:nvGrpSpPr>
        <p:grpSpPr>
          <a:xfrm>
            <a:off x="579574" y="1007308"/>
            <a:ext cx="1378238" cy="1430728"/>
            <a:chOff x="1851871" y="1287138"/>
            <a:chExt cx="1378238" cy="1430728"/>
          </a:xfrm>
        </p:grpSpPr>
        <p:grpSp>
          <p:nvGrpSpPr>
            <p:cNvPr id="51" name="Group 50">
              <a:extLst>
                <a:ext uri="{FF2B5EF4-FFF2-40B4-BE49-F238E27FC236}">
                  <a16:creationId xmlns:a16="http://schemas.microsoft.com/office/drawing/2014/main" id="{A4BFD74F-6D67-E6B4-0685-062C741BEEA5}"/>
                </a:ext>
              </a:extLst>
            </p:cNvPr>
            <p:cNvGrpSpPr/>
            <p:nvPr/>
          </p:nvGrpSpPr>
          <p:grpSpPr>
            <a:xfrm>
              <a:off x="1871922" y="1287138"/>
              <a:ext cx="108640" cy="146399"/>
              <a:chOff x="1844231" y="869163"/>
              <a:chExt cx="108640" cy="146399"/>
            </a:xfrm>
          </p:grpSpPr>
          <p:cxnSp>
            <p:nvCxnSpPr>
              <p:cNvPr id="46" name="Straight Connector 45">
                <a:extLst>
                  <a:ext uri="{FF2B5EF4-FFF2-40B4-BE49-F238E27FC236}">
                    <a16:creationId xmlns:a16="http://schemas.microsoft.com/office/drawing/2014/main" id="{BC70B29E-0C70-492F-EAC8-4DA651C1DC7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1A59F5-51FF-0E4B-CE7D-2F199DEB4EE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802E29-4230-8299-7D9B-5AE1A894819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F41813D6-36E9-6EF3-A363-2F27B88E05D8}"/>
                </a:ext>
              </a:extLst>
            </p:cNvPr>
            <p:cNvGrpSpPr/>
            <p:nvPr/>
          </p:nvGrpSpPr>
          <p:grpSpPr>
            <a:xfrm>
              <a:off x="1851871" y="1716303"/>
              <a:ext cx="108640" cy="146399"/>
              <a:chOff x="1844231" y="869163"/>
              <a:chExt cx="108640" cy="146399"/>
            </a:xfrm>
          </p:grpSpPr>
          <p:cxnSp>
            <p:nvCxnSpPr>
              <p:cNvPr id="53" name="Straight Connector 52">
                <a:extLst>
                  <a:ext uri="{FF2B5EF4-FFF2-40B4-BE49-F238E27FC236}">
                    <a16:creationId xmlns:a16="http://schemas.microsoft.com/office/drawing/2014/main" id="{03D89DE9-BA02-C16F-7FC5-C9952263D4C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E00E300-0B7B-F452-26E1-251356501D4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05043C3-E817-3E6E-B2D1-257170E919D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872F525D-63C3-D308-3534-832E1376D4EC}"/>
                </a:ext>
              </a:extLst>
            </p:cNvPr>
            <p:cNvGrpSpPr/>
            <p:nvPr/>
          </p:nvGrpSpPr>
          <p:grpSpPr>
            <a:xfrm>
              <a:off x="1858742" y="2138974"/>
              <a:ext cx="108640" cy="146399"/>
              <a:chOff x="1844231" y="869163"/>
              <a:chExt cx="108640" cy="146399"/>
            </a:xfrm>
          </p:grpSpPr>
          <p:cxnSp>
            <p:nvCxnSpPr>
              <p:cNvPr id="57" name="Straight Connector 56">
                <a:extLst>
                  <a:ext uri="{FF2B5EF4-FFF2-40B4-BE49-F238E27FC236}">
                    <a16:creationId xmlns:a16="http://schemas.microsoft.com/office/drawing/2014/main" id="{CBEB0C14-E904-FCD7-F8F9-712662771AC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3B052B0-9621-4628-F6B7-AAC6D92548C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A1F181E-A847-6DC0-C8BC-7AEAF45CCBA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A0B5EC93-B1B2-A88B-3407-73886C58B759}"/>
                </a:ext>
              </a:extLst>
            </p:cNvPr>
            <p:cNvGrpSpPr/>
            <p:nvPr/>
          </p:nvGrpSpPr>
          <p:grpSpPr>
            <a:xfrm>
              <a:off x="1858742" y="2571204"/>
              <a:ext cx="108640" cy="146399"/>
              <a:chOff x="1844231" y="869163"/>
              <a:chExt cx="108640" cy="146399"/>
            </a:xfrm>
          </p:grpSpPr>
          <p:cxnSp>
            <p:nvCxnSpPr>
              <p:cNvPr id="61" name="Straight Connector 60">
                <a:extLst>
                  <a:ext uri="{FF2B5EF4-FFF2-40B4-BE49-F238E27FC236}">
                    <a16:creationId xmlns:a16="http://schemas.microsoft.com/office/drawing/2014/main" id="{923A25C2-0568-D442-F525-226201B5115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D133B6D-F32B-9EF9-D315-79D8E570B73B}"/>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B81595F-6420-7536-B185-ABE3E3B4995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ED776CF1-5661-6DA3-4BA9-B269AEAD7712}"/>
                </a:ext>
              </a:extLst>
            </p:cNvPr>
            <p:cNvGrpSpPr/>
            <p:nvPr/>
          </p:nvGrpSpPr>
          <p:grpSpPr>
            <a:xfrm>
              <a:off x="2279675" y="1290378"/>
              <a:ext cx="108640" cy="146399"/>
              <a:chOff x="1844231" y="869163"/>
              <a:chExt cx="108640" cy="146399"/>
            </a:xfrm>
          </p:grpSpPr>
          <p:cxnSp>
            <p:nvCxnSpPr>
              <p:cNvPr id="65" name="Straight Connector 64">
                <a:extLst>
                  <a:ext uri="{FF2B5EF4-FFF2-40B4-BE49-F238E27FC236}">
                    <a16:creationId xmlns:a16="http://schemas.microsoft.com/office/drawing/2014/main" id="{D7CA4F52-E354-AC55-93B2-9136F7C6900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0D09B1D-B307-C25C-8D08-B0A0F1FFA62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779D8F0-3A63-318C-DAF5-DF30651AF7F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1AF65467-6BD9-E4E9-2B15-253B75471549}"/>
                </a:ext>
              </a:extLst>
            </p:cNvPr>
            <p:cNvGrpSpPr/>
            <p:nvPr/>
          </p:nvGrpSpPr>
          <p:grpSpPr>
            <a:xfrm>
              <a:off x="2274432" y="1710028"/>
              <a:ext cx="108640" cy="146399"/>
              <a:chOff x="1844231" y="869163"/>
              <a:chExt cx="108640" cy="146399"/>
            </a:xfrm>
          </p:grpSpPr>
          <p:cxnSp>
            <p:nvCxnSpPr>
              <p:cNvPr id="69" name="Straight Connector 68">
                <a:extLst>
                  <a:ext uri="{FF2B5EF4-FFF2-40B4-BE49-F238E27FC236}">
                    <a16:creationId xmlns:a16="http://schemas.microsoft.com/office/drawing/2014/main" id="{AE4EFA0D-3720-4D5A-A677-AD312E05471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D6F50A2-8250-5275-92F3-E73AAC7541C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428F756-A4B2-34C4-F937-C53E6CB6B42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65BCF6F0-FE6B-8A68-6947-34E9495FC9AB}"/>
                </a:ext>
              </a:extLst>
            </p:cNvPr>
            <p:cNvGrpSpPr/>
            <p:nvPr/>
          </p:nvGrpSpPr>
          <p:grpSpPr>
            <a:xfrm>
              <a:off x="2272598" y="2132570"/>
              <a:ext cx="108640" cy="146399"/>
              <a:chOff x="1844231" y="869163"/>
              <a:chExt cx="108640" cy="146399"/>
            </a:xfrm>
          </p:grpSpPr>
          <p:cxnSp>
            <p:nvCxnSpPr>
              <p:cNvPr id="73" name="Straight Connector 72">
                <a:extLst>
                  <a:ext uri="{FF2B5EF4-FFF2-40B4-BE49-F238E27FC236}">
                    <a16:creationId xmlns:a16="http://schemas.microsoft.com/office/drawing/2014/main" id="{93C7427B-F0E6-04B2-1A32-5EE240BA12A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865378-4786-7C5A-0F38-FD2A6CB8A23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917B258-346E-BE9C-6D13-BBCAD79BA18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884BE35C-3145-3BF7-EAD3-248079372684}"/>
                </a:ext>
              </a:extLst>
            </p:cNvPr>
            <p:cNvGrpSpPr/>
            <p:nvPr/>
          </p:nvGrpSpPr>
          <p:grpSpPr>
            <a:xfrm>
              <a:off x="2279055" y="2571467"/>
              <a:ext cx="108640" cy="146399"/>
              <a:chOff x="1844231" y="869163"/>
              <a:chExt cx="108640" cy="146399"/>
            </a:xfrm>
          </p:grpSpPr>
          <p:cxnSp>
            <p:nvCxnSpPr>
              <p:cNvPr id="77" name="Straight Connector 76">
                <a:extLst>
                  <a:ext uri="{FF2B5EF4-FFF2-40B4-BE49-F238E27FC236}">
                    <a16:creationId xmlns:a16="http://schemas.microsoft.com/office/drawing/2014/main" id="{0811380B-7EFA-96F8-5E03-6C53E7C72F8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5466280-FE7B-AA1F-7B96-A872DC53FB4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2F0463-E1DE-BBE7-A51E-45D86A163CE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5DA9958C-E7B0-778D-A9AB-7C764FA7F83D}"/>
                </a:ext>
              </a:extLst>
            </p:cNvPr>
            <p:cNvGrpSpPr/>
            <p:nvPr/>
          </p:nvGrpSpPr>
          <p:grpSpPr>
            <a:xfrm>
              <a:off x="2713716" y="1287138"/>
              <a:ext cx="108640" cy="146399"/>
              <a:chOff x="1844231" y="869163"/>
              <a:chExt cx="108640" cy="146399"/>
            </a:xfrm>
          </p:grpSpPr>
          <p:cxnSp>
            <p:nvCxnSpPr>
              <p:cNvPr id="81" name="Straight Connector 80">
                <a:extLst>
                  <a:ext uri="{FF2B5EF4-FFF2-40B4-BE49-F238E27FC236}">
                    <a16:creationId xmlns:a16="http://schemas.microsoft.com/office/drawing/2014/main" id="{8627DA8C-BAF5-774D-7EFB-EDD3C82A478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C87E497-913D-EF1A-6665-1969A194E60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9C8A45D-D6EA-43F8-A707-382A8F6850A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B01BC65C-A839-9E38-2CCF-480ADF0FBBF5}"/>
                </a:ext>
              </a:extLst>
            </p:cNvPr>
            <p:cNvGrpSpPr/>
            <p:nvPr/>
          </p:nvGrpSpPr>
          <p:grpSpPr>
            <a:xfrm>
              <a:off x="2693665" y="1716303"/>
              <a:ext cx="108640" cy="146399"/>
              <a:chOff x="1844231" y="869163"/>
              <a:chExt cx="108640" cy="146399"/>
            </a:xfrm>
          </p:grpSpPr>
          <p:cxnSp>
            <p:nvCxnSpPr>
              <p:cNvPr id="85" name="Straight Connector 84">
                <a:extLst>
                  <a:ext uri="{FF2B5EF4-FFF2-40B4-BE49-F238E27FC236}">
                    <a16:creationId xmlns:a16="http://schemas.microsoft.com/office/drawing/2014/main" id="{DB055D22-8F65-7A9F-6438-D65294E3185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D154CFC-82ED-DAC4-578B-D0DEDC60E56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D1D3FD5-D114-2B70-00B6-F2FADD7BD895}"/>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E3E52B75-984A-C988-4F08-E38F4C899A6F}"/>
                </a:ext>
              </a:extLst>
            </p:cNvPr>
            <p:cNvGrpSpPr/>
            <p:nvPr/>
          </p:nvGrpSpPr>
          <p:grpSpPr>
            <a:xfrm>
              <a:off x="2700536" y="2138974"/>
              <a:ext cx="108640" cy="146399"/>
              <a:chOff x="1844231" y="869163"/>
              <a:chExt cx="108640" cy="146399"/>
            </a:xfrm>
          </p:grpSpPr>
          <p:cxnSp>
            <p:nvCxnSpPr>
              <p:cNvPr id="89" name="Straight Connector 88">
                <a:extLst>
                  <a:ext uri="{FF2B5EF4-FFF2-40B4-BE49-F238E27FC236}">
                    <a16:creationId xmlns:a16="http://schemas.microsoft.com/office/drawing/2014/main" id="{7F2B1140-F708-179F-8252-1ED209877934}"/>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9E8C442-8EA3-D77D-A466-D8544E67CEC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99B9FE-54AE-59EB-02FC-EFF6BE53BBD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AD768577-265B-5C73-B3FA-47D00A242774}"/>
                </a:ext>
              </a:extLst>
            </p:cNvPr>
            <p:cNvGrpSpPr/>
            <p:nvPr/>
          </p:nvGrpSpPr>
          <p:grpSpPr>
            <a:xfrm>
              <a:off x="2700536" y="2571204"/>
              <a:ext cx="108640" cy="146399"/>
              <a:chOff x="1844231" y="869163"/>
              <a:chExt cx="108640" cy="146399"/>
            </a:xfrm>
          </p:grpSpPr>
          <p:cxnSp>
            <p:nvCxnSpPr>
              <p:cNvPr id="93" name="Straight Connector 92">
                <a:extLst>
                  <a:ext uri="{FF2B5EF4-FFF2-40B4-BE49-F238E27FC236}">
                    <a16:creationId xmlns:a16="http://schemas.microsoft.com/office/drawing/2014/main" id="{F2C896A0-4A4B-F09A-E6CE-5E74D73675E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3D56894-6243-A22F-7FD4-66E61E5D858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D6E67A3-745C-BB99-8AB4-C7C3854F905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E785AFF6-82BC-E334-8FD3-A91AC10AE8FA}"/>
                </a:ext>
              </a:extLst>
            </p:cNvPr>
            <p:cNvGrpSpPr/>
            <p:nvPr/>
          </p:nvGrpSpPr>
          <p:grpSpPr>
            <a:xfrm>
              <a:off x="3121469" y="1290378"/>
              <a:ext cx="108640" cy="146399"/>
              <a:chOff x="1844231" y="869163"/>
              <a:chExt cx="108640" cy="146399"/>
            </a:xfrm>
          </p:grpSpPr>
          <p:cxnSp>
            <p:nvCxnSpPr>
              <p:cNvPr id="97" name="Straight Connector 96">
                <a:extLst>
                  <a:ext uri="{FF2B5EF4-FFF2-40B4-BE49-F238E27FC236}">
                    <a16:creationId xmlns:a16="http://schemas.microsoft.com/office/drawing/2014/main" id="{37D02B34-A3E9-068A-6511-56C20C53AEFF}"/>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3EE104C-05B8-ACA9-4EA5-7D9A29BA235E}"/>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FCD3C3B-7A59-E147-7854-D0C78712278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D507BA98-2BE0-B351-1AC4-7C42994FF59F}"/>
                </a:ext>
              </a:extLst>
            </p:cNvPr>
            <p:cNvGrpSpPr/>
            <p:nvPr/>
          </p:nvGrpSpPr>
          <p:grpSpPr>
            <a:xfrm>
              <a:off x="3116226" y="1710028"/>
              <a:ext cx="108640" cy="146399"/>
              <a:chOff x="1844231" y="869163"/>
              <a:chExt cx="108640" cy="146399"/>
            </a:xfrm>
          </p:grpSpPr>
          <p:cxnSp>
            <p:nvCxnSpPr>
              <p:cNvPr id="101" name="Straight Connector 100">
                <a:extLst>
                  <a:ext uri="{FF2B5EF4-FFF2-40B4-BE49-F238E27FC236}">
                    <a16:creationId xmlns:a16="http://schemas.microsoft.com/office/drawing/2014/main" id="{9507B15C-1C82-F2A5-7F14-61C79E3852D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BE1ED76-7D57-548E-31A6-02928CBA7B3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FF857CA-B915-8764-BC12-4A14C4966B6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C3096FDA-8D07-1584-EF25-5A1824E9E6D5}"/>
                </a:ext>
              </a:extLst>
            </p:cNvPr>
            <p:cNvGrpSpPr/>
            <p:nvPr/>
          </p:nvGrpSpPr>
          <p:grpSpPr>
            <a:xfrm>
              <a:off x="3114392" y="2132570"/>
              <a:ext cx="108640" cy="146399"/>
              <a:chOff x="1844231" y="869163"/>
              <a:chExt cx="108640" cy="146399"/>
            </a:xfrm>
          </p:grpSpPr>
          <p:cxnSp>
            <p:nvCxnSpPr>
              <p:cNvPr id="105" name="Straight Connector 104">
                <a:extLst>
                  <a:ext uri="{FF2B5EF4-FFF2-40B4-BE49-F238E27FC236}">
                    <a16:creationId xmlns:a16="http://schemas.microsoft.com/office/drawing/2014/main" id="{6B53A57F-B5AA-FD72-6821-71CB91C90E8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EA79D9A-FEAD-416A-5E48-C910FCE6132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164516B-BBCC-9F71-F251-CF42F569CAA7}"/>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2428A21D-485E-1460-4B6C-323E280C3BC6}"/>
                </a:ext>
              </a:extLst>
            </p:cNvPr>
            <p:cNvGrpSpPr/>
            <p:nvPr/>
          </p:nvGrpSpPr>
          <p:grpSpPr>
            <a:xfrm>
              <a:off x="3120849" y="2571467"/>
              <a:ext cx="108640" cy="146399"/>
              <a:chOff x="1844231" y="869163"/>
              <a:chExt cx="108640" cy="146399"/>
            </a:xfrm>
          </p:grpSpPr>
          <p:cxnSp>
            <p:nvCxnSpPr>
              <p:cNvPr id="109" name="Straight Connector 108">
                <a:extLst>
                  <a:ext uri="{FF2B5EF4-FFF2-40B4-BE49-F238E27FC236}">
                    <a16:creationId xmlns:a16="http://schemas.microsoft.com/office/drawing/2014/main" id="{8178EC5F-2A22-271F-0C7A-EDEC0089FA0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7C35793-2B7C-9B91-F0C7-4E365B137DF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4408C2A-630F-558B-A9B1-661A3A696FD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24" name="Right Triangle 23">
            <a:extLst>
              <a:ext uri="{FF2B5EF4-FFF2-40B4-BE49-F238E27FC236}">
                <a16:creationId xmlns:a16="http://schemas.microsoft.com/office/drawing/2014/main" id="{5D0F1A2B-890D-50C3-DAF3-52D66628DF09}"/>
              </a:ext>
            </a:extLst>
          </p:cNvPr>
          <p:cNvSpPr/>
          <p:nvPr/>
        </p:nvSpPr>
        <p:spPr>
          <a:xfrm flipH="1" flipV="1">
            <a:off x="6508708" y="5202301"/>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6" name="Oval 5">
            <a:extLst>
              <a:ext uri="{FF2B5EF4-FFF2-40B4-BE49-F238E27FC236}">
                <a16:creationId xmlns:a16="http://schemas.microsoft.com/office/drawing/2014/main" id="{238D0A54-2E8F-594E-E7E6-C2586D878887}"/>
              </a:ext>
            </a:extLst>
          </p:cNvPr>
          <p:cNvSpPr/>
          <p:nvPr/>
        </p:nvSpPr>
        <p:spPr>
          <a:xfrm>
            <a:off x="504524" y="6111604"/>
            <a:ext cx="2211302" cy="658091"/>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9A3219F6-2A1C-0D00-D603-F50B5A601525}"/>
              </a:ext>
            </a:extLst>
          </p:cNvPr>
          <p:cNvSpPr/>
          <p:nvPr/>
        </p:nvSpPr>
        <p:spPr>
          <a:xfrm>
            <a:off x="655348" y="5253734"/>
            <a:ext cx="8683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Mobile</a:t>
            </a:r>
          </a:p>
          <a:p>
            <a:pPr algn="ctr">
              <a:lnSpc>
                <a:spcPct val="100000"/>
              </a:lnSpc>
              <a:buNone/>
            </a:pPr>
            <a:r>
              <a:rPr lang="en-GB" spc="-1" noProof="0" dirty="0">
                <a:solidFill>
                  <a:srgbClr val="000000"/>
                </a:solidFill>
                <a:latin typeface="Calibri"/>
              </a:rPr>
              <a:t>User</a:t>
            </a:r>
            <a:endParaRPr lang="en-GB" sz="18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A60C36EC-6BF3-1B9E-57DA-418F043CA056}"/>
              </a:ext>
            </a:extLst>
          </p:cNvPr>
          <p:cNvPicPr/>
          <p:nvPr/>
        </p:nvPicPr>
        <p:blipFill>
          <a:blip r:embed="rId2"/>
          <a:stretch/>
        </p:blipFill>
        <p:spPr>
          <a:xfrm rot="1730551">
            <a:off x="1739425" y="5679353"/>
            <a:ext cx="616517" cy="570959"/>
          </a:xfrm>
          <a:prstGeom prst="rect">
            <a:avLst/>
          </a:prstGeom>
          <a:ln w="0">
            <a:noFill/>
          </a:ln>
        </p:spPr>
      </p:pic>
      <p:sp>
        <p:nvSpPr>
          <p:cNvPr id="127" name="PlaceHolder 1">
            <a:extLst>
              <a:ext uri="{FF2B5EF4-FFF2-40B4-BE49-F238E27FC236}">
                <a16:creationId xmlns:a16="http://schemas.microsoft.com/office/drawing/2014/main" id="{A88E3445-AF71-3149-83B4-D3C309424E09}"/>
              </a:ext>
            </a:extLst>
          </p:cNvPr>
          <p:cNvSpPr>
            <a:spLocks noGrp="1"/>
          </p:cNvSpPr>
          <p:nvPr>
            <p:ph type="sldNum" idx="8"/>
          </p:nvPr>
        </p:nvSpPr>
        <p:spPr>
          <a:xfrm>
            <a:off x="8610480" y="6356520"/>
            <a:ext cx="274284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5</a:t>
            </a:fld>
            <a:endParaRPr lang="en-GB" sz="2000" b="0" strike="noStrike" spc="-1" noProof="0" dirty="0">
              <a:latin typeface="Times New Roman"/>
            </a:endParaRPr>
          </a:p>
        </p:txBody>
      </p:sp>
      <p:sp>
        <p:nvSpPr>
          <p:cNvPr id="3" name="TextBox 2">
            <a:extLst>
              <a:ext uri="{FF2B5EF4-FFF2-40B4-BE49-F238E27FC236}">
                <a16:creationId xmlns:a16="http://schemas.microsoft.com/office/drawing/2014/main" id="{820B96F6-4315-23B9-2F82-B102FB051D73}"/>
              </a:ext>
            </a:extLst>
          </p:cNvPr>
          <p:cNvSpPr txBox="1"/>
          <p:nvPr/>
        </p:nvSpPr>
        <p:spPr>
          <a:xfrm>
            <a:off x="1820548" y="561612"/>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pic>
        <p:nvPicPr>
          <p:cNvPr id="5" name="Graphic 4" descr="Walk with solid fill">
            <a:extLst>
              <a:ext uri="{FF2B5EF4-FFF2-40B4-BE49-F238E27FC236}">
                <a16:creationId xmlns:a16="http://schemas.microsoft.com/office/drawing/2014/main" id="{70D4A8E4-21A7-E08E-EA0D-F3CA22D31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408" y="5594032"/>
            <a:ext cx="914400" cy="914400"/>
          </a:xfrm>
          <a:prstGeom prst="rect">
            <a:avLst/>
          </a:prstGeom>
        </p:spPr>
      </p:pic>
      <p:sp>
        <p:nvSpPr>
          <p:cNvPr id="7" name="TextBox 6">
            <a:extLst>
              <a:ext uri="{FF2B5EF4-FFF2-40B4-BE49-F238E27FC236}">
                <a16:creationId xmlns:a16="http://schemas.microsoft.com/office/drawing/2014/main" id="{293A4A04-DAE8-4AB8-D51C-0DFFCDFF224E}"/>
              </a:ext>
            </a:extLst>
          </p:cNvPr>
          <p:cNvSpPr txBox="1"/>
          <p:nvPr/>
        </p:nvSpPr>
        <p:spPr>
          <a:xfrm>
            <a:off x="5455204" y="882343"/>
            <a:ext cx="3941380" cy="2585323"/>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a:p>
            <a:pPr marL="61913" indent="-342900">
              <a:buFont typeface="+mj-lt"/>
              <a:buAutoNum type="arabicPeriod"/>
            </a:pPr>
            <a:endParaRPr lang="en-GB" noProof="0" dirty="0"/>
          </a:p>
          <a:p>
            <a:pPr marL="61913" indent="-342900">
              <a:buFont typeface="+mj-lt"/>
              <a:buAutoNum type="arabicPeriod"/>
            </a:pPr>
            <a:r>
              <a:rPr lang="en-GB" noProof="0" dirty="0">
                <a:solidFill>
                  <a:schemeClr val="bg1">
                    <a:lumMod val="75000"/>
                  </a:schemeClr>
                </a:solidFill>
              </a:rPr>
              <a:t>Complexity</a:t>
            </a:r>
          </a:p>
          <a:p>
            <a:pPr marL="461963" lvl="1" indent="-285750">
              <a:buFont typeface="Arial" panose="020B0604020202020204" pitchFamily="34" charset="0"/>
              <a:buChar char="•"/>
            </a:pPr>
            <a:r>
              <a:rPr lang="en-GB" noProof="0" dirty="0">
                <a:solidFill>
                  <a:schemeClr val="bg1">
                    <a:lumMod val="75000"/>
                  </a:schemeClr>
                </a:solidFill>
              </a:rPr>
              <a:t>Number of SIM layers</a:t>
            </a:r>
          </a:p>
          <a:p>
            <a:pPr marL="176213" lvl="1"/>
            <a:endParaRPr lang="en-GB" noProof="0" dirty="0">
              <a:solidFill>
                <a:schemeClr val="bg1">
                  <a:lumMod val="75000"/>
                </a:schemeClr>
              </a:solidFill>
            </a:endParaRPr>
          </a:p>
          <a:p>
            <a:pPr marL="61913" indent="-342900">
              <a:buFont typeface="+mj-lt"/>
              <a:buAutoNum type="arabicPeriod"/>
            </a:pPr>
            <a:r>
              <a:rPr lang="en-GB" noProof="0" dirty="0">
                <a:solidFill>
                  <a:schemeClr val="bg1">
                    <a:lumMod val="75000"/>
                  </a:schemeClr>
                </a:solidFill>
              </a:rPr>
              <a:t>Overhead</a:t>
            </a:r>
          </a:p>
          <a:p>
            <a:pPr marL="519113" lvl="1" indent="-342900">
              <a:buFont typeface="Arial" panose="020B0604020202020204" pitchFamily="34" charset="0"/>
              <a:buChar char="•"/>
            </a:pPr>
            <a:r>
              <a:rPr lang="en-GB" noProof="0" dirty="0">
                <a:solidFill>
                  <a:schemeClr val="bg1">
                    <a:lumMod val="75000"/>
                  </a:schemeClr>
                </a:solidFill>
              </a:rPr>
              <a:t>Localization</a:t>
            </a:r>
          </a:p>
          <a:p>
            <a:pPr marL="519113" lvl="1" indent="-342900">
              <a:buFont typeface="Arial" panose="020B0604020202020204" pitchFamily="34" charset="0"/>
              <a:buChar char="•"/>
            </a:pPr>
            <a:r>
              <a:rPr lang="en-GB" noProof="0" dirty="0">
                <a:solidFill>
                  <a:schemeClr val="bg1">
                    <a:lumMod val="75000"/>
                  </a:schemeClr>
                </a:solidFill>
              </a:rPr>
              <a:t>SIM Configuration</a:t>
            </a:r>
          </a:p>
        </p:txBody>
      </p:sp>
      <p:sp>
        <p:nvSpPr>
          <p:cNvPr id="8" name="Rectangle 7">
            <a:extLst>
              <a:ext uri="{FF2B5EF4-FFF2-40B4-BE49-F238E27FC236}">
                <a16:creationId xmlns:a16="http://schemas.microsoft.com/office/drawing/2014/main" id="{7D3F405E-47AE-38C1-45A5-E0A025269114}"/>
              </a:ext>
            </a:extLst>
          </p:cNvPr>
          <p:cNvSpPr/>
          <p:nvPr/>
        </p:nvSpPr>
        <p:spPr>
          <a:xfrm>
            <a:off x="5233718" y="782275"/>
            <a:ext cx="4257459" cy="2811738"/>
          </a:xfrm>
          <a:custGeom>
            <a:avLst/>
            <a:gdLst>
              <a:gd name="connsiteX0" fmla="*/ 0 w 4257459"/>
              <a:gd name="connsiteY0" fmla="*/ 0 h 2811738"/>
              <a:gd name="connsiteX1" fmla="*/ 565634 w 4257459"/>
              <a:gd name="connsiteY1" fmla="*/ 0 h 2811738"/>
              <a:gd name="connsiteX2" fmla="*/ 1046118 w 4257459"/>
              <a:gd name="connsiteY2" fmla="*/ 0 h 2811738"/>
              <a:gd name="connsiteX3" fmla="*/ 1739476 w 4257459"/>
              <a:gd name="connsiteY3" fmla="*/ 0 h 2811738"/>
              <a:gd name="connsiteX4" fmla="*/ 2305110 w 4257459"/>
              <a:gd name="connsiteY4" fmla="*/ 0 h 2811738"/>
              <a:gd name="connsiteX5" fmla="*/ 2870744 w 4257459"/>
              <a:gd name="connsiteY5" fmla="*/ 0 h 2811738"/>
              <a:gd name="connsiteX6" fmla="*/ 3564101 w 4257459"/>
              <a:gd name="connsiteY6" fmla="*/ 0 h 2811738"/>
              <a:gd name="connsiteX7" fmla="*/ 4257459 w 4257459"/>
              <a:gd name="connsiteY7" fmla="*/ 0 h 2811738"/>
              <a:gd name="connsiteX8" fmla="*/ 4257459 w 4257459"/>
              <a:gd name="connsiteY8" fmla="*/ 618582 h 2811738"/>
              <a:gd name="connsiteX9" fmla="*/ 4257459 w 4257459"/>
              <a:gd name="connsiteY9" fmla="*/ 1124695 h 2811738"/>
              <a:gd name="connsiteX10" fmla="*/ 4257459 w 4257459"/>
              <a:gd name="connsiteY10" fmla="*/ 1630808 h 2811738"/>
              <a:gd name="connsiteX11" fmla="*/ 4257459 w 4257459"/>
              <a:gd name="connsiteY11" fmla="*/ 2193156 h 2811738"/>
              <a:gd name="connsiteX12" fmla="*/ 4257459 w 4257459"/>
              <a:gd name="connsiteY12" fmla="*/ 2811738 h 2811738"/>
              <a:gd name="connsiteX13" fmla="*/ 3776974 w 4257459"/>
              <a:gd name="connsiteY13" fmla="*/ 2811738 h 2811738"/>
              <a:gd name="connsiteX14" fmla="*/ 3083617 w 4257459"/>
              <a:gd name="connsiteY14" fmla="*/ 2811738 h 2811738"/>
              <a:gd name="connsiteX15" fmla="*/ 2560557 w 4257459"/>
              <a:gd name="connsiteY15" fmla="*/ 2811738 h 2811738"/>
              <a:gd name="connsiteX16" fmla="*/ 1952349 w 4257459"/>
              <a:gd name="connsiteY16" fmla="*/ 2811738 h 2811738"/>
              <a:gd name="connsiteX17" fmla="*/ 1258991 w 4257459"/>
              <a:gd name="connsiteY17" fmla="*/ 2811738 h 2811738"/>
              <a:gd name="connsiteX18" fmla="*/ 650783 w 4257459"/>
              <a:gd name="connsiteY18" fmla="*/ 2811738 h 2811738"/>
              <a:gd name="connsiteX19" fmla="*/ 0 w 4257459"/>
              <a:gd name="connsiteY19" fmla="*/ 2811738 h 2811738"/>
              <a:gd name="connsiteX20" fmla="*/ 0 w 4257459"/>
              <a:gd name="connsiteY20" fmla="*/ 2305625 h 2811738"/>
              <a:gd name="connsiteX21" fmla="*/ 0 w 4257459"/>
              <a:gd name="connsiteY21" fmla="*/ 1771395 h 2811738"/>
              <a:gd name="connsiteX22" fmla="*/ 0 w 4257459"/>
              <a:gd name="connsiteY22" fmla="*/ 1152813 h 2811738"/>
              <a:gd name="connsiteX23" fmla="*/ 0 w 4257459"/>
              <a:gd name="connsiteY23" fmla="*/ 590465 h 2811738"/>
              <a:gd name="connsiteX24" fmla="*/ 0 w 4257459"/>
              <a:gd name="connsiteY24" fmla="*/ 0 h 28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57459" h="2811738" extrusionOk="0">
                <a:moveTo>
                  <a:pt x="0" y="0"/>
                </a:moveTo>
                <a:cubicBezTo>
                  <a:pt x="122378" y="-9188"/>
                  <a:pt x="283855" y="-5958"/>
                  <a:pt x="565634" y="0"/>
                </a:cubicBezTo>
                <a:cubicBezTo>
                  <a:pt x="847413" y="5958"/>
                  <a:pt x="903048" y="-22304"/>
                  <a:pt x="1046118" y="0"/>
                </a:cubicBezTo>
                <a:cubicBezTo>
                  <a:pt x="1189188" y="22304"/>
                  <a:pt x="1582390" y="-32358"/>
                  <a:pt x="1739476" y="0"/>
                </a:cubicBezTo>
                <a:cubicBezTo>
                  <a:pt x="1896562" y="32358"/>
                  <a:pt x="2117742" y="27612"/>
                  <a:pt x="2305110" y="0"/>
                </a:cubicBezTo>
                <a:cubicBezTo>
                  <a:pt x="2492478" y="-27612"/>
                  <a:pt x="2594114" y="23731"/>
                  <a:pt x="2870744" y="0"/>
                </a:cubicBezTo>
                <a:cubicBezTo>
                  <a:pt x="3147374" y="-23731"/>
                  <a:pt x="3400591" y="28598"/>
                  <a:pt x="3564101" y="0"/>
                </a:cubicBezTo>
                <a:cubicBezTo>
                  <a:pt x="3727611" y="-28598"/>
                  <a:pt x="3968965" y="32510"/>
                  <a:pt x="4257459" y="0"/>
                </a:cubicBezTo>
                <a:cubicBezTo>
                  <a:pt x="4248794" y="203147"/>
                  <a:pt x="4281183" y="353766"/>
                  <a:pt x="4257459" y="618582"/>
                </a:cubicBezTo>
                <a:cubicBezTo>
                  <a:pt x="4233735" y="883398"/>
                  <a:pt x="4240320" y="1023326"/>
                  <a:pt x="4257459" y="1124695"/>
                </a:cubicBezTo>
                <a:cubicBezTo>
                  <a:pt x="4274598" y="1226064"/>
                  <a:pt x="4235991" y="1378995"/>
                  <a:pt x="4257459" y="1630808"/>
                </a:cubicBezTo>
                <a:cubicBezTo>
                  <a:pt x="4278927" y="1882621"/>
                  <a:pt x="4256491" y="1937104"/>
                  <a:pt x="4257459" y="2193156"/>
                </a:cubicBezTo>
                <a:cubicBezTo>
                  <a:pt x="4258427" y="2449208"/>
                  <a:pt x="4238035" y="2525151"/>
                  <a:pt x="4257459" y="2811738"/>
                </a:cubicBezTo>
                <a:cubicBezTo>
                  <a:pt x="4039978" y="2811301"/>
                  <a:pt x="3910475" y="2801861"/>
                  <a:pt x="3776974" y="2811738"/>
                </a:cubicBezTo>
                <a:cubicBezTo>
                  <a:pt x="3643474" y="2821615"/>
                  <a:pt x="3360684" y="2778073"/>
                  <a:pt x="3083617" y="2811738"/>
                </a:cubicBezTo>
                <a:cubicBezTo>
                  <a:pt x="2806550" y="2845403"/>
                  <a:pt x="2798779" y="2789078"/>
                  <a:pt x="2560557" y="2811738"/>
                </a:cubicBezTo>
                <a:cubicBezTo>
                  <a:pt x="2322335" y="2834398"/>
                  <a:pt x="2175630" y="2812198"/>
                  <a:pt x="1952349" y="2811738"/>
                </a:cubicBezTo>
                <a:cubicBezTo>
                  <a:pt x="1729068" y="2811278"/>
                  <a:pt x="1582251" y="2793672"/>
                  <a:pt x="1258991" y="2811738"/>
                </a:cubicBezTo>
                <a:cubicBezTo>
                  <a:pt x="935731" y="2829804"/>
                  <a:pt x="776127" y="2799118"/>
                  <a:pt x="650783" y="2811738"/>
                </a:cubicBezTo>
                <a:cubicBezTo>
                  <a:pt x="525439" y="2824358"/>
                  <a:pt x="261694" y="2837878"/>
                  <a:pt x="0" y="2811738"/>
                </a:cubicBezTo>
                <a:cubicBezTo>
                  <a:pt x="-24896" y="2560625"/>
                  <a:pt x="-9588" y="2509526"/>
                  <a:pt x="0" y="2305625"/>
                </a:cubicBezTo>
                <a:cubicBezTo>
                  <a:pt x="9588" y="2101724"/>
                  <a:pt x="10154" y="1996463"/>
                  <a:pt x="0" y="1771395"/>
                </a:cubicBezTo>
                <a:cubicBezTo>
                  <a:pt x="-10154" y="1546327"/>
                  <a:pt x="17081" y="1338299"/>
                  <a:pt x="0" y="1152813"/>
                </a:cubicBezTo>
                <a:cubicBezTo>
                  <a:pt x="-17081" y="967327"/>
                  <a:pt x="-15536" y="806761"/>
                  <a:pt x="0" y="590465"/>
                </a:cubicBezTo>
                <a:cubicBezTo>
                  <a:pt x="15536" y="374169"/>
                  <a:pt x="2987" y="292047"/>
                  <a:pt x="0" y="0"/>
                </a:cubicBezTo>
                <a:close/>
              </a:path>
            </a:pathLst>
          </a:custGeom>
          <a:no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TextBox 8">
            <a:extLst>
              <a:ext uri="{FF2B5EF4-FFF2-40B4-BE49-F238E27FC236}">
                <a16:creationId xmlns:a16="http://schemas.microsoft.com/office/drawing/2014/main" id="{2995A88A-95A1-4B99-F86D-C551B9C47A49}"/>
              </a:ext>
            </a:extLst>
          </p:cNvPr>
          <p:cNvSpPr txBox="1"/>
          <p:nvPr/>
        </p:nvSpPr>
        <p:spPr>
          <a:xfrm>
            <a:off x="5024359" y="340694"/>
            <a:ext cx="1236429" cy="400110"/>
          </a:xfrm>
          <a:prstGeom prst="rect">
            <a:avLst/>
          </a:prstGeom>
          <a:noFill/>
        </p:spPr>
        <p:txBody>
          <a:bodyPr wrap="none" rtlCol="0">
            <a:spAutoFit/>
          </a:bodyPr>
          <a:lstStyle/>
          <a:p>
            <a:r>
              <a:rPr lang="en-GB" sz="2000" noProof="0" dirty="0"/>
              <a:t>Variables</a:t>
            </a:r>
          </a:p>
        </p:txBody>
      </p:sp>
      <p:sp>
        <p:nvSpPr>
          <p:cNvPr id="2" name="Right Triangle 1">
            <a:extLst>
              <a:ext uri="{FF2B5EF4-FFF2-40B4-BE49-F238E27FC236}">
                <a16:creationId xmlns:a16="http://schemas.microsoft.com/office/drawing/2014/main" id="{85E5910A-11F5-2BB8-9B45-F30D9883C809}"/>
              </a:ext>
            </a:extLst>
          </p:cNvPr>
          <p:cNvSpPr/>
          <p:nvPr/>
        </p:nvSpPr>
        <p:spPr>
          <a:xfrm>
            <a:off x="6568962" y="4735929"/>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B35199-A9BF-EE41-4991-69E2AB56F30C}"/>
                  </a:ext>
                </a:extLst>
              </p:cNvPr>
              <p:cNvSpPr txBox="1"/>
              <p:nvPr/>
            </p:nvSpPr>
            <p:spPr>
              <a:xfrm>
                <a:off x="5465713" y="4123590"/>
                <a:ext cx="2211302" cy="369332"/>
              </a:xfrm>
              <a:prstGeom prst="rect">
                <a:avLst/>
              </a:prstGeom>
              <a:noFill/>
            </p:spPr>
            <p:txBody>
              <a:bodyPr wrap="square" rtlCol="0">
                <a:spAutoFit/>
              </a:bodyPr>
              <a:lstStyle/>
              <a:p>
                <a:r>
                  <a:rPr lang="en-GB" noProof="0" dirty="0"/>
                  <a:t>Relative Error </a:t>
                </a:r>
                <a14:m>
                  <m:oMath xmlns:m="http://schemas.openxmlformats.org/officeDocument/2006/math">
                    <m:r>
                      <a:rPr lang="en-GB" b="0" i="1" noProof="0" smtClean="0">
                        <a:latin typeface="Cambria Math" panose="02040503050406030204" pitchFamily="18" charset="0"/>
                      </a:rPr>
                      <m:t>=1</m:t>
                    </m:r>
                  </m:oMath>
                </a14:m>
                <a:endParaRPr lang="en-GB" noProof="0" dirty="0"/>
              </a:p>
            </p:txBody>
          </p:sp>
        </mc:Choice>
        <mc:Fallback xmlns="">
          <p:sp>
            <p:nvSpPr>
              <p:cNvPr id="4" name="TextBox 3">
                <a:extLst>
                  <a:ext uri="{FF2B5EF4-FFF2-40B4-BE49-F238E27FC236}">
                    <a16:creationId xmlns:a16="http://schemas.microsoft.com/office/drawing/2014/main" id="{98B35199-A9BF-EE41-4991-69E2AB56F30C}"/>
                  </a:ext>
                </a:extLst>
              </p:cNvPr>
              <p:cNvSpPr txBox="1">
                <a:spLocks noRot="1" noChangeAspect="1" noMove="1" noResize="1" noEditPoints="1" noAdjustHandles="1" noChangeArrowheads="1" noChangeShapeType="1" noTextEdit="1"/>
              </p:cNvSpPr>
              <p:nvPr/>
            </p:nvSpPr>
            <p:spPr>
              <a:xfrm>
                <a:off x="5465713" y="4123590"/>
                <a:ext cx="2211302" cy="369332"/>
              </a:xfrm>
              <a:prstGeom prst="rect">
                <a:avLst/>
              </a:prstGeom>
              <a:blipFill>
                <a:blip r:embed="rId5"/>
                <a:stretch>
                  <a:fillRect l="-2486" t="-8197" b="-2459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68D06A-DF2E-C95B-4E9D-67DC0A9DE905}"/>
                  </a:ext>
                </a:extLst>
              </p:cNvPr>
              <p:cNvSpPr txBox="1"/>
              <p:nvPr/>
            </p:nvSpPr>
            <p:spPr>
              <a:xfrm>
                <a:off x="8026292" y="4112112"/>
                <a:ext cx="3729932" cy="389209"/>
              </a:xfrm>
              <a:prstGeom prst="rect">
                <a:avLst/>
              </a:prstGeom>
              <a:noFill/>
            </p:spPr>
            <p:txBody>
              <a:bodyPr wrap="square" rtlCol="0">
                <a:spAutoFit/>
              </a:bodyPr>
              <a:lstStyle/>
              <a:p>
                <a:r>
                  <a:rPr lang="en-GB" noProof="0" dirty="0"/>
                  <a:t>Relative Error </a:t>
                </a:r>
                <a14:m>
                  <m:oMath xmlns:m="http://schemas.openxmlformats.org/officeDocument/2006/math">
                    <m:r>
                      <a:rPr lang="en-GB" b="0" i="1" noProof="0" smtClean="0">
                        <a:latin typeface="Cambria Math" panose="02040503050406030204" pitchFamily="18" charset="0"/>
                      </a:rPr>
                      <m:t>=</m:t>
                    </m:r>
                    <m:sSup>
                      <m:sSupPr>
                        <m:ctrlPr>
                          <a:rPr lang="en-GB" b="0" i="1" noProof="0" smtClean="0">
                            <a:latin typeface="Cambria Math" panose="02040503050406030204" pitchFamily="18" charset="0"/>
                          </a:rPr>
                        </m:ctrlPr>
                      </m:sSupPr>
                      <m:e>
                        <m:r>
                          <a:rPr lang="en-GB" b="0" i="1" noProof="0" smtClean="0">
                            <a:latin typeface="Cambria Math" panose="02040503050406030204" pitchFamily="18" charset="0"/>
                          </a:rPr>
                          <m:t>10</m:t>
                        </m:r>
                      </m:e>
                      <m:sup>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sup>
                    </m:sSup>
                  </m:oMath>
                </a14:m>
                <a:endParaRPr lang="en-GB" noProof="0" dirty="0"/>
              </a:p>
            </p:txBody>
          </p:sp>
        </mc:Choice>
        <mc:Fallback xmlns="">
          <p:sp>
            <p:nvSpPr>
              <p:cNvPr id="10" name="TextBox 9">
                <a:extLst>
                  <a:ext uri="{FF2B5EF4-FFF2-40B4-BE49-F238E27FC236}">
                    <a16:creationId xmlns:a16="http://schemas.microsoft.com/office/drawing/2014/main" id="{D568D06A-DF2E-C95B-4E9D-67DC0A9DE905}"/>
                  </a:ext>
                </a:extLst>
              </p:cNvPr>
              <p:cNvSpPr txBox="1">
                <a:spLocks noRot="1" noChangeAspect="1" noMove="1" noResize="1" noEditPoints="1" noAdjustHandles="1" noChangeArrowheads="1" noChangeShapeType="1" noTextEdit="1"/>
              </p:cNvSpPr>
              <p:nvPr/>
            </p:nvSpPr>
            <p:spPr>
              <a:xfrm>
                <a:off x="8026292" y="4112112"/>
                <a:ext cx="3729932" cy="389209"/>
              </a:xfrm>
              <a:prstGeom prst="rect">
                <a:avLst/>
              </a:prstGeom>
              <a:blipFill>
                <a:blip r:embed="rId6"/>
                <a:stretch>
                  <a:fillRect l="-1471" t="-3175" b="-2698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5BC65F72-8D40-94E0-05B3-517B3347828F}"/>
              </a:ext>
            </a:extLst>
          </p:cNvPr>
          <p:cNvSpPr txBox="1"/>
          <p:nvPr/>
        </p:nvSpPr>
        <p:spPr>
          <a:xfrm>
            <a:off x="6264414" y="5802492"/>
            <a:ext cx="633507" cy="369332"/>
          </a:xfrm>
          <a:prstGeom prst="rect">
            <a:avLst/>
          </a:prstGeom>
          <a:noFill/>
        </p:spPr>
        <p:txBody>
          <a:bodyPr wrap="none" rtlCol="0">
            <a:spAutoFit/>
          </a:bodyPr>
          <a:lstStyle/>
          <a:p>
            <a:r>
              <a:rPr lang="en-GB" noProof="0" dirty="0"/>
              <a:t>1-bit</a:t>
            </a:r>
          </a:p>
        </p:txBody>
      </p:sp>
      <p:cxnSp>
        <p:nvCxnSpPr>
          <p:cNvPr id="15" name="Straight Connector 14">
            <a:extLst>
              <a:ext uri="{FF2B5EF4-FFF2-40B4-BE49-F238E27FC236}">
                <a16:creationId xmlns:a16="http://schemas.microsoft.com/office/drawing/2014/main" id="{5CF505E0-57A6-BF7B-86D3-A071700A2FA1}"/>
              </a:ext>
            </a:extLst>
          </p:cNvPr>
          <p:cNvCxnSpPr>
            <a:cxnSpLocks/>
          </p:cNvCxnSpPr>
          <p:nvPr/>
        </p:nvCxnSpPr>
        <p:spPr>
          <a:xfrm>
            <a:off x="9560631" y="4510293"/>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B9986A-2FDC-C520-6708-C91554D63E7E}"/>
              </a:ext>
            </a:extLst>
          </p:cNvPr>
          <p:cNvCxnSpPr>
            <a:cxnSpLocks/>
            <a:stCxn id="4" idx="2"/>
            <a:endCxn id="13" idx="0"/>
          </p:cNvCxnSpPr>
          <p:nvPr/>
        </p:nvCxnSpPr>
        <p:spPr>
          <a:xfrm>
            <a:off x="6571364" y="4492922"/>
            <a:ext cx="9804" cy="130957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10C1774-2679-2B0A-1606-3A9E3A51697E}"/>
                  </a:ext>
                </a:extLst>
              </p:cNvPr>
              <p:cNvSpPr txBox="1"/>
              <p:nvPr/>
            </p:nvSpPr>
            <p:spPr>
              <a:xfrm>
                <a:off x="9137368" y="5865453"/>
                <a:ext cx="1227195" cy="498150"/>
              </a:xfrm>
              <a:prstGeom prst="rect">
                <a:avLst/>
              </a:prstGeom>
              <a:noFill/>
            </p:spPr>
            <p:txBody>
              <a:bodyPr wrap="none" rtlCol="0">
                <a:spAutoFit/>
              </a:bodyPr>
              <a:lstStyle/>
              <a:p>
                <a14:m>
                  <m:oMath xmlns:m="http://schemas.openxmlformats.org/officeDocument/2006/math">
                    <m:func>
                      <m:funcPr>
                        <m:ctrlPr>
                          <a:rPr lang="en-GB" i="1" noProof="0" smtClean="0">
                            <a:latin typeface="Cambria Math" panose="02040503050406030204" pitchFamily="18" charset="0"/>
                          </a:rPr>
                        </m:ctrlPr>
                      </m:funcPr>
                      <m:fName>
                        <m:f>
                          <m:fPr>
                            <m:ctrlPr>
                              <a:rPr lang="en-GB" b="0"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b="0" i="1" noProof="0" smtClean="0">
                                <a:latin typeface="Cambria Math" panose="02040503050406030204" pitchFamily="18" charset="0"/>
                              </a:rPr>
                              <m:t>2</m:t>
                            </m:r>
                          </m:den>
                        </m:f>
                      </m:fName>
                      <m:e>
                        <m:r>
                          <a:rPr lang="en-GB" b="0" i="1" noProof="0" smtClean="0">
                            <a:latin typeface="Cambria Math" panose="02040503050406030204" pitchFamily="18" charset="0"/>
                          </a:rPr>
                          <m:t> </m:t>
                        </m:r>
                      </m:e>
                    </m:func>
                  </m:oMath>
                </a14:m>
                <a:r>
                  <a:rPr lang="en-GB" noProof="0" dirty="0"/>
                  <a:t>-bits</a:t>
                </a:r>
              </a:p>
            </p:txBody>
          </p:sp>
        </mc:Choice>
        <mc:Fallback xmlns="">
          <p:sp>
            <p:nvSpPr>
              <p:cNvPr id="17" name="TextBox 16">
                <a:extLst>
                  <a:ext uri="{FF2B5EF4-FFF2-40B4-BE49-F238E27FC236}">
                    <a16:creationId xmlns:a16="http://schemas.microsoft.com/office/drawing/2014/main" id="{110C1774-2679-2B0A-1606-3A9E3A51697E}"/>
                  </a:ext>
                </a:extLst>
              </p:cNvPr>
              <p:cNvSpPr txBox="1">
                <a:spLocks noRot="1" noChangeAspect="1" noMove="1" noResize="1" noEditPoints="1" noAdjustHandles="1" noChangeArrowheads="1" noChangeShapeType="1" noTextEdit="1"/>
              </p:cNvSpPr>
              <p:nvPr/>
            </p:nvSpPr>
            <p:spPr>
              <a:xfrm>
                <a:off x="9137368" y="5865453"/>
                <a:ext cx="1227195" cy="498150"/>
              </a:xfrm>
              <a:prstGeom prst="rect">
                <a:avLst/>
              </a:prstGeom>
              <a:blipFill>
                <a:blip r:embed="rId7"/>
                <a:stretch>
                  <a:fillRect r="-4478" b="-6098"/>
                </a:stretch>
              </a:blipFill>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6CFF5C8B-5B3F-013F-7E52-6F344BF09719}"/>
              </a:ext>
            </a:extLst>
          </p:cNvPr>
          <p:cNvCxnSpPr>
            <a:cxnSpLocks/>
          </p:cNvCxnSpPr>
          <p:nvPr/>
        </p:nvCxnSpPr>
        <p:spPr>
          <a:xfrm>
            <a:off x="5047469" y="5152833"/>
            <a:ext cx="70417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264A58A-04C9-9381-CBFB-6381DA3FAD37}"/>
              </a:ext>
            </a:extLst>
          </p:cNvPr>
          <p:cNvSpPr txBox="1"/>
          <p:nvPr/>
        </p:nvSpPr>
        <p:spPr>
          <a:xfrm>
            <a:off x="5227861" y="4688965"/>
            <a:ext cx="1261884" cy="369332"/>
          </a:xfrm>
          <a:prstGeom prst="rect">
            <a:avLst/>
          </a:prstGeom>
          <a:noFill/>
        </p:spPr>
        <p:txBody>
          <a:bodyPr wrap="none" rtlCol="0">
            <a:spAutoFit/>
          </a:bodyPr>
          <a:lstStyle/>
          <a:p>
            <a:r>
              <a:rPr lang="en-GB" noProof="0" dirty="0"/>
              <a:t>Magnitude</a:t>
            </a:r>
          </a:p>
        </p:txBody>
      </p:sp>
      <p:sp>
        <p:nvSpPr>
          <p:cNvPr id="21" name="TextBox 20">
            <a:extLst>
              <a:ext uri="{FF2B5EF4-FFF2-40B4-BE49-F238E27FC236}">
                <a16:creationId xmlns:a16="http://schemas.microsoft.com/office/drawing/2014/main" id="{DE421802-C8B1-A4AE-4A09-466A7DA5D2FC}"/>
              </a:ext>
            </a:extLst>
          </p:cNvPr>
          <p:cNvSpPr txBox="1"/>
          <p:nvPr/>
        </p:nvSpPr>
        <p:spPr>
          <a:xfrm>
            <a:off x="5482060" y="5337477"/>
            <a:ext cx="569387" cy="369332"/>
          </a:xfrm>
          <a:prstGeom prst="rect">
            <a:avLst/>
          </a:prstGeom>
          <a:noFill/>
        </p:spPr>
        <p:txBody>
          <a:bodyPr wrap="none" rtlCol="0">
            <a:spAutoFit/>
          </a:bodyPr>
          <a:lstStyle/>
          <a:p>
            <a:r>
              <a:rPr lang="en-GB" noProof="0" dirty="0"/>
              <a:t>Bits</a:t>
            </a:r>
          </a:p>
        </p:txBody>
      </p:sp>
      <p:cxnSp>
        <p:nvCxnSpPr>
          <p:cNvPr id="30" name="Straight Arrow Connector 29">
            <a:extLst>
              <a:ext uri="{FF2B5EF4-FFF2-40B4-BE49-F238E27FC236}">
                <a16:creationId xmlns:a16="http://schemas.microsoft.com/office/drawing/2014/main" id="{490093E2-AA83-38BA-F280-7023A44EAE5B}"/>
              </a:ext>
            </a:extLst>
          </p:cNvPr>
          <p:cNvCxnSpPr>
            <a:cxnSpLocks/>
            <a:endCxn id="31" idx="1"/>
          </p:cNvCxnSpPr>
          <p:nvPr/>
        </p:nvCxnSpPr>
        <p:spPr>
          <a:xfrm>
            <a:off x="9294141" y="1338556"/>
            <a:ext cx="51729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7810276-36F6-3925-B354-8410B02AB5C8}"/>
                  </a:ext>
                </a:extLst>
              </p:cNvPr>
              <p:cNvSpPr txBox="1"/>
              <p:nvPr/>
            </p:nvSpPr>
            <p:spPr>
              <a:xfrm>
                <a:off x="9811440" y="999136"/>
                <a:ext cx="2358338" cy="678840"/>
              </a:xfrm>
              <a:prstGeom prst="rect">
                <a:avLst/>
              </a:prstGeom>
              <a:noFill/>
              <a:ln>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77810276-36F6-3925-B354-8410B02AB5C8}"/>
                  </a:ext>
                </a:extLst>
              </p:cNvPr>
              <p:cNvSpPr txBox="1">
                <a:spLocks noRot="1" noChangeAspect="1" noMove="1" noResize="1" noEditPoints="1" noAdjustHandles="1" noChangeArrowheads="1" noChangeShapeType="1" noTextEdit="1"/>
              </p:cNvSpPr>
              <p:nvPr/>
            </p:nvSpPr>
            <p:spPr>
              <a:xfrm>
                <a:off x="9811440" y="999136"/>
                <a:ext cx="2358338" cy="678840"/>
              </a:xfrm>
              <a:prstGeom prst="rect">
                <a:avLst/>
              </a:prstGeom>
              <a:blipFill>
                <a:blip r:embed="rId8"/>
                <a:stretch>
                  <a:fillRect/>
                </a:stretch>
              </a:blipFill>
              <a:ln>
                <a:solidFill>
                  <a:srgbClr val="C00000"/>
                </a:solidFill>
              </a:ln>
            </p:spPr>
            <p:txBody>
              <a:bodyPr/>
              <a:lstStyle/>
              <a:p>
                <a:r>
                  <a:rPr lang="LID4096">
                    <a:noFill/>
                  </a:rPr>
                  <a:t> </a:t>
                </a:r>
              </a:p>
            </p:txBody>
          </p:sp>
        </mc:Fallback>
      </mc:AlternateContent>
      <p:graphicFrame>
        <p:nvGraphicFramePr>
          <p:cNvPr id="26" name="Table 25">
            <a:extLst>
              <a:ext uri="{FF2B5EF4-FFF2-40B4-BE49-F238E27FC236}">
                <a16:creationId xmlns:a16="http://schemas.microsoft.com/office/drawing/2014/main" id="{B1507CDD-D1DC-65F1-2B43-6FBB0277FF43}"/>
              </a:ext>
            </a:extLst>
          </p:cNvPr>
          <p:cNvGraphicFramePr>
            <a:graphicFrameLocks noGrp="1"/>
          </p:cNvGraphicFramePr>
          <p:nvPr>
            <p:extLst>
              <p:ext uri="{D42A27DB-BD31-4B8C-83A1-F6EECF244321}">
                <p14:modId xmlns:p14="http://schemas.microsoft.com/office/powerpoint/2010/main" val="292483671"/>
              </p:ext>
            </p:extLst>
          </p:nvPr>
        </p:nvGraphicFramePr>
        <p:xfrm>
          <a:off x="2090629" y="138118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graphicFrame>
        <p:nvGraphicFramePr>
          <p:cNvPr id="27" name="Table 26">
            <a:extLst>
              <a:ext uri="{FF2B5EF4-FFF2-40B4-BE49-F238E27FC236}">
                <a16:creationId xmlns:a16="http://schemas.microsoft.com/office/drawing/2014/main" id="{916F920B-9E1A-57E2-8919-8B9CE3502C8E}"/>
              </a:ext>
            </a:extLst>
          </p:cNvPr>
          <p:cNvGraphicFramePr>
            <a:graphicFrameLocks noGrp="1"/>
          </p:cNvGraphicFramePr>
          <p:nvPr>
            <p:extLst>
              <p:ext uri="{D42A27DB-BD31-4B8C-83A1-F6EECF244321}">
                <p14:modId xmlns:p14="http://schemas.microsoft.com/office/powerpoint/2010/main" val="3404376652"/>
              </p:ext>
            </p:extLst>
          </p:nvPr>
        </p:nvGraphicFramePr>
        <p:xfrm>
          <a:off x="2357329" y="1670741"/>
          <a:ext cx="1457960" cy="149352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2882580426"/>
                    </a:ext>
                  </a:extLst>
                </a:gridCol>
                <a:gridCol w="208280">
                  <a:extLst>
                    <a:ext uri="{9D8B030D-6E8A-4147-A177-3AD203B41FA5}">
                      <a16:colId xmlns:a16="http://schemas.microsoft.com/office/drawing/2014/main" val="443376264"/>
                    </a:ext>
                  </a:extLst>
                </a:gridCol>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91537655"/>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3011268"/>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C9CA8F6-BC77-0921-929A-33CE19A134EA}"/>
                  </a:ext>
                </a:extLst>
              </p:cNvPr>
              <p:cNvSpPr txBox="1"/>
              <p:nvPr/>
            </p:nvSpPr>
            <p:spPr>
              <a:xfrm>
                <a:off x="2783241" y="3520842"/>
                <a:ext cx="545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28" name="TextBox 27">
                <a:extLst>
                  <a:ext uri="{FF2B5EF4-FFF2-40B4-BE49-F238E27FC236}">
                    <a16:creationId xmlns:a16="http://schemas.microsoft.com/office/drawing/2014/main" id="{2C9CA8F6-BC77-0921-929A-33CE19A134EA}"/>
                  </a:ext>
                </a:extLst>
              </p:cNvPr>
              <p:cNvSpPr txBox="1">
                <a:spLocks noRot="1" noChangeAspect="1" noMove="1" noResize="1" noEditPoints="1" noAdjustHandles="1" noChangeArrowheads="1" noChangeShapeType="1" noTextEdit="1"/>
              </p:cNvSpPr>
              <p:nvPr/>
            </p:nvSpPr>
            <p:spPr>
              <a:xfrm>
                <a:off x="2783241" y="3520842"/>
                <a:ext cx="545855" cy="369332"/>
              </a:xfrm>
              <a:prstGeom prst="rect">
                <a:avLst/>
              </a:prstGeom>
              <a:blipFill>
                <a:blip r:embed="rId9"/>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59911AD-6726-18C0-D3B7-BEE2F374F2F4}"/>
                  </a:ext>
                </a:extLst>
              </p:cNvPr>
              <p:cNvSpPr txBox="1"/>
              <p:nvPr/>
            </p:nvSpPr>
            <p:spPr>
              <a:xfrm>
                <a:off x="4179900" y="2228535"/>
                <a:ext cx="55348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𝑀</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29" name="TextBox 28">
                <a:extLst>
                  <a:ext uri="{FF2B5EF4-FFF2-40B4-BE49-F238E27FC236}">
                    <a16:creationId xmlns:a16="http://schemas.microsoft.com/office/drawing/2014/main" id="{759911AD-6726-18C0-D3B7-BEE2F374F2F4}"/>
                  </a:ext>
                </a:extLst>
              </p:cNvPr>
              <p:cNvSpPr txBox="1">
                <a:spLocks noRot="1" noChangeAspect="1" noMove="1" noResize="1" noEditPoints="1" noAdjustHandles="1" noChangeArrowheads="1" noChangeShapeType="1" noTextEdit="1"/>
              </p:cNvSpPr>
              <p:nvPr/>
            </p:nvSpPr>
            <p:spPr>
              <a:xfrm>
                <a:off x="4179900" y="2228535"/>
                <a:ext cx="553485" cy="391261"/>
              </a:xfrm>
              <a:prstGeom prst="rect">
                <a:avLst/>
              </a:prstGeom>
              <a:blipFill>
                <a:blip r:embed="rId10"/>
                <a:stretch>
                  <a:fillRect b="-3125"/>
                </a:stretch>
              </a:blipFill>
            </p:spPr>
            <p:txBody>
              <a:bodyPr/>
              <a:lstStyle/>
              <a:p>
                <a:r>
                  <a:rPr lang="LID4096">
                    <a:noFill/>
                  </a:rPr>
                  <a:t> </a:t>
                </a:r>
              </a:p>
            </p:txBody>
          </p:sp>
        </mc:Fallback>
      </mc:AlternateContent>
      <p:graphicFrame>
        <p:nvGraphicFramePr>
          <p:cNvPr id="32" name="Table 31">
            <a:extLst>
              <a:ext uri="{FF2B5EF4-FFF2-40B4-BE49-F238E27FC236}">
                <a16:creationId xmlns:a16="http://schemas.microsoft.com/office/drawing/2014/main" id="{850EC4AA-95A0-A3CA-ED39-F7951A665823}"/>
              </a:ext>
            </a:extLst>
          </p:cNvPr>
          <p:cNvGraphicFramePr>
            <a:graphicFrameLocks noGrp="1"/>
          </p:cNvGraphicFramePr>
          <p:nvPr>
            <p:extLst>
              <p:ext uri="{D42A27DB-BD31-4B8C-83A1-F6EECF244321}">
                <p14:modId xmlns:p14="http://schemas.microsoft.com/office/powerpoint/2010/main" val="2195026478"/>
              </p:ext>
            </p:extLst>
          </p:nvPr>
        </p:nvGraphicFramePr>
        <p:xfrm>
          <a:off x="2951210" y="2266961"/>
          <a:ext cx="1041400" cy="1066800"/>
        </p:xfrm>
        <a:graphic>
          <a:graphicData uri="http://schemas.openxmlformats.org/drawingml/2006/table">
            <a:tbl>
              <a:tblPr>
                <a:tableStyleId>{2D5ABB26-0587-4C30-8999-92F81FD0307C}</a:tableStyleId>
              </a:tblPr>
              <a:tblGrid>
                <a:gridCol w="208280">
                  <a:extLst>
                    <a:ext uri="{9D8B030D-6E8A-4147-A177-3AD203B41FA5}">
                      <a16:colId xmlns:a16="http://schemas.microsoft.com/office/drawing/2014/main" val="3105435960"/>
                    </a:ext>
                  </a:extLst>
                </a:gridCol>
                <a:gridCol w="208280">
                  <a:extLst>
                    <a:ext uri="{9D8B030D-6E8A-4147-A177-3AD203B41FA5}">
                      <a16:colId xmlns:a16="http://schemas.microsoft.com/office/drawing/2014/main" val="3484105758"/>
                    </a:ext>
                  </a:extLst>
                </a:gridCol>
                <a:gridCol w="208280">
                  <a:extLst>
                    <a:ext uri="{9D8B030D-6E8A-4147-A177-3AD203B41FA5}">
                      <a16:colId xmlns:a16="http://schemas.microsoft.com/office/drawing/2014/main" val="2834287887"/>
                    </a:ext>
                  </a:extLst>
                </a:gridCol>
                <a:gridCol w="208280">
                  <a:extLst>
                    <a:ext uri="{9D8B030D-6E8A-4147-A177-3AD203B41FA5}">
                      <a16:colId xmlns:a16="http://schemas.microsoft.com/office/drawing/2014/main" val="4092967682"/>
                    </a:ext>
                  </a:extLst>
                </a:gridCol>
                <a:gridCol w="208280">
                  <a:extLst>
                    <a:ext uri="{9D8B030D-6E8A-4147-A177-3AD203B41FA5}">
                      <a16:colId xmlns:a16="http://schemas.microsoft.com/office/drawing/2014/main" val="1680628409"/>
                    </a:ext>
                  </a:extLst>
                </a:gridCol>
              </a:tblGrid>
              <a:tr h="0">
                <a:tc>
                  <a:txBody>
                    <a:bodyPr/>
                    <a:lstStyle/>
                    <a:p>
                      <a:endParaRPr lang="en-GB" sz="800" noProof="0" dirty="0"/>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GB" sz="800" noProof="0" dirty="0"/>
                    </a:p>
                  </a:txBody>
                  <a:tcPr>
                    <a:lnT w="6350" cap="flat" cmpd="sng" algn="ctr">
                      <a:solidFill>
                        <a:schemeClr val="tx1"/>
                      </a:solidFill>
                      <a:prstDash val="solid"/>
                      <a:round/>
                      <a:headEnd type="none" w="med" len="med"/>
                      <a:tailEnd type="none" w="med" len="med"/>
                    </a:lnT>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2587896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85912734"/>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accent1">
                        <a:lumMod val="20000"/>
                        <a:lumOff val="80000"/>
                      </a:schemeClr>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599900343"/>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91790879"/>
                  </a:ext>
                </a:extLst>
              </a:tr>
              <a:tr h="0">
                <a:tc>
                  <a:txBody>
                    <a:bodyPr/>
                    <a:lstStyle/>
                    <a:p>
                      <a:endParaRPr lang="en-GB" sz="800" noProof="0" dirty="0"/>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sz="800" noProof="0" dirty="0"/>
                    </a:p>
                  </a:txBody>
                  <a:tcPr>
                    <a:lnB w="6350" cap="flat" cmpd="sng" algn="ctr">
                      <a:solidFill>
                        <a:schemeClr val="tx1"/>
                      </a:solidFill>
                      <a:prstDash val="solid"/>
                      <a:round/>
                      <a:headEnd type="none" w="med" len="med"/>
                      <a:tailEnd type="none" w="med" len="med"/>
                    </a:lnB>
                    <a:solidFill>
                      <a:schemeClr val="bg1"/>
                    </a:solidFill>
                  </a:tcPr>
                </a:tc>
                <a:tc>
                  <a:txBody>
                    <a:bodyPr/>
                    <a:lstStyle/>
                    <a:p>
                      <a:endParaRPr lang="en-GB" sz="800" noProof="0" dirty="0"/>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830362"/>
                  </a:ext>
                </a:extLst>
              </a:tr>
            </a:tbl>
          </a:graphicData>
        </a:graphic>
      </p:graphicFrame>
      <p:sp>
        <p:nvSpPr>
          <p:cNvPr id="33" name="Right Brace 32">
            <a:extLst>
              <a:ext uri="{FF2B5EF4-FFF2-40B4-BE49-F238E27FC236}">
                <a16:creationId xmlns:a16="http://schemas.microsoft.com/office/drawing/2014/main" id="{DC0F24E1-3AF0-9D76-649C-81A94E68A463}"/>
              </a:ext>
            </a:extLst>
          </p:cNvPr>
          <p:cNvSpPr/>
          <p:nvPr/>
        </p:nvSpPr>
        <p:spPr>
          <a:xfrm>
            <a:off x="4036775" y="1701810"/>
            <a:ext cx="153858" cy="1437053"/>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34" name="Right Brace 33">
            <a:extLst>
              <a:ext uri="{FF2B5EF4-FFF2-40B4-BE49-F238E27FC236}">
                <a16:creationId xmlns:a16="http://schemas.microsoft.com/office/drawing/2014/main" id="{673BFA16-8A75-CCFC-FA19-DEAB5332C211}"/>
              </a:ext>
            </a:extLst>
          </p:cNvPr>
          <p:cNvSpPr/>
          <p:nvPr/>
        </p:nvSpPr>
        <p:spPr>
          <a:xfrm rot="5400000">
            <a:off x="2967322" y="2792759"/>
            <a:ext cx="165258" cy="1385244"/>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D6DF7C9-1E5E-A70A-1AA5-2A612FBBD6CB}"/>
                  </a:ext>
                </a:extLst>
              </p:cNvPr>
              <p:cNvSpPr txBox="1"/>
              <p:nvPr/>
            </p:nvSpPr>
            <p:spPr>
              <a:xfrm>
                <a:off x="3742573" y="1219561"/>
                <a:ext cx="973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+1)</m:t>
                      </m:r>
                    </m:oMath>
                  </m:oMathPara>
                </a14:m>
                <a:endParaRPr lang="en-GB" noProof="0" dirty="0"/>
              </a:p>
            </p:txBody>
          </p:sp>
        </mc:Choice>
        <mc:Fallback xmlns="">
          <p:sp>
            <p:nvSpPr>
              <p:cNvPr id="35" name="TextBox 34">
                <a:extLst>
                  <a:ext uri="{FF2B5EF4-FFF2-40B4-BE49-F238E27FC236}">
                    <a16:creationId xmlns:a16="http://schemas.microsoft.com/office/drawing/2014/main" id="{6D6DF7C9-1E5E-A70A-1AA5-2A612FBBD6CB}"/>
                  </a:ext>
                </a:extLst>
              </p:cNvPr>
              <p:cNvSpPr txBox="1">
                <a:spLocks noRot="1" noChangeAspect="1" noMove="1" noResize="1" noEditPoints="1" noAdjustHandles="1" noChangeArrowheads="1" noChangeShapeType="1" noTextEdit="1"/>
              </p:cNvSpPr>
              <p:nvPr/>
            </p:nvSpPr>
            <p:spPr>
              <a:xfrm>
                <a:off x="3742573" y="1219561"/>
                <a:ext cx="973280" cy="369332"/>
              </a:xfrm>
              <a:prstGeom prst="rect">
                <a:avLst/>
              </a:prstGeom>
              <a:blipFill>
                <a:blip r:embed="rId11"/>
                <a:stretch>
                  <a:fillRect b="-14754"/>
                </a:stretch>
              </a:blipFill>
            </p:spPr>
            <p:txBody>
              <a:bodyPr/>
              <a:lstStyle/>
              <a:p>
                <a:r>
                  <a:rPr lang="LID4096">
                    <a:noFill/>
                  </a:rPr>
                  <a:t> </a:t>
                </a:r>
              </a:p>
            </p:txBody>
          </p:sp>
        </mc:Fallback>
      </mc:AlternateContent>
      <p:cxnSp>
        <p:nvCxnSpPr>
          <p:cNvPr id="37" name="Straight Arrow Connector 36">
            <a:extLst>
              <a:ext uri="{FF2B5EF4-FFF2-40B4-BE49-F238E27FC236}">
                <a16:creationId xmlns:a16="http://schemas.microsoft.com/office/drawing/2014/main" id="{D79D4980-2E0B-BD46-E604-BCCC48D34B47}"/>
              </a:ext>
            </a:extLst>
          </p:cNvPr>
          <p:cNvCxnSpPr>
            <a:cxnSpLocks/>
          </p:cNvCxnSpPr>
          <p:nvPr/>
        </p:nvCxnSpPr>
        <p:spPr>
          <a:xfrm>
            <a:off x="3640971" y="1357875"/>
            <a:ext cx="428172" cy="4695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63F13CE-AD80-8D70-2C42-0603C2D9902F}"/>
                  </a:ext>
                </a:extLst>
              </p:cNvPr>
              <p:cNvSpPr txBox="1"/>
              <p:nvPr/>
            </p:nvSpPr>
            <p:spPr>
              <a:xfrm>
                <a:off x="1089423" y="2673544"/>
                <a:ext cx="459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𝑃</m:t>
                          </m:r>
                        </m:e>
                        <m:sub>
                          <m:r>
                            <a:rPr lang="en-GB" b="0" i="1" noProof="0" smtClean="0">
                              <a:latin typeface="Cambria Math" panose="02040503050406030204" pitchFamily="18" charset="0"/>
                            </a:rPr>
                            <m:t>𝑥</m:t>
                          </m:r>
                        </m:sub>
                      </m:sSub>
                    </m:oMath>
                  </m:oMathPara>
                </a14:m>
                <a:endParaRPr lang="en-GB" noProof="0" dirty="0"/>
              </a:p>
            </p:txBody>
          </p:sp>
        </mc:Choice>
        <mc:Fallback xmlns="">
          <p:sp>
            <p:nvSpPr>
              <p:cNvPr id="22" name="TextBox 21">
                <a:extLst>
                  <a:ext uri="{FF2B5EF4-FFF2-40B4-BE49-F238E27FC236}">
                    <a16:creationId xmlns:a16="http://schemas.microsoft.com/office/drawing/2014/main" id="{063F13CE-AD80-8D70-2C42-0603C2D9902F}"/>
                  </a:ext>
                </a:extLst>
              </p:cNvPr>
              <p:cNvSpPr txBox="1">
                <a:spLocks noRot="1" noChangeAspect="1" noMove="1" noResize="1" noEditPoints="1" noAdjustHandles="1" noChangeArrowheads="1" noChangeShapeType="1" noTextEdit="1"/>
              </p:cNvSpPr>
              <p:nvPr/>
            </p:nvSpPr>
            <p:spPr>
              <a:xfrm>
                <a:off x="1089423" y="2673544"/>
                <a:ext cx="459805" cy="369332"/>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DE37375-2743-FCF7-396E-637CBBB5F0F9}"/>
                  </a:ext>
                </a:extLst>
              </p:cNvPr>
              <p:cNvSpPr txBox="1"/>
              <p:nvPr/>
            </p:nvSpPr>
            <p:spPr>
              <a:xfrm>
                <a:off x="-90447" y="1563667"/>
                <a:ext cx="467436"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𝑃</m:t>
                          </m:r>
                        </m:e>
                        <m:sub>
                          <m:r>
                            <a:rPr lang="en-GB" b="0" i="1" noProof="0" smtClean="0">
                              <a:latin typeface="Cambria Math" panose="02040503050406030204" pitchFamily="18" charset="0"/>
                            </a:rPr>
                            <m:t>𝑦</m:t>
                          </m:r>
                        </m:sub>
                      </m:sSub>
                    </m:oMath>
                  </m:oMathPara>
                </a14:m>
                <a:endParaRPr lang="en-GB" noProof="0" dirty="0"/>
              </a:p>
            </p:txBody>
          </p:sp>
        </mc:Choice>
        <mc:Fallback xmlns="">
          <p:sp>
            <p:nvSpPr>
              <p:cNvPr id="23" name="TextBox 22">
                <a:extLst>
                  <a:ext uri="{FF2B5EF4-FFF2-40B4-BE49-F238E27FC236}">
                    <a16:creationId xmlns:a16="http://schemas.microsoft.com/office/drawing/2014/main" id="{ADE37375-2743-FCF7-396E-637CBBB5F0F9}"/>
                  </a:ext>
                </a:extLst>
              </p:cNvPr>
              <p:cNvSpPr txBox="1">
                <a:spLocks noRot="1" noChangeAspect="1" noMove="1" noResize="1" noEditPoints="1" noAdjustHandles="1" noChangeArrowheads="1" noChangeShapeType="1" noTextEdit="1"/>
              </p:cNvSpPr>
              <p:nvPr/>
            </p:nvSpPr>
            <p:spPr>
              <a:xfrm>
                <a:off x="-90447" y="1563667"/>
                <a:ext cx="467436" cy="391261"/>
              </a:xfrm>
              <a:prstGeom prst="rect">
                <a:avLst/>
              </a:prstGeom>
              <a:blipFill>
                <a:blip r:embed="rId13"/>
                <a:stretch>
                  <a:fillRect b="-3125"/>
                </a:stretch>
              </a:blipFill>
            </p:spPr>
            <p:txBody>
              <a:bodyPr/>
              <a:lstStyle/>
              <a:p>
                <a:r>
                  <a:rPr lang="LID4096">
                    <a:noFill/>
                  </a:rPr>
                  <a:t> </a:t>
                </a:r>
              </a:p>
            </p:txBody>
          </p:sp>
        </mc:Fallback>
      </mc:AlternateContent>
      <p:sp>
        <p:nvSpPr>
          <p:cNvPr id="25" name="Right Brace 24">
            <a:extLst>
              <a:ext uri="{FF2B5EF4-FFF2-40B4-BE49-F238E27FC236}">
                <a16:creationId xmlns:a16="http://schemas.microsoft.com/office/drawing/2014/main" id="{2F0FA5E0-6F81-C23C-253B-340636C0A000}"/>
              </a:ext>
            </a:extLst>
          </p:cNvPr>
          <p:cNvSpPr/>
          <p:nvPr/>
        </p:nvSpPr>
        <p:spPr>
          <a:xfrm rot="5400000">
            <a:off x="1205141" y="1816145"/>
            <a:ext cx="113781" cy="1493520"/>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36" name="Right Brace 35">
            <a:extLst>
              <a:ext uri="{FF2B5EF4-FFF2-40B4-BE49-F238E27FC236}">
                <a16:creationId xmlns:a16="http://schemas.microsoft.com/office/drawing/2014/main" id="{EC69DAF1-B57F-406E-4102-F497D0201E8F}"/>
              </a:ext>
            </a:extLst>
          </p:cNvPr>
          <p:cNvSpPr/>
          <p:nvPr/>
        </p:nvSpPr>
        <p:spPr>
          <a:xfrm flipH="1">
            <a:off x="346550" y="1006184"/>
            <a:ext cx="113781" cy="1493520"/>
          </a:xfrm>
          <a:prstGeom prst="rightBrace">
            <a:avLst>
              <a:gd name="adj1" fmla="val 773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1" name="TextBox 33">
            <a:extLst>
              <a:ext uri="{FF2B5EF4-FFF2-40B4-BE49-F238E27FC236}">
                <a16:creationId xmlns:a16="http://schemas.microsoft.com/office/drawing/2014/main" id="{B756AECF-15B5-1A04-DEC2-188BB004FCC4}"/>
              </a:ext>
            </a:extLst>
          </p:cNvPr>
          <p:cNvSpPr/>
          <p:nvPr/>
        </p:nvSpPr>
        <p:spPr>
          <a:xfrm>
            <a:off x="0" y="1257"/>
            <a:ext cx="3779631"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Problem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105F1D09-2912-CF60-F605-605FEE936CD0}"/>
              </a:ext>
            </a:extLst>
          </p:cNvPr>
          <p:cNvCxnSpPr>
            <a:cxnSpLocks/>
          </p:cNvCxnSpPr>
          <p:nvPr/>
        </p:nvCxnSpPr>
        <p:spPr>
          <a:xfrm>
            <a:off x="0" y="4990563"/>
            <a:ext cx="4068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EF7DB922-1A9B-2B42-93B1-410C5AA653CF}"/>
                  </a:ext>
                </a:extLst>
              </p:cNvPr>
              <p:cNvSpPr txBox="1"/>
              <p:nvPr/>
            </p:nvSpPr>
            <p:spPr>
              <a:xfrm>
                <a:off x="3858105" y="509997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EF7DB922-1A9B-2B42-93B1-410C5AA653CF}"/>
                  </a:ext>
                </a:extLst>
              </p:cNvPr>
              <p:cNvSpPr txBox="1">
                <a:spLocks noRot="1" noChangeAspect="1" noMove="1" noResize="1" noEditPoints="1" noAdjustHandles="1" noChangeArrowheads="1" noChangeShapeType="1" noTextEdit="1"/>
              </p:cNvSpPr>
              <p:nvPr/>
            </p:nvSpPr>
            <p:spPr>
              <a:xfrm>
                <a:off x="3858105" y="5099976"/>
                <a:ext cx="161133" cy="276999"/>
              </a:xfrm>
              <a:prstGeom prst="rect">
                <a:avLst/>
              </a:prstGeom>
              <a:blipFill>
                <a:blip r:embed="rId14"/>
                <a:stretch>
                  <a:fillRect l="-30769" r="-23077" b="-6667"/>
                </a:stretch>
              </a:blipFill>
            </p:spPr>
            <p:txBody>
              <a:bodyPr/>
              <a:lstStyle/>
              <a:p>
                <a:r>
                  <a:rPr lang="LID4096">
                    <a:noFill/>
                  </a:rPr>
                  <a:t> </a:t>
                </a:r>
              </a:p>
            </p:txBody>
          </p:sp>
        </mc:Fallback>
      </mc:AlternateContent>
      <p:sp>
        <p:nvSpPr>
          <p:cNvPr id="120" name="Rectangle: Rounded Corners 119">
            <a:extLst>
              <a:ext uri="{FF2B5EF4-FFF2-40B4-BE49-F238E27FC236}">
                <a16:creationId xmlns:a16="http://schemas.microsoft.com/office/drawing/2014/main" id="{1A841D02-476A-8C9D-D34E-E70D9A7CF961}"/>
              </a:ext>
            </a:extLst>
          </p:cNvPr>
          <p:cNvSpPr/>
          <p:nvPr/>
        </p:nvSpPr>
        <p:spPr>
          <a:xfrm>
            <a:off x="18767" y="4529593"/>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CF2A93A2-3801-BBFD-7943-7A0F38495D4B}"/>
                  </a:ext>
                </a:extLst>
              </p:cNvPr>
              <p:cNvSpPr txBox="1"/>
              <p:nvPr/>
            </p:nvSpPr>
            <p:spPr>
              <a:xfrm>
                <a:off x="-21873" y="4532301"/>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21" name="TextBox 120">
                <a:extLst>
                  <a:ext uri="{FF2B5EF4-FFF2-40B4-BE49-F238E27FC236}">
                    <a16:creationId xmlns:a16="http://schemas.microsoft.com/office/drawing/2014/main" id="{CF2A93A2-3801-BBFD-7943-7A0F38495D4B}"/>
                  </a:ext>
                </a:extLst>
              </p:cNvPr>
              <p:cNvSpPr txBox="1">
                <a:spLocks noRot="1" noChangeAspect="1" noMove="1" noResize="1" noEditPoints="1" noAdjustHandles="1" noChangeArrowheads="1" noChangeShapeType="1" noTextEdit="1"/>
              </p:cNvSpPr>
              <p:nvPr/>
            </p:nvSpPr>
            <p:spPr>
              <a:xfrm>
                <a:off x="-21873" y="4532301"/>
                <a:ext cx="793026" cy="369332"/>
              </a:xfrm>
              <a:prstGeom prst="rect">
                <a:avLst/>
              </a:prstGeom>
              <a:blipFill>
                <a:blip r:embed="rId15"/>
                <a:stretch>
                  <a:fillRect r="-6107" b="-14754"/>
                </a:stretch>
              </a:blipFill>
            </p:spPr>
            <p:txBody>
              <a:bodyPr/>
              <a:lstStyle/>
              <a:p>
                <a:r>
                  <a:rPr lang="LID4096">
                    <a:noFill/>
                  </a:rPr>
                  <a:t> </a:t>
                </a:r>
              </a:p>
            </p:txBody>
          </p:sp>
        </mc:Fallback>
      </mc:AlternateContent>
      <p:sp>
        <p:nvSpPr>
          <p:cNvPr id="122" name="Rectangle: Rounded Corners 121">
            <a:extLst>
              <a:ext uri="{FF2B5EF4-FFF2-40B4-BE49-F238E27FC236}">
                <a16:creationId xmlns:a16="http://schemas.microsoft.com/office/drawing/2014/main" id="{05679FC9-5D5D-6B2E-4CC9-8006B2518588}"/>
              </a:ext>
            </a:extLst>
          </p:cNvPr>
          <p:cNvSpPr/>
          <p:nvPr/>
        </p:nvSpPr>
        <p:spPr>
          <a:xfrm>
            <a:off x="825480" y="4531119"/>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5B42E06D-845C-B078-59BA-99B1D1847746}"/>
                  </a:ext>
                </a:extLst>
              </p:cNvPr>
              <p:cNvSpPr txBox="1"/>
              <p:nvPr/>
            </p:nvSpPr>
            <p:spPr>
              <a:xfrm>
                <a:off x="784840" y="4533827"/>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oMath>
                  </m:oMathPara>
                </a14:m>
                <a:endParaRPr lang="en-GB" noProof="0" dirty="0"/>
              </a:p>
            </p:txBody>
          </p:sp>
        </mc:Choice>
        <mc:Fallback xmlns="">
          <p:sp>
            <p:nvSpPr>
              <p:cNvPr id="123" name="TextBox 122">
                <a:extLst>
                  <a:ext uri="{FF2B5EF4-FFF2-40B4-BE49-F238E27FC236}">
                    <a16:creationId xmlns:a16="http://schemas.microsoft.com/office/drawing/2014/main" id="{5B42E06D-845C-B078-59BA-99B1D1847746}"/>
                  </a:ext>
                </a:extLst>
              </p:cNvPr>
              <p:cNvSpPr txBox="1">
                <a:spLocks noRot="1" noChangeAspect="1" noMove="1" noResize="1" noEditPoints="1" noAdjustHandles="1" noChangeArrowheads="1" noChangeShapeType="1" noTextEdit="1"/>
              </p:cNvSpPr>
              <p:nvPr/>
            </p:nvSpPr>
            <p:spPr>
              <a:xfrm>
                <a:off x="784840" y="4533827"/>
                <a:ext cx="793026" cy="369332"/>
              </a:xfrm>
              <a:prstGeom prst="rect">
                <a:avLst/>
              </a:prstGeom>
              <a:blipFill>
                <a:blip r:embed="rId16"/>
                <a:stretch>
                  <a:fillRect r="-6923" b="-15000"/>
                </a:stretch>
              </a:blipFill>
            </p:spPr>
            <p:txBody>
              <a:bodyPr/>
              <a:lstStyle/>
              <a:p>
                <a:r>
                  <a:rPr lang="LID4096">
                    <a:noFill/>
                  </a:rPr>
                  <a:t> </a:t>
                </a:r>
              </a:p>
            </p:txBody>
          </p:sp>
        </mc:Fallback>
      </mc:AlternateContent>
      <p:sp>
        <p:nvSpPr>
          <p:cNvPr id="126" name="Rectangle: Rounded Corners 125">
            <a:extLst>
              <a:ext uri="{FF2B5EF4-FFF2-40B4-BE49-F238E27FC236}">
                <a16:creationId xmlns:a16="http://schemas.microsoft.com/office/drawing/2014/main" id="{3C858890-1D4F-BB04-7728-5816841445DC}"/>
              </a:ext>
            </a:extLst>
          </p:cNvPr>
          <p:cNvSpPr/>
          <p:nvPr/>
        </p:nvSpPr>
        <p:spPr>
          <a:xfrm>
            <a:off x="1590834" y="4531119"/>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0FFDC5-DBB4-618E-E9BC-024A9BF4A6BA}"/>
                  </a:ext>
                </a:extLst>
              </p:cNvPr>
              <p:cNvSpPr txBox="1"/>
              <p:nvPr/>
            </p:nvSpPr>
            <p:spPr>
              <a:xfrm>
                <a:off x="1550194" y="4533827"/>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2</m:t>
                          </m:r>
                        </m:sub>
                      </m:sSub>
                      <m:r>
                        <a:rPr lang="en-GB" b="0" i="1" noProof="0" smtClean="0">
                          <a:latin typeface="Cambria Math" panose="02040503050406030204" pitchFamily="18" charset="0"/>
                        </a:rPr>
                        <m:t>)</m:t>
                      </m:r>
                    </m:oMath>
                  </m:oMathPara>
                </a14:m>
                <a:endParaRPr lang="en-GB" noProof="0" dirty="0"/>
              </a:p>
            </p:txBody>
          </p:sp>
        </mc:Choice>
        <mc:Fallback xmlns="">
          <p:sp>
            <p:nvSpPr>
              <p:cNvPr id="128" name="TextBox 127">
                <a:extLst>
                  <a:ext uri="{FF2B5EF4-FFF2-40B4-BE49-F238E27FC236}">
                    <a16:creationId xmlns:a16="http://schemas.microsoft.com/office/drawing/2014/main" id="{A80FFDC5-DBB4-618E-E9BC-024A9BF4A6BA}"/>
                  </a:ext>
                </a:extLst>
              </p:cNvPr>
              <p:cNvSpPr txBox="1">
                <a:spLocks noRot="1" noChangeAspect="1" noMove="1" noResize="1" noEditPoints="1" noAdjustHandles="1" noChangeArrowheads="1" noChangeShapeType="1" noTextEdit="1"/>
              </p:cNvSpPr>
              <p:nvPr/>
            </p:nvSpPr>
            <p:spPr>
              <a:xfrm>
                <a:off x="1550194" y="4533827"/>
                <a:ext cx="793026" cy="369332"/>
              </a:xfrm>
              <a:prstGeom prst="rect">
                <a:avLst/>
              </a:prstGeom>
              <a:blipFill>
                <a:blip r:embed="rId17"/>
                <a:stretch>
                  <a:fillRect r="-6923"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1A8B71C-B535-C693-46AB-0A0B66007EFB}"/>
                  </a:ext>
                </a:extLst>
              </p:cNvPr>
              <p:cNvSpPr txBox="1"/>
              <p:nvPr/>
            </p:nvSpPr>
            <p:spPr>
              <a:xfrm>
                <a:off x="2394288" y="4532301"/>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41A8B71C-B535-C693-46AB-0A0B66007EFB}"/>
                  </a:ext>
                </a:extLst>
              </p:cNvPr>
              <p:cNvSpPr txBox="1">
                <a:spLocks noRot="1" noChangeAspect="1" noMove="1" noResize="1" noEditPoints="1" noAdjustHandles="1" noChangeArrowheads="1" noChangeShapeType="1" noTextEdit="1"/>
              </p:cNvSpPr>
              <p:nvPr/>
            </p:nvSpPr>
            <p:spPr>
              <a:xfrm>
                <a:off x="2394288" y="4532301"/>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942DAD21-FB47-1A95-6AD6-C475BD6E4D21}"/>
              </a:ext>
            </a:extLst>
          </p:cNvPr>
          <p:cNvSpPr/>
          <p:nvPr/>
        </p:nvSpPr>
        <p:spPr>
          <a:xfrm>
            <a:off x="3100094" y="4507585"/>
            <a:ext cx="714286"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9BB2AB61-05D7-6FA8-06F7-1A3D88F8990A}"/>
                  </a:ext>
                </a:extLst>
              </p:cNvPr>
              <p:cNvSpPr txBox="1"/>
              <p:nvPr/>
            </p:nvSpPr>
            <p:spPr>
              <a:xfrm>
                <a:off x="3059454" y="4510293"/>
                <a:ext cx="793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9BB2AB61-05D7-6FA8-06F7-1A3D88F8990A}"/>
                  </a:ext>
                </a:extLst>
              </p:cNvPr>
              <p:cNvSpPr txBox="1">
                <a:spLocks noRot="1" noChangeAspect="1" noMove="1" noResize="1" noEditPoints="1" noAdjustHandles="1" noChangeArrowheads="1" noChangeShapeType="1" noTextEdit="1"/>
              </p:cNvSpPr>
              <p:nvPr/>
            </p:nvSpPr>
            <p:spPr>
              <a:xfrm>
                <a:off x="3059454" y="4510293"/>
                <a:ext cx="793026" cy="369332"/>
              </a:xfrm>
              <a:prstGeom prst="rect">
                <a:avLst/>
              </a:prstGeom>
              <a:blipFill>
                <a:blip r:embed="rId19"/>
                <a:stretch>
                  <a:fillRect r="-6923" b="-15000"/>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4D5F3114-AF75-71D2-6F20-2F800D5378F0}"/>
              </a:ext>
            </a:extLst>
          </p:cNvPr>
          <p:cNvCxnSpPr>
            <a:cxnSpLocks/>
          </p:cNvCxnSpPr>
          <p:nvPr/>
        </p:nvCxnSpPr>
        <p:spPr>
          <a:xfrm>
            <a:off x="18767" y="4284301"/>
            <a:ext cx="308132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D2E0442D-F77A-6DA0-4F1C-6D103E208570}"/>
                  </a:ext>
                </a:extLst>
              </p:cNvPr>
              <p:cNvSpPr txBox="1"/>
              <p:nvPr/>
            </p:nvSpPr>
            <p:spPr>
              <a:xfrm>
                <a:off x="972994" y="3867036"/>
                <a:ext cx="110134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oMath>
                  </m:oMathPara>
                </a14:m>
                <a:endParaRPr lang="en-GB" noProof="0" dirty="0"/>
              </a:p>
            </p:txBody>
          </p:sp>
        </mc:Choice>
        <mc:Fallback xmlns="">
          <p:sp>
            <p:nvSpPr>
              <p:cNvPr id="137" name="TextBox 136">
                <a:extLst>
                  <a:ext uri="{FF2B5EF4-FFF2-40B4-BE49-F238E27FC236}">
                    <a16:creationId xmlns:a16="http://schemas.microsoft.com/office/drawing/2014/main" id="{D2E0442D-F77A-6DA0-4F1C-6D103E208570}"/>
                  </a:ext>
                </a:extLst>
              </p:cNvPr>
              <p:cNvSpPr txBox="1">
                <a:spLocks noRot="1" noChangeAspect="1" noMove="1" noResize="1" noEditPoints="1" noAdjustHandles="1" noChangeArrowheads="1" noChangeShapeType="1" noTextEdit="1"/>
              </p:cNvSpPr>
              <p:nvPr/>
            </p:nvSpPr>
            <p:spPr>
              <a:xfrm>
                <a:off x="972994" y="3867036"/>
                <a:ext cx="1101348" cy="394019"/>
              </a:xfrm>
              <a:prstGeom prst="rect">
                <a:avLst/>
              </a:prstGeom>
              <a:blipFill>
                <a:blip r:embed="rId20"/>
                <a:stretch>
                  <a:fillRect b="-9231"/>
                </a:stretch>
              </a:blipFill>
            </p:spPr>
            <p:txBody>
              <a:bodyPr/>
              <a:lstStyle/>
              <a:p>
                <a:r>
                  <a:rPr lang="LID4096">
                    <a:noFill/>
                  </a:rPr>
                  <a:t> </a:t>
                </a:r>
              </a:p>
            </p:txBody>
          </p:sp>
        </mc:Fallback>
      </mc:AlternateContent>
    </p:spTree>
    <p:extLst>
      <p:ext uri="{BB962C8B-B14F-4D97-AF65-F5344CB8AC3E}">
        <p14:creationId xmlns:p14="http://schemas.microsoft.com/office/powerpoint/2010/main" val="2200496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animBg="1"/>
      <p:bldP spid="4" grpId="0"/>
      <p:bldP spid="10" grpId="0"/>
      <p:bldP spid="13" grpId="0"/>
      <p:bldP spid="17" grpId="0"/>
      <p:bldP spid="20" grpId="0"/>
      <p:bldP spid="21" grpId="0"/>
      <p:bldP spid="3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20DEA-283E-8E80-AE2C-F9823F2DB50E}"/>
            </a:ext>
          </a:extLst>
        </p:cNvPr>
        <p:cNvGrpSpPr/>
        <p:nvPr/>
      </p:nvGrpSpPr>
      <p:grpSpPr>
        <a:xfrm>
          <a:off x="0" y="0"/>
          <a:ext cx="0" cy="0"/>
          <a:chOff x="0" y="0"/>
          <a:chExt cx="0" cy="0"/>
        </a:xfrm>
      </p:grpSpPr>
      <p:sp>
        <p:nvSpPr>
          <p:cNvPr id="338" name="PlaceHolder 1">
            <a:extLst>
              <a:ext uri="{FF2B5EF4-FFF2-40B4-BE49-F238E27FC236}">
                <a16:creationId xmlns:a16="http://schemas.microsoft.com/office/drawing/2014/main" id="{D70F32F6-D2CF-8CC7-55FB-26D022723A92}"/>
              </a:ext>
            </a:extLst>
          </p:cNvPr>
          <p:cNvSpPr>
            <a:spLocks noGrp="1"/>
          </p:cNvSpPr>
          <p:nvPr>
            <p:ph type="title"/>
          </p:nvPr>
        </p:nvSpPr>
        <p:spPr>
          <a:xfrm>
            <a:off x="0" y="0"/>
            <a:ext cx="4812030" cy="787680"/>
          </a:xfrm>
          <a:prstGeom prst="rect">
            <a:avLst/>
          </a:prstGeom>
          <a:noFill/>
          <a:ln w="0">
            <a:noFill/>
          </a:ln>
        </p:spPr>
        <p:txBody>
          <a:bodyPr anchor="ctr">
            <a:normAutofit fontScale="90000"/>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 name="Picture 2">
            <a:extLst>
              <a:ext uri="{FF2B5EF4-FFF2-40B4-BE49-F238E27FC236}">
                <a16:creationId xmlns:a16="http://schemas.microsoft.com/office/drawing/2014/main" id="{43CEEBC3-1A4F-8C2E-2176-E119A8223933}"/>
              </a:ext>
            </a:extLst>
          </p:cNvPr>
          <p:cNvPicPr>
            <a:picLocks noChangeAspect="1"/>
          </p:cNvPicPr>
          <p:nvPr/>
        </p:nvPicPr>
        <p:blipFill>
          <a:blip r:embed="rId2"/>
          <a:stretch>
            <a:fillRect/>
          </a:stretch>
        </p:blipFill>
        <p:spPr>
          <a:xfrm>
            <a:off x="235934" y="1481796"/>
            <a:ext cx="3798961" cy="2616822"/>
          </a:xfrm>
          <a:prstGeom prst="rect">
            <a:avLst/>
          </a:prstGeom>
        </p:spPr>
      </p:pic>
      <p:pic>
        <p:nvPicPr>
          <p:cNvPr id="5" name="Picture 4">
            <a:extLst>
              <a:ext uri="{FF2B5EF4-FFF2-40B4-BE49-F238E27FC236}">
                <a16:creationId xmlns:a16="http://schemas.microsoft.com/office/drawing/2014/main" id="{3D1A2A29-F6EB-8063-3CC6-A374667D9802}"/>
              </a:ext>
            </a:extLst>
          </p:cNvPr>
          <p:cNvPicPr>
            <a:picLocks noChangeAspect="1"/>
          </p:cNvPicPr>
          <p:nvPr/>
        </p:nvPicPr>
        <p:blipFill>
          <a:blip r:embed="rId3"/>
          <a:stretch>
            <a:fillRect/>
          </a:stretch>
        </p:blipFill>
        <p:spPr>
          <a:xfrm>
            <a:off x="8077009" y="-15801"/>
            <a:ext cx="3689280" cy="280600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C4BAA6-23FC-DECB-26BD-8904A909D583}"/>
                  </a:ext>
                </a:extLst>
              </p:cNvPr>
              <p:cNvSpPr txBox="1"/>
              <p:nvPr/>
            </p:nvSpPr>
            <p:spPr>
              <a:xfrm>
                <a:off x="5242920" y="387564"/>
                <a:ext cx="2511575" cy="1200329"/>
              </a:xfrm>
              <a:prstGeom prst="rect">
                <a:avLst/>
              </a:prstGeom>
              <a:noFill/>
            </p:spPr>
            <p:txBody>
              <a:bodyPr wrap="square">
                <a:spAutoFit/>
              </a:bodyPr>
              <a:lstStyle/>
              <a:p>
                <a:pPr algn="r"/>
                <a:r>
                  <a:rPr lang="en-GB" sz="1800" b="1" i="0" u="none" strike="noStrike" baseline="0" noProof="0" dirty="0">
                    <a:latin typeface="NimbusRomNo9L-Medi"/>
                  </a:rPr>
                  <a:t>Step 1.</a:t>
                </a:r>
                <a:r>
                  <a:rPr lang="en-GB" sz="1800" b="0" i="0" u="none" strike="noStrike" baseline="0" noProof="0" dirty="0">
                    <a:latin typeface="NimbusRomNo9L-Medi"/>
                  </a:rPr>
                  <a:t> </a:t>
                </a:r>
              </a:p>
              <a:p>
                <a:pPr algn="r"/>
                <a:r>
                  <a:rPr lang="en-GB" sz="1800" b="0" i="0" u="none" strike="noStrike" baseline="0" noProof="0" dirty="0">
                    <a:latin typeface="NimbusRomNo9L-Medi"/>
                  </a:rPr>
                  <a:t>Evaluate the radius for the illuminated area  </a:t>
                </a:r>
                <a14:m>
                  <m:oMath xmlns:m="http://schemas.openxmlformats.org/officeDocument/2006/math">
                    <m:r>
                      <a:rPr lang="en-GB" sz="1800" b="0" i="1" u="none" strike="noStrike" baseline="0" noProof="0" smtClean="0">
                        <a:latin typeface="Cambria Math" panose="02040503050406030204" pitchFamily="18" charset="0"/>
                        <a:ea typeface="Cambria Math" panose="02040503050406030204" pitchFamily="18" charset="0"/>
                      </a:rPr>
                      <m:t>→</m:t>
                    </m:r>
                    <m:sSub>
                      <m:sSubPr>
                        <m:ctrlPr>
                          <a:rPr lang="en-GB" sz="1800" b="0" i="1" u="none" strike="noStrike" baseline="0" noProof="0" smtClean="0">
                            <a:latin typeface="Cambria Math" panose="02040503050406030204" pitchFamily="18" charset="0"/>
                          </a:rPr>
                        </m:ctrlPr>
                      </m:sSubPr>
                      <m:e>
                        <m:r>
                          <a:rPr lang="en-GB" sz="1800" b="0" i="1" u="none" strike="noStrike" baseline="0" noProof="0" smtClean="0">
                            <a:latin typeface="Cambria Math" panose="02040503050406030204" pitchFamily="18" charset="0"/>
                          </a:rPr>
                          <m:t>𝑟</m:t>
                        </m:r>
                      </m:e>
                      <m:sub>
                        <m:r>
                          <m:rPr>
                            <m:sty m:val="p"/>
                          </m:rPr>
                          <a:rPr lang="en-GB" sz="1800" b="0" i="0" u="none" strike="noStrike" baseline="0" noProof="0" smtClean="0">
                            <a:latin typeface="Cambria Math" panose="02040503050406030204" pitchFamily="18" charset="0"/>
                          </a:rPr>
                          <m:t>in</m:t>
                        </m:r>
                      </m:sub>
                    </m:sSub>
                    <m:r>
                      <a:rPr lang="en-GB" sz="1800" b="0" i="1" u="none" strike="noStrike" baseline="0" noProof="0" smtClean="0">
                        <a:latin typeface="Cambria Math" panose="02040503050406030204" pitchFamily="18" charset="0"/>
                      </a:rPr>
                      <m:t> = 0.3</m:t>
                    </m:r>
                  </m:oMath>
                </a14:m>
                <a:r>
                  <a:rPr lang="en-GB" sz="1800" b="0" i="0" u="none" strike="noStrike" baseline="0" noProof="0" dirty="0">
                    <a:latin typeface="CMR10"/>
                  </a:rPr>
                  <a:t>m</a:t>
                </a:r>
                <a:endParaRPr lang="en-GB" noProof="0" dirty="0"/>
              </a:p>
            </p:txBody>
          </p:sp>
        </mc:Choice>
        <mc:Fallback xmlns="">
          <p:sp>
            <p:nvSpPr>
              <p:cNvPr id="7" name="TextBox 6">
                <a:extLst>
                  <a:ext uri="{FF2B5EF4-FFF2-40B4-BE49-F238E27FC236}">
                    <a16:creationId xmlns:a16="http://schemas.microsoft.com/office/drawing/2014/main" id="{0FC4BAA6-23FC-DECB-26BD-8904A909D583}"/>
                  </a:ext>
                </a:extLst>
              </p:cNvPr>
              <p:cNvSpPr txBox="1">
                <a:spLocks noRot="1" noChangeAspect="1" noMove="1" noResize="1" noEditPoints="1" noAdjustHandles="1" noChangeArrowheads="1" noChangeShapeType="1" noTextEdit="1"/>
              </p:cNvSpPr>
              <p:nvPr/>
            </p:nvSpPr>
            <p:spPr>
              <a:xfrm>
                <a:off x="5242920" y="387564"/>
                <a:ext cx="2511575" cy="1200329"/>
              </a:xfrm>
              <a:prstGeom prst="rect">
                <a:avLst/>
              </a:prstGeom>
              <a:blipFill>
                <a:blip r:embed="rId4"/>
                <a:stretch>
                  <a:fillRect t="-3061" r="-4126" b="-7653"/>
                </a:stretch>
              </a:blipFill>
            </p:spPr>
            <p:txBody>
              <a:bodyPr/>
              <a:lstStyle/>
              <a:p>
                <a:r>
                  <a:rPr lang="LID4096">
                    <a:noFill/>
                  </a:rPr>
                  <a:t> </a:t>
                </a:r>
              </a:p>
            </p:txBody>
          </p:sp>
        </mc:Fallback>
      </mc:AlternateContent>
      <p:sp>
        <p:nvSpPr>
          <p:cNvPr id="8" name="TextBox 7">
            <a:extLst>
              <a:ext uri="{FF2B5EF4-FFF2-40B4-BE49-F238E27FC236}">
                <a16:creationId xmlns:a16="http://schemas.microsoft.com/office/drawing/2014/main" id="{296CF75B-BAF4-2ADD-1D1D-D677B6344D70}"/>
              </a:ext>
            </a:extLst>
          </p:cNvPr>
          <p:cNvSpPr txBox="1"/>
          <p:nvPr/>
        </p:nvSpPr>
        <p:spPr>
          <a:xfrm>
            <a:off x="7938495" y="2967334"/>
            <a:ext cx="2511575" cy="923330"/>
          </a:xfrm>
          <a:prstGeom prst="rect">
            <a:avLst/>
          </a:prstGeom>
          <a:noFill/>
        </p:spPr>
        <p:txBody>
          <a:bodyPr wrap="square">
            <a:spAutoFit/>
          </a:bodyPr>
          <a:lstStyle/>
          <a:p>
            <a:r>
              <a:rPr lang="en-GB" sz="1800" b="1" i="0" u="none" strike="noStrike" baseline="0" noProof="0" dirty="0">
                <a:latin typeface="NimbusRomNo9L-Medi"/>
              </a:rPr>
              <a:t>Step 2.</a:t>
            </a:r>
            <a:r>
              <a:rPr lang="en-GB" sz="1800" b="0" i="0" u="none" strike="noStrike" baseline="0" noProof="0" dirty="0">
                <a:latin typeface="NimbusRomNo9L-Medi"/>
              </a:rPr>
              <a:t> </a:t>
            </a:r>
          </a:p>
          <a:p>
            <a:r>
              <a:rPr lang="en-GB" sz="1800" b="0" i="0" u="none" strike="noStrike" baseline="0" noProof="0" dirty="0">
                <a:latin typeface="NimbusRomNo9L-Medi"/>
              </a:rPr>
              <a:t>Evaluate the proportion of time</a:t>
            </a:r>
          </a:p>
        </p:txBody>
      </p:sp>
      <p:pic>
        <p:nvPicPr>
          <p:cNvPr id="11" name="Picture 10">
            <a:extLst>
              <a:ext uri="{FF2B5EF4-FFF2-40B4-BE49-F238E27FC236}">
                <a16:creationId xmlns:a16="http://schemas.microsoft.com/office/drawing/2014/main" id="{2F1746F4-74FF-6C05-16A7-85F33E554F88}"/>
              </a:ext>
            </a:extLst>
          </p:cNvPr>
          <p:cNvPicPr>
            <a:picLocks noChangeAspect="1"/>
          </p:cNvPicPr>
          <p:nvPr/>
        </p:nvPicPr>
        <p:blipFill>
          <a:blip r:embed="rId5"/>
          <a:stretch>
            <a:fillRect/>
          </a:stretch>
        </p:blipFill>
        <p:spPr>
          <a:xfrm>
            <a:off x="4315893" y="2120588"/>
            <a:ext cx="3347099" cy="2616823"/>
          </a:xfrm>
          <a:prstGeom prst="rect">
            <a:avLst/>
          </a:prstGeom>
        </p:spPr>
      </p:pic>
      <p:sp>
        <p:nvSpPr>
          <p:cNvPr id="12" name="TextBox 11">
            <a:extLst>
              <a:ext uri="{FF2B5EF4-FFF2-40B4-BE49-F238E27FC236}">
                <a16:creationId xmlns:a16="http://schemas.microsoft.com/office/drawing/2014/main" id="{E694D9DB-6411-1469-BE8E-D2A2B9D12C81}"/>
              </a:ext>
            </a:extLst>
          </p:cNvPr>
          <p:cNvSpPr txBox="1"/>
          <p:nvPr/>
        </p:nvSpPr>
        <p:spPr>
          <a:xfrm>
            <a:off x="5574959" y="5263362"/>
            <a:ext cx="2511575" cy="923330"/>
          </a:xfrm>
          <a:prstGeom prst="rect">
            <a:avLst/>
          </a:prstGeom>
          <a:noFill/>
        </p:spPr>
        <p:txBody>
          <a:bodyPr wrap="square">
            <a:spAutoFit/>
          </a:bodyPr>
          <a:lstStyle/>
          <a:p>
            <a:pPr algn="r"/>
            <a:r>
              <a:rPr lang="en-GB" b="1" noProof="0" dirty="0">
                <a:latin typeface="NimbusRomNo9L-Medi"/>
              </a:rPr>
              <a:t>S</a:t>
            </a:r>
            <a:r>
              <a:rPr lang="en-GB" sz="1800" b="1" i="0" u="none" strike="noStrike" baseline="0" noProof="0" dirty="0">
                <a:latin typeface="NimbusRomNo9L-Medi"/>
              </a:rPr>
              <a:t>tep 3.</a:t>
            </a:r>
          </a:p>
          <a:p>
            <a:pPr algn="r"/>
            <a:r>
              <a:rPr lang="en-GB" sz="1800" b="0" i="0" u="none" strike="noStrike" baseline="0" noProof="0" dirty="0">
                <a:latin typeface="NimbusRomNo9L-Medi"/>
              </a:rPr>
              <a:t>Evaluate the average </a:t>
            </a:r>
            <a:r>
              <a:rPr lang="en-GB" sz="1800" b="0" i="0" u="none" strike="noStrike" baseline="0" noProof="0" dirty="0" err="1">
                <a:latin typeface="NimbusRomNo9L-Medi"/>
              </a:rPr>
              <a:t>PAoI</a:t>
            </a:r>
            <a:endParaRPr lang="en-GB" sz="1800" b="0" i="0" u="none" strike="noStrike" baseline="0" noProof="0" dirty="0">
              <a:latin typeface="NimbusRomNo9L-Medi"/>
            </a:endParaRPr>
          </a:p>
        </p:txBody>
      </p:sp>
      <p:pic>
        <p:nvPicPr>
          <p:cNvPr id="15" name="Picture 14">
            <a:extLst>
              <a:ext uri="{FF2B5EF4-FFF2-40B4-BE49-F238E27FC236}">
                <a16:creationId xmlns:a16="http://schemas.microsoft.com/office/drawing/2014/main" id="{6A813474-E63D-36E7-525C-4875360EE61F}"/>
              </a:ext>
            </a:extLst>
          </p:cNvPr>
          <p:cNvPicPr>
            <a:picLocks noChangeAspect="1"/>
          </p:cNvPicPr>
          <p:nvPr/>
        </p:nvPicPr>
        <p:blipFill>
          <a:blip r:embed="rId6"/>
          <a:stretch>
            <a:fillRect/>
          </a:stretch>
        </p:blipFill>
        <p:spPr>
          <a:xfrm>
            <a:off x="8224987" y="4067791"/>
            <a:ext cx="3661433" cy="2806009"/>
          </a:xfrm>
          <a:prstGeom prst="rect">
            <a:avLst/>
          </a:prstGeom>
        </p:spPr>
      </p:pic>
    </p:spTree>
    <p:extLst>
      <p:ext uri="{BB962C8B-B14F-4D97-AF65-F5344CB8AC3E}">
        <p14:creationId xmlns:p14="http://schemas.microsoft.com/office/powerpoint/2010/main" val="95642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F4FD083-97BD-B662-0A2E-25015D162CFE}"/>
            </a:ext>
          </a:extLst>
        </p:cNvPr>
        <p:cNvGrpSpPr/>
        <p:nvPr/>
      </p:nvGrpSpPr>
      <p:grpSpPr>
        <a:xfrm>
          <a:off x="0" y="0"/>
          <a:ext cx="0" cy="0"/>
          <a:chOff x="0" y="0"/>
          <a:chExt cx="0" cy="0"/>
        </a:xfrm>
      </p:grpSpPr>
      <p:sp>
        <p:nvSpPr>
          <p:cNvPr id="82" name="Rectangle 30">
            <a:extLst>
              <a:ext uri="{FF2B5EF4-FFF2-40B4-BE49-F238E27FC236}">
                <a16:creationId xmlns:a16="http://schemas.microsoft.com/office/drawing/2014/main" id="{0DCDA30D-23A1-FAD3-B9BA-7A24D108B391}"/>
              </a:ext>
            </a:extLst>
          </p:cNvPr>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nvGrpSpPr>
          <p:cNvPr id="83" name="Group 32">
            <a:extLst>
              <a:ext uri="{FF2B5EF4-FFF2-40B4-BE49-F238E27FC236}">
                <a16:creationId xmlns:a16="http://schemas.microsoft.com/office/drawing/2014/main" id="{0D1A2E05-FADB-6A1D-50B5-C26EACEB1822}"/>
              </a:ext>
            </a:extLst>
          </p:cNvPr>
          <p:cNvGrpSpPr/>
          <p:nvPr/>
        </p:nvGrpSpPr>
        <p:grpSpPr>
          <a:xfrm>
            <a:off x="10741320" y="-454680"/>
            <a:ext cx="2323440" cy="2323080"/>
            <a:chOff x="10741320" y="-454680"/>
            <a:chExt cx="2323440" cy="2323080"/>
          </a:xfrm>
        </p:grpSpPr>
        <p:sp>
          <p:nvSpPr>
            <p:cNvPr id="84" name="Freeform: Shape 33">
              <a:extLst>
                <a:ext uri="{FF2B5EF4-FFF2-40B4-BE49-F238E27FC236}">
                  <a16:creationId xmlns:a16="http://schemas.microsoft.com/office/drawing/2014/main" id="{278F4D48-B78A-D238-047D-BD6FE845B99F}"/>
                </a:ext>
              </a:extLst>
            </p:cNvPr>
            <p:cNvSpPr/>
            <p:nvPr/>
          </p:nvSpPr>
          <p:spPr>
            <a:xfrm rot="18900000" flipH="1">
              <a:off x="11198160" y="-231120"/>
              <a:ext cx="1409400" cy="1876320"/>
            </a:xfrm>
            <a:custGeom>
              <a:avLst/>
              <a:gdLst/>
              <a:ahLst/>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5" name="Rectangle 34">
              <a:extLst>
                <a:ext uri="{FF2B5EF4-FFF2-40B4-BE49-F238E27FC236}">
                  <a16:creationId xmlns:a16="http://schemas.microsoft.com/office/drawing/2014/main" id="{28BDA02E-1D4A-ED5E-8611-C6B4D91684A4}"/>
                </a:ext>
              </a:extLst>
            </p:cNvPr>
            <p:cNvSpPr/>
            <p:nvPr/>
          </p:nvSpPr>
          <p:spPr>
            <a:xfrm rot="18900000" flipH="1">
              <a:off x="11405880" y="1282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grpSp>
      <p:sp>
        <p:nvSpPr>
          <p:cNvPr id="86" name="Rectangle 36">
            <a:extLst>
              <a:ext uri="{FF2B5EF4-FFF2-40B4-BE49-F238E27FC236}">
                <a16:creationId xmlns:a16="http://schemas.microsoft.com/office/drawing/2014/main" id="{7A27AFC2-DD07-6553-12EF-5FD2BD0794F4}"/>
              </a:ext>
            </a:extLst>
          </p:cNvPr>
          <p:cNvSpPr/>
          <p:nvPr/>
        </p:nvSpPr>
        <p:spPr>
          <a:xfrm rot="2700000">
            <a:off x="2737440" y="6033600"/>
            <a:ext cx="645120" cy="6451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87" name="Isosceles Triangle 38">
            <a:extLst>
              <a:ext uri="{FF2B5EF4-FFF2-40B4-BE49-F238E27FC236}">
                <a16:creationId xmlns:a16="http://schemas.microsoft.com/office/drawing/2014/main" id="{DD8DB2B1-99A0-56F8-28A3-5E366E47FB91}"/>
              </a:ext>
            </a:extLst>
          </p:cNvPr>
          <p:cNvSpPr/>
          <p:nvPr/>
        </p:nvSpPr>
        <p:spPr>
          <a:xfrm>
            <a:off x="1343520" y="5721120"/>
            <a:ext cx="2261520" cy="11365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88" name="Picture 7">
            <a:extLst>
              <a:ext uri="{FF2B5EF4-FFF2-40B4-BE49-F238E27FC236}">
                <a16:creationId xmlns:a16="http://schemas.microsoft.com/office/drawing/2014/main" id="{5D7F569A-E23E-CABB-D62F-21CCB179D726}"/>
              </a:ext>
            </a:extLst>
          </p:cNvPr>
          <p:cNvPicPr/>
          <p:nvPr/>
        </p:nvPicPr>
        <p:blipFill>
          <a:blip r:embed="rId2"/>
          <a:stretch/>
        </p:blipFill>
        <p:spPr>
          <a:xfrm>
            <a:off x="643320" y="757080"/>
            <a:ext cx="10904760" cy="5343120"/>
          </a:xfrm>
          <a:prstGeom prst="rect">
            <a:avLst/>
          </a:prstGeom>
          <a:ln w="0">
            <a:noFill/>
          </a:ln>
        </p:spPr>
      </p:pic>
      <p:grpSp>
        <p:nvGrpSpPr>
          <p:cNvPr id="89" name="Group 3">
            <a:extLst>
              <a:ext uri="{FF2B5EF4-FFF2-40B4-BE49-F238E27FC236}">
                <a16:creationId xmlns:a16="http://schemas.microsoft.com/office/drawing/2014/main" id="{5868994C-4593-552D-DCC7-F636740BB5FA}"/>
              </a:ext>
            </a:extLst>
          </p:cNvPr>
          <p:cNvGrpSpPr/>
          <p:nvPr/>
        </p:nvGrpSpPr>
        <p:grpSpPr>
          <a:xfrm>
            <a:off x="10490040" y="6138360"/>
            <a:ext cx="1246680" cy="496080"/>
            <a:chOff x="10490040" y="6138360"/>
            <a:chExt cx="1246680" cy="496080"/>
          </a:xfrm>
        </p:grpSpPr>
        <p:sp>
          <p:nvSpPr>
            <p:cNvPr id="90" name="Rectangle 4">
              <a:extLst>
                <a:ext uri="{FF2B5EF4-FFF2-40B4-BE49-F238E27FC236}">
                  <a16:creationId xmlns:a16="http://schemas.microsoft.com/office/drawing/2014/main" id="{CF04207F-35BD-F02F-7000-AB0C61393647}"/>
                </a:ext>
              </a:extLst>
            </p:cNvPr>
            <p:cNvSpPr/>
            <p:nvPr/>
          </p:nvSpPr>
          <p:spPr>
            <a:xfrm>
              <a:off x="10490040" y="6138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91" name="Graphic 5">
              <a:extLst>
                <a:ext uri="{FF2B5EF4-FFF2-40B4-BE49-F238E27FC236}">
                  <a16:creationId xmlns:a16="http://schemas.microsoft.com/office/drawing/2014/main" id="{0727932E-2E13-B306-EED3-240F21D93528}"/>
                </a:ext>
              </a:extLst>
            </p:cNvPr>
            <p:cNvPicPr/>
            <p:nvPr/>
          </p:nvPicPr>
          <p:blipFill>
            <a:blip r:embed="rId3"/>
            <a:stretch/>
          </p:blipFill>
          <p:spPr>
            <a:xfrm>
              <a:off x="10503720" y="6324480"/>
              <a:ext cx="1232640" cy="251640"/>
            </a:xfrm>
            <a:prstGeom prst="rect">
              <a:avLst/>
            </a:prstGeom>
            <a:ln w="0">
              <a:noFill/>
            </a:ln>
          </p:spPr>
        </p:pic>
      </p:grpSp>
      <p:sp>
        <p:nvSpPr>
          <p:cNvPr id="92" name="TextBox 9">
            <a:extLst>
              <a:ext uri="{FF2B5EF4-FFF2-40B4-BE49-F238E27FC236}">
                <a16:creationId xmlns:a16="http://schemas.microsoft.com/office/drawing/2014/main" id="{FAD7877D-D842-47D5-F592-F71031D27230}"/>
              </a:ext>
            </a:extLst>
          </p:cNvPr>
          <p:cNvSpPr/>
          <p:nvPr/>
        </p:nvSpPr>
        <p:spPr>
          <a:xfrm>
            <a:off x="828957" y="886872"/>
            <a:ext cx="6301516" cy="156820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3200" b="0" strike="noStrike" spc="-1" noProof="0" dirty="0">
                <a:solidFill>
                  <a:srgbClr val="000000"/>
                </a:solidFill>
                <a:latin typeface="Calibri"/>
              </a:rPr>
              <a:t>Rejuvenating the IRS: Age of Information-based Policy for Reconfiguration</a:t>
            </a:r>
            <a:endParaRPr lang="en-GB" sz="3200" b="0" strike="noStrike" spc="-1" noProof="0" dirty="0">
              <a:latin typeface="Arial"/>
            </a:endParaRPr>
          </a:p>
        </p:txBody>
      </p:sp>
      <p:sp>
        <p:nvSpPr>
          <p:cNvPr id="2" name="TextBox 1">
            <a:extLst>
              <a:ext uri="{FF2B5EF4-FFF2-40B4-BE49-F238E27FC236}">
                <a16:creationId xmlns:a16="http://schemas.microsoft.com/office/drawing/2014/main" id="{877A9D75-97F0-E72A-EA87-559334CCE3F4}"/>
              </a:ext>
            </a:extLst>
          </p:cNvPr>
          <p:cNvSpPr txBox="1"/>
          <p:nvPr/>
        </p:nvSpPr>
        <p:spPr>
          <a:xfrm>
            <a:off x="7893351" y="5575362"/>
            <a:ext cx="3416320" cy="369332"/>
          </a:xfrm>
          <a:prstGeom prst="rect">
            <a:avLst/>
          </a:prstGeom>
          <a:noFill/>
        </p:spPr>
        <p:txBody>
          <a:bodyPr wrap="none" rtlCol="0">
            <a:spAutoFit/>
          </a:bodyPr>
          <a:lstStyle/>
          <a:p>
            <a:r>
              <a:rPr lang="en-GB" noProof="0" dirty="0"/>
              <a:t>Research Meeting 07 Feb 2024</a:t>
            </a:r>
          </a:p>
        </p:txBody>
      </p:sp>
      <p:sp>
        <p:nvSpPr>
          <p:cNvPr id="4" name="TextBox 3">
            <a:extLst>
              <a:ext uri="{FF2B5EF4-FFF2-40B4-BE49-F238E27FC236}">
                <a16:creationId xmlns:a16="http://schemas.microsoft.com/office/drawing/2014/main" id="{C2DA8D0A-FB39-5CFD-BF37-82A0B8AF0CB6}"/>
              </a:ext>
            </a:extLst>
          </p:cNvPr>
          <p:cNvSpPr txBox="1"/>
          <p:nvPr/>
        </p:nvSpPr>
        <p:spPr>
          <a:xfrm>
            <a:off x="3748455" y="6127134"/>
            <a:ext cx="6652713" cy="646331"/>
          </a:xfrm>
          <a:prstGeom prst="rect">
            <a:avLst/>
          </a:prstGeom>
          <a:noFill/>
        </p:spPr>
        <p:txBody>
          <a:bodyPr wrap="square">
            <a:spAutoFit/>
          </a:bodyPr>
          <a:lstStyle/>
          <a:p>
            <a:r>
              <a:rPr lang="en-GB" sz="1800" b="0" i="0" u="none" strike="noStrike" baseline="0" noProof="0" dirty="0">
                <a:latin typeface="NimbusRomNo9L-Regu"/>
              </a:rPr>
              <a:t>Jorge Torres Gomez, Joana Angjo, Moritz Garkisch, Vahid Jamali, Robert Schober, and Falko Dressler</a:t>
            </a:r>
            <a:endParaRPr lang="en-GB" noProof="0" dirty="0"/>
          </a:p>
        </p:txBody>
      </p:sp>
    </p:spTree>
    <p:extLst>
      <p:ext uri="{BB962C8B-B14F-4D97-AF65-F5344CB8AC3E}">
        <p14:creationId xmlns:p14="http://schemas.microsoft.com/office/powerpoint/2010/main" val="2109369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pic>
        <p:nvPicPr>
          <p:cNvPr id="346" name="Grafik 28"/>
          <p:cNvPicPr/>
          <p:nvPr/>
        </p:nvPicPr>
        <p:blipFill>
          <a:blip r:embed="rId2"/>
          <a:stretch/>
        </p:blipFill>
        <p:spPr>
          <a:xfrm>
            <a:off x="7016400" y="1808280"/>
            <a:ext cx="5067720" cy="4938480"/>
          </a:xfrm>
          <a:prstGeom prst="rect">
            <a:avLst/>
          </a:prstGeom>
          <a:ln w="0">
            <a:noFill/>
          </a:ln>
        </p:spPr>
      </p:pic>
      <p:pic>
        <p:nvPicPr>
          <p:cNvPr id="347" name="Picture 10"/>
          <p:cNvPicPr/>
          <p:nvPr/>
        </p:nvPicPr>
        <p:blipFill>
          <a:blip r:embed="rId3"/>
          <a:srcRect l="23289" t="10709" r="22283" b="34619"/>
          <a:stretch/>
        </p:blipFill>
        <p:spPr>
          <a:xfrm>
            <a:off x="7356240" y="70200"/>
            <a:ext cx="2418840" cy="959760"/>
          </a:xfrm>
          <a:prstGeom prst="rect">
            <a:avLst/>
          </a:prstGeom>
          <a:ln w="0">
            <a:noFill/>
          </a:ln>
        </p:spPr>
      </p:pic>
      <p:sp>
        <p:nvSpPr>
          <p:cNvPr id="348" name="Straight Arrow Connector 9"/>
          <p:cNvSpPr/>
          <p:nvPr/>
        </p:nvSpPr>
        <p:spPr>
          <a:xfrm flipV="1">
            <a:off x="7644960" y="1029600"/>
            <a:ext cx="920520" cy="4633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49" name="Graphic 11" descr="Cell Tower with solid fill"/>
          <p:cNvPicPr/>
          <p:nvPr/>
        </p:nvPicPr>
        <p:blipFill>
          <a:blip r:embed="rId4"/>
          <a:stretch/>
        </p:blipFill>
        <p:spPr>
          <a:xfrm>
            <a:off x="7016400" y="1179720"/>
            <a:ext cx="628200" cy="628200"/>
          </a:xfrm>
          <a:prstGeom prst="rect">
            <a:avLst/>
          </a:prstGeom>
          <a:ln w="0">
            <a:noFill/>
          </a:ln>
        </p:spPr>
      </p:pic>
      <p:sp>
        <p:nvSpPr>
          <p:cNvPr id="350" name="Straight Arrow Connector 16"/>
          <p:cNvSpPr/>
          <p:nvPr/>
        </p:nvSpPr>
        <p:spPr>
          <a:xfrm>
            <a:off x="8565840" y="1030320"/>
            <a:ext cx="1116360" cy="318888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51" name="Textfeld 39"/>
          <p:cNvSpPr/>
          <p:nvPr/>
        </p:nvSpPr>
        <p:spPr>
          <a:xfrm>
            <a:off x="6817680" y="1711440"/>
            <a:ext cx="1060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p:txBody>
      </p:sp>
      <p:sp>
        <p:nvSpPr>
          <p:cNvPr id="352" name="Textfeld 40"/>
          <p:cNvSpPr/>
          <p:nvPr/>
        </p:nvSpPr>
        <p:spPr>
          <a:xfrm>
            <a:off x="9775440" y="365760"/>
            <a:ext cx="1060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IRS</a:t>
            </a:r>
            <a:endParaRPr lang="en-GB" sz="1800" b="0" strike="noStrike" spc="-1" noProof="0" dirty="0">
              <a:latin typeface="Arial"/>
            </a:endParaRPr>
          </a:p>
        </p:txBody>
      </p:sp>
      <p:pic>
        <p:nvPicPr>
          <p:cNvPr id="353" name="Picture 25"/>
          <p:cNvPicPr/>
          <p:nvPr/>
        </p:nvPicPr>
        <p:blipFill>
          <a:blip r:embed="rId5"/>
          <a:stretch/>
        </p:blipFill>
        <p:spPr>
          <a:xfrm>
            <a:off x="246240" y="525240"/>
            <a:ext cx="4151880" cy="2207160"/>
          </a:xfrm>
          <a:prstGeom prst="rect">
            <a:avLst/>
          </a:prstGeom>
          <a:ln w="0">
            <a:noFill/>
          </a:ln>
        </p:spPr>
      </p:pic>
      <p:sp>
        <p:nvSpPr>
          <p:cNvPr id="354" name="TextBox 10"/>
          <p:cNvSpPr/>
          <p:nvPr/>
        </p:nvSpPr>
        <p:spPr>
          <a:xfrm>
            <a:off x="6580440" y="357552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(2)</a:t>
            </a:r>
            <a:endParaRPr lang="en-GB" sz="1600" b="0" strike="noStrike" spc="-1" noProof="0" dirty="0">
              <a:latin typeface="Arial"/>
            </a:endParaRPr>
          </a:p>
        </p:txBody>
      </p:sp>
      <p:sp>
        <p:nvSpPr>
          <p:cNvPr id="355" name="TextBox 11"/>
          <p:cNvSpPr/>
          <p:nvPr/>
        </p:nvSpPr>
        <p:spPr>
          <a:xfrm>
            <a:off x="5337720" y="460080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(3)</a:t>
            </a:r>
            <a:endParaRPr lang="en-GB" sz="1600" b="0" strike="noStrike" spc="-1" noProof="0" dirty="0">
              <a:latin typeface="Arial"/>
            </a:endParaRPr>
          </a:p>
        </p:txBody>
      </p:sp>
      <p:sp>
        <p:nvSpPr>
          <p:cNvPr id="356" name="TextBox 12"/>
          <p:cNvSpPr/>
          <p:nvPr/>
        </p:nvSpPr>
        <p:spPr>
          <a:xfrm>
            <a:off x="4810320" y="570384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(4)</a:t>
            </a:r>
            <a:endParaRPr lang="en-GB" sz="1600" b="0" strike="noStrike" spc="-1" noProof="0" dirty="0">
              <a:latin typeface="Arial"/>
            </a:endParaRPr>
          </a:p>
        </p:txBody>
      </p:sp>
      <p:pic>
        <p:nvPicPr>
          <p:cNvPr id="357" name="Picture 3"/>
          <p:cNvPicPr/>
          <p:nvPr/>
        </p:nvPicPr>
        <p:blipFill>
          <a:blip r:embed="rId6"/>
          <a:stretch/>
        </p:blipFill>
        <p:spPr>
          <a:xfrm>
            <a:off x="137160" y="3575520"/>
            <a:ext cx="4744080" cy="338040"/>
          </a:xfrm>
          <a:prstGeom prst="rect">
            <a:avLst/>
          </a:prstGeom>
          <a:ln w="0">
            <a:noFill/>
          </a:ln>
        </p:spPr>
      </p:pic>
      <p:pic>
        <p:nvPicPr>
          <p:cNvPr id="358" name="Picture 6"/>
          <p:cNvPicPr/>
          <p:nvPr/>
        </p:nvPicPr>
        <p:blipFill>
          <a:blip r:embed="rId7"/>
          <a:stretch/>
        </p:blipFill>
        <p:spPr>
          <a:xfrm>
            <a:off x="4940640" y="3551040"/>
            <a:ext cx="1723320" cy="381240"/>
          </a:xfrm>
          <a:prstGeom prst="rect">
            <a:avLst/>
          </a:prstGeom>
          <a:ln w="0">
            <a:noFill/>
          </a:ln>
        </p:spPr>
      </p:pic>
      <p:pic>
        <p:nvPicPr>
          <p:cNvPr id="359" name="Picture 13"/>
          <p:cNvPicPr/>
          <p:nvPr/>
        </p:nvPicPr>
        <p:blipFill>
          <a:blip r:embed="rId8"/>
          <a:stretch/>
        </p:blipFill>
        <p:spPr>
          <a:xfrm>
            <a:off x="600840" y="4058280"/>
            <a:ext cx="1334520" cy="321840"/>
          </a:xfrm>
          <a:prstGeom prst="rect">
            <a:avLst/>
          </a:prstGeom>
          <a:ln w="0">
            <a:noFill/>
          </a:ln>
        </p:spPr>
      </p:pic>
      <p:pic>
        <p:nvPicPr>
          <p:cNvPr id="360" name="Picture 15"/>
          <p:cNvPicPr/>
          <p:nvPr/>
        </p:nvPicPr>
        <p:blipFill>
          <a:blip r:embed="rId9"/>
          <a:stretch/>
        </p:blipFill>
        <p:spPr>
          <a:xfrm>
            <a:off x="137160" y="4612680"/>
            <a:ext cx="5067720" cy="349920"/>
          </a:xfrm>
          <a:prstGeom prst="rect">
            <a:avLst/>
          </a:prstGeom>
          <a:ln w="0">
            <a:noFill/>
          </a:ln>
        </p:spPr>
      </p:pic>
      <p:sp>
        <p:nvSpPr>
          <p:cNvPr id="361" name="Straight Connector 17"/>
          <p:cNvSpPr/>
          <p:nvPr/>
        </p:nvSpPr>
        <p:spPr>
          <a:xfrm>
            <a:off x="370440" y="4462560"/>
            <a:ext cx="4086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62" name="Straight Connector 18"/>
          <p:cNvSpPr/>
          <p:nvPr/>
        </p:nvSpPr>
        <p:spPr>
          <a:xfrm>
            <a:off x="370440" y="5661360"/>
            <a:ext cx="4086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63" name="Picture 20"/>
          <p:cNvPicPr/>
          <p:nvPr/>
        </p:nvPicPr>
        <p:blipFill>
          <a:blip r:embed="rId10"/>
          <a:stretch/>
        </p:blipFill>
        <p:spPr>
          <a:xfrm>
            <a:off x="600840" y="5016240"/>
            <a:ext cx="2471400" cy="542160"/>
          </a:xfrm>
          <a:prstGeom prst="rect">
            <a:avLst/>
          </a:prstGeom>
          <a:ln w="0">
            <a:noFill/>
          </a:ln>
        </p:spPr>
      </p:pic>
      <p:pic>
        <p:nvPicPr>
          <p:cNvPr id="364" name="Picture 22"/>
          <p:cNvPicPr/>
          <p:nvPr/>
        </p:nvPicPr>
        <p:blipFill>
          <a:blip r:embed="rId11"/>
          <a:stretch/>
        </p:blipFill>
        <p:spPr>
          <a:xfrm>
            <a:off x="194400" y="5722920"/>
            <a:ext cx="4195800" cy="385200"/>
          </a:xfrm>
          <a:prstGeom prst="rect">
            <a:avLst/>
          </a:prstGeom>
          <a:ln w="0">
            <a:noFill/>
          </a:ln>
        </p:spPr>
      </p:pic>
      <p:sp>
        <p:nvSpPr>
          <p:cNvPr id="365" name="TextBox 23"/>
          <p:cNvSpPr/>
          <p:nvPr/>
        </p:nvSpPr>
        <p:spPr>
          <a:xfrm>
            <a:off x="2810520" y="285732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(1)</a:t>
            </a:r>
            <a:endParaRPr lang="en-GB" sz="1600" b="0" strike="noStrike" spc="-1" noProof="0" dirty="0">
              <a:latin typeface="Arial"/>
            </a:endParaRPr>
          </a:p>
        </p:txBody>
      </p:sp>
      <p:pic>
        <p:nvPicPr>
          <p:cNvPr id="366" name="Picture 24"/>
          <p:cNvPicPr/>
          <p:nvPr/>
        </p:nvPicPr>
        <p:blipFill>
          <a:blip r:embed="rId12"/>
          <a:srcRect t="8531"/>
          <a:stretch/>
        </p:blipFill>
        <p:spPr>
          <a:xfrm>
            <a:off x="370440" y="2877120"/>
            <a:ext cx="2268000" cy="309240"/>
          </a:xfrm>
          <a:prstGeom prst="rect">
            <a:avLst/>
          </a:prstGeom>
          <a:ln w="0">
            <a:noFill/>
          </a:ln>
        </p:spPr>
      </p:pic>
      <p:sp>
        <p:nvSpPr>
          <p:cNvPr id="367" name="Straight Connector 26"/>
          <p:cNvSpPr/>
          <p:nvPr/>
        </p:nvSpPr>
        <p:spPr>
          <a:xfrm>
            <a:off x="304200" y="3289320"/>
            <a:ext cx="4086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368" name="Picture 33"/>
          <p:cNvPicPr/>
          <p:nvPr/>
        </p:nvPicPr>
        <p:blipFill>
          <a:blip r:embed="rId13"/>
          <a:stretch/>
        </p:blipFill>
        <p:spPr>
          <a:xfrm>
            <a:off x="194400" y="6129720"/>
            <a:ext cx="4439160" cy="705600"/>
          </a:xfrm>
          <a:prstGeom prst="rect">
            <a:avLst/>
          </a:prstGeom>
          <a:ln w="0">
            <a:noFill/>
          </a:ln>
        </p:spPr>
      </p:pic>
      <p:sp>
        <p:nvSpPr>
          <p:cNvPr id="369" name="TextBox 34"/>
          <p:cNvSpPr/>
          <p:nvPr/>
        </p:nvSpPr>
        <p:spPr>
          <a:xfrm>
            <a:off x="4815000" y="6226920"/>
            <a:ext cx="467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(5)</a:t>
            </a:r>
            <a:endParaRPr lang="en-GB" sz="1600" b="0" strike="noStrike" spc="-1" noProof="0" dirty="0">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0" y="0"/>
            <a:ext cx="6305040" cy="76104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sp>
        <p:nvSpPr>
          <p:cNvPr id="372" name="TextBox 55"/>
          <p:cNvSpPr/>
          <p:nvPr/>
        </p:nvSpPr>
        <p:spPr>
          <a:xfrm>
            <a:off x="3500640" y="1222920"/>
            <a:ext cx="3470040" cy="363960"/>
          </a:xfrm>
          <a:custGeom>
            <a:avLst/>
            <a:gdLst/>
            <a:ahLst/>
            <a:cxnLst/>
            <a:rect l="l" t="t" r="r" b="b"/>
            <a:pathLst>
              <a:path w="2890663" h="369332">
                <a:moveTo>
                  <a:pt x="0" y="0"/>
                </a:moveTo>
                <a:cubicBezTo>
                  <a:pt x="229137" y="-20679"/>
                  <a:pt x="426240" y="7803"/>
                  <a:pt x="549226" y="0"/>
                </a:cubicBezTo>
                <a:cubicBezTo>
                  <a:pt x="672212" y="-7803"/>
                  <a:pt x="916472" y="45132"/>
                  <a:pt x="1040639" y="0"/>
                </a:cubicBezTo>
                <a:cubicBezTo>
                  <a:pt x="1164806" y="-45132"/>
                  <a:pt x="1407562" y="857"/>
                  <a:pt x="1676585" y="0"/>
                </a:cubicBezTo>
                <a:cubicBezTo>
                  <a:pt x="1945608" y="-857"/>
                  <a:pt x="2003645" y="12860"/>
                  <a:pt x="2225811" y="0"/>
                </a:cubicBezTo>
                <a:cubicBezTo>
                  <a:pt x="2447977" y="-12860"/>
                  <a:pt x="2717965" y="10545"/>
                  <a:pt x="2890663" y="0"/>
                </a:cubicBezTo>
                <a:cubicBezTo>
                  <a:pt x="2926823" y="81226"/>
                  <a:pt x="2869125" y="278722"/>
                  <a:pt x="2890663" y="369332"/>
                </a:cubicBezTo>
                <a:cubicBezTo>
                  <a:pt x="2650884" y="417985"/>
                  <a:pt x="2439718" y="300582"/>
                  <a:pt x="2312530" y="369332"/>
                </a:cubicBezTo>
                <a:cubicBezTo>
                  <a:pt x="2185342" y="438082"/>
                  <a:pt x="1911462" y="347573"/>
                  <a:pt x="1676585" y="369332"/>
                </a:cubicBezTo>
                <a:cubicBezTo>
                  <a:pt x="1441708" y="391091"/>
                  <a:pt x="1402684" y="328860"/>
                  <a:pt x="1185172" y="369332"/>
                </a:cubicBezTo>
                <a:cubicBezTo>
                  <a:pt x="967660" y="409804"/>
                  <a:pt x="873147" y="344316"/>
                  <a:pt x="607039" y="369332"/>
                </a:cubicBezTo>
                <a:cubicBezTo>
                  <a:pt x="340931" y="394348"/>
                  <a:pt x="261372" y="312973"/>
                  <a:pt x="0" y="369332"/>
                </a:cubicBezTo>
                <a:cubicBezTo>
                  <a:pt x="-36656" y="211973"/>
                  <a:pt x="14639" y="175527"/>
                  <a:pt x="0" y="0"/>
                </a:cubicBezTo>
                <a:close/>
              </a:path>
            </a:pathLst>
          </a:custGeom>
          <a:noFill/>
          <a:ln w="15875">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1: MU Localization</a:t>
            </a:r>
            <a:endParaRPr lang="en-GB" sz="1800" b="0" strike="noStrike" spc="-1" noProof="0" dirty="0">
              <a:latin typeface="Arial"/>
            </a:endParaRPr>
          </a:p>
        </p:txBody>
      </p:sp>
      <p:sp>
        <p:nvSpPr>
          <p:cNvPr id="373" name="TextBox 56"/>
          <p:cNvSpPr/>
          <p:nvPr/>
        </p:nvSpPr>
        <p:spPr>
          <a:xfrm>
            <a:off x="3102840" y="2112840"/>
            <a:ext cx="4265640" cy="363960"/>
          </a:xfrm>
          <a:custGeom>
            <a:avLst/>
            <a:gdLst/>
            <a:ahLst/>
            <a:cxnLst/>
            <a:rect l="l" t="t" r="r" b="b"/>
            <a:pathLst>
              <a:path w="3469411" h="369332">
                <a:moveTo>
                  <a:pt x="0" y="0"/>
                </a:moveTo>
                <a:cubicBezTo>
                  <a:pt x="260045" y="-40649"/>
                  <a:pt x="377593" y="22203"/>
                  <a:pt x="543541" y="0"/>
                </a:cubicBezTo>
                <a:cubicBezTo>
                  <a:pt x="709489" y="-22203"/>
                  <a:pt x="804417" y="38210"/>
                  <a:pt x="1017694" y="0"/>
                </a:cubicBezTo>
                <a:cubicBezTo>
                  <a:pt x="1230971" y="-38210"/>
                  <a:pt x="1456829" y="68845"/>
                  <a:pt x="1665317" y="0"/>
                </a:cubicBezTo>
                <a:cubicBezTo>
                  <a:pt x="1873805" y="-68845"/>
                  <a:pt x="2010795" y="58151"/>
                  <a:pt x="2208858" y="0"/>
                </a:cubicBezTo>
                <a:cubicBezTo>
                  <a:pt x="2406921" y="-58151"/>
                  <a:pt x="2592701" y="63268"/>
                  <a:pt x="2752399" y="0"/>
                </a:cubicBezTo>
                <a:cubicBezTo>
                  <a:pt x="2912097" y="-63268"/>
                  <a:pt x="3276094" y="81236"/>
                  <a:pt x="3469411" y="0"/>
                </a:cubicBezTo>
                <a:cubicBezTo>
                  <a:pt x="3491090" y="103222"/>
                  <a:pt x="3436250" y="284950"/>
                  <a:pt x="3469411" y="369332"/>
                </a:cubicBezTo>
                <a:cubicBezTo>
                  <a:pt x="3261114" y="424059"/>
                  <a:pt x="3157820" y="342346"/>
                  <a:pt x="2891176" y="369332"/>
                </a:cubicBezTo>
                <a:cubicBezTo>
                  <a:pt x="2624533" y="396318"/>
                  <a:pt x="2558755" y="327928"/>
                  <a:pt x="2417023" y="369332"/>
                </a:cubicBezTo>
                <a:cubicBezTo>
                  <a:pt x="2275291" y="410736"/>
                  <a:pt x="2086189" y="311283"/>
                  <a:pt x="1838788" y="369332"/>
                </a:cubicBezTo>
                <a:cubicBezTo>
                  <a:pt x="1591387" y="427381"/>
                  <a:pt x="1477620" y="308640"/>
                  <a:pt x="1260553" y="369332"/>
                </a:cubicBezTo>
                <a:cubicBezTo>
                  <a:pt x="1043486" y="430024"/>
                  <a:pt x="843626" y="324669"/>
                  <a:pt x="717012" y="369332"/>
                </a:cubicBezTo>
                <a:cubicBezTo>
                  <a:pt x="590398" y="413995"/>
                  <a:pt x="147688" y="35440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2: IRS Phase-Shift Design</a:t>
            </a:r>
            <a:endParaRPr lang="en-GB" sz="1800" b="0" strike="noStrike" spc="-1" noProof="0" dirty="0">
              <a:latin typeface="Arial"/>
            </a:endParaRPr>
          </a:p>
        </p:txBody>
      </p:sp>
      <p:sp>
        <p:nvSpPr>
          <p:cNvPr id="374" name="TextBox 57"/>
          <p:cNvSpPr/>
          <p:nvPr/>
        </p:nvSpPr>
        <p:spPr>
          <a:xfrm>
            <a:off x="3286080" y="3052440"/>
            <a:ext cx="3907440" cy="363960"/>
          </a:xfrm>
          <a:custGeom>
            <a:avLst/>
            <a:gdLst/>
            <a:ahLst/>
            <a:cxnLst/>
            <a:rect l="l" t="t" r="r" b="b"/>
            <a:pathLst>
              <a:path w="3208058" h="369332">
                <a:moveTo>
                  <a:pt x="0" y="0"/>
                </a:moveTo>
                <a:cubicBezTo>
                  <a:pt x="146319" y="-29595"/>
                  <a:pt x="277717" y="18716"/>
                  <a:pt x="502596" y="0"/>
                </a:cubicBezTo>
                <a:cubicBezTo>
                  <a:pt x="727475" y="-18716"/>
                  <a:pt x="773604" y="36810"/>
                  <a:pt x="941030" y="0"/>
                </a:cubicBezTo>
                <a:cubicBezTo>
                  <a:pt x="1108456" y="-36810"/>
                  <a:pt x="1317401" y="51985"/>
                  <a:pt x="1539868" y="0"/>
                </a:cubicBezTo>
                <a:cubicBezTo>
                  <a:pt x="1762335" y="-51985"/>
                  <a:pt x="1899691" y="14674"/>
                  <a:pt x="2042464" y="0"/>
                </a:cubicBezTo>
                <a:cubicBezTo>
                  <a:pt x="2185237" y="-14674"/>
                  <a:pt x="2441728" y="13454"/>
                  <a:pt x="2545059" y="0"/>
                </a:cubicBezTo>
                <a:cubicBezTo>
                  <a:pt x="2648390" y="-13454"/>
                  <a:pt x="3014495" y="69847"/>
                  <a:pt x="3208058" y="0"/>
                </a:cubicBezTo>
                <a:cubicBezTo>
                  <a:pt x="3229737" y="103222"/>
                  <a:pt x="3174897" y="284950"/>
                  <a:pt x="3208058" y="369332"/>
                </a:cubicBezTo>
                <a:cubicBezTo>
                  <a:pt x="3015587" y="383391"/>
                  <a:pt x="2814809" y="341282"/>
                  <a:pt x="2673382" y="369332"/>
                </a:cubicBezTo>
                <a:cubicBezTo>
                  <a:pt x="2531955" y="397382"/>
                  <a:pt x="2389559" y="347277"/>
                  <a:pt x="2234947" y="369332"/>
                </a:cubicBezTo>
                <a:cubicBezTo>
                  <a:pt x="2080335" y="391387"/>
                  <a:pt x="1955035" y="362348"/>
                  <a:pt x="1700271" y="369332"/>
                </a:cubicBezTo>
                <a:cubicBezTo>
                  <a:pt x="1445507" y="376316"/>
                  <a:pt x="1411986" y="310397"/>
                  <a:pt x="1165594" y="369332"/>
                </a:cubicBezTo>
                <a:cubicBezTo>
                  <a:pt x="919202" y="428267"/>
                  <a:pt x="847060" y="361511"/>
                  <a:pt x="662999" y="369332"/>
                </a:cubicBezTo>
                <a:cubicBezTo>
                  <a:pt x="478939" y="377153"/>
                  <a:pt x="256305" y="30157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3: Channel Estimation</a:t>
            </a:r>
            <a:endParaRPr lang="en-GB" sz="1800" b="0" strike="noStrike" spc="-1" noProof="0" dirty="0">
              <a:latin typeface="Arial"/>
            </a:endParaRPr>
          </a:p>
        </p:txBody>
      </p:sp>
      <p:sp>
        <p:nvSpPr>
          <p:cNvPr id="375" name="Straight Arrow Connector 59"/>
          <p:cNvSpPr/>
          <p:nvPr/>
        </p:nvSpPr>
        <p:spPr>
          <a:xfrm flipH="1">
            <a:off x="5235120" y="1592280"/>
            <a:ext cx="360" cy="52020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76" name="Straight Arrow Connector 61"/>
          <p:cNvSpPr/>
          <p:nvPr/>
        </p:nvSpPr>
        <p:spPr>
          <a:xfrm>
            <a:off x="5235840" y="2482200"/>
            <a:ext cx="3960" cy="56952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77" name="TextBox 68"/>
          <p:cNvSpPr/>
          <p:nvPr/>
        </p:nvSpPr>
        <p:spPr>
          <a:xfrm>
            <a:off x="0" y="6087960"/>
            <a:ext cx="5357880" cy="7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mc:AlternateContent xmlns:mc="http://schemas.openxmlformats.org/markup-compatibility/2006" xmlns:a14="http://schemas.microsoft.com/office/drawing/2010/main">
        <mc:Choice Requires="a14">
          <p:sp>
            <p:nvSpPr>
              <p:cNvPr id="378" name="TextBox 69"/>
              <p:cNvSpPr txBox="1"/>
              <p:nvPr/>
            </p:nvSpPr>
            <p:spPr>
              <a:xfrm rot="5400000">
                <a:off x="1982880" y="125244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378" name="TextBox 69"/>
              <p:cNvSpPr txBox="1">
                <a:spLocks noRot="1" noChangeAspect="1" noMove="1" noResize="1" noEditPoints="1" noAdjustHandles="1" noChangeArrowheads="1" noChangeShapeType="1" noTextEdit="1"/>
              </p:cNvSpPr>
              <p:nvPr/>
            </p:nvSpPr>
            <p:spPr>
              <a:xfrm rot="5400000">
                <a:off x="1982880" y="1252440"/>
                <a:ext cx="375840" cy="230400"/>
              </a:xfrm>
              <a:prstGeom prst="rect">
                <a:avLst/>
              </a:prstGeom>
              <a:blipFill>
                <a:blip r:embed="rId2"/>
                <a:stretch>
                  <a:fillRect l="-84211" b="-6229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9" name="TextBox 70"/>
              <p:cNvSpPr txBox="1"/>
              <p:nvPr/>
            </p:nvSpPr>
            <p:spPr>
              <a:xfrm rot="5400000">
                <a:off x="2067840" y="1649880"/>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379" name="TextBox 70"/>
              <p:cNvSpPr txBox="1">
                <a:spLocks noRot="1" noChangeAspect="1" noMove="1" noResize="1" noEditPoints="1" noAdjustHandles="1" noChangeArrowheads="1" noChangeShapeType="1" noTextEdit="1"/>
              </p:cNvSpPr>
              <p:nvPr/>
            </p:nvSpPr>
            <p:spPr>
              <a:xfrm rot="5400000">
                <a:off x="2067840" y="1649880"/>
                <a:ext cx="414360" cy="226080"/>
              </a:xfrm>
              <a:prstGeom prst="rect">
                <a:avLst/>
              </a:prstGeom>
              <a:blipFill>
                <a:blip r:embed="rId3"/>
                <a:stretch>
                  <a:fillRect l="-9189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0" name="TextBox 71"/>
              <p:cNvSpPr txBox="1"/>
              <p:nvPr/>
            </p:nvSpPr>
            <p:spPr>
              <a:xfrm rot="5400000">
                <a:off x="2010600" y="210924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380" name="TextBox 71"/>
              <p:cNvSpPr txBox="1">
                <a:spLocks noRot="1" noChangeAspect="1" noMove="1" noResize="1" noEditPoints="1" noAdjustHandles="1" noChangeArrowheads="1" noChangeShapeType="1" noTextEdit="1"/>
              </p:cNvSpPr>
              <p:nvPr/>
            </p:nvSpPr>
            <p:spPr>
              <a:xfrm rot="5400000">
                <a:off x="2010600" y="2109240"/>
                <a:ext cx="300240" cy="214920"/>
              </a:xfrm>
              <a:prstGeom prst="rect">
                <a:avLst/>
              </a:prstGeom>
              <a:blipFill>
                <a:blip r:embed="rId4"/>
                <a:stretch>
                  <a:fillRect l="-77143" b="-7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1" name="TextBox 72"/>
              <p:cNvSpPr txBox="1"/>
              <p:nvPr/>
            </p:nvSpPr>
            <p:spPr>
              <a:xfrm rot="5400000">
                <a:off x="2405520" y="22968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381" name="TextBox 72"/>
              <p:cNvSpPr txBox="1">
                <a:spLocks noRot="1" noChangeAspect="1" noMove="1" noResize="1" noEditPoints="1" noAdjustHandles="1" noChangeArrowheads="1" noChangeShapeType="1" noTextEdit="1"/>
              </p:cNvSpPr>
              <p:nvPr/>
            </p:nvSpPr>
            <p:spPr>
              <a:xfrm rot="5400000">
                <a:off x="2405520" y="2296800"/>
                <a:ext cx="426960" cy="230400"/>
              </a:xfrm>
              <a:prstGeom prst="rect">
                <a:avLst/>
              </a:prstGeom>
              <a:blipFill>
                <a:blip r:embed="rId5"/>
                <a:stretch>
                  <a:fillRect l="-86842" b="-58571"/>
                </a:stretch>
              </a:blipFill>
            </p:spPr>
            <p:txBody>
              <a:bodyPr/>
              <a:lstStyle/>
              <a:p>
                <a:r>
                  <a:rPr lang="LID4096">
                    <a:noFill/>
                  </a:rPr>
                  <a:t> </a:t>
                </a:r>
              </a:p>
            </p:txBody>
          </p:sp>
        </mc:Fallback>
      </mc:AlternateContent>
      <p:grpSp>
        <p:nvGrpSpPr>
          <p:cNvPr id="382" name="Group 73"/>
          <p:cNvGrpSpPr/>
          <p:nvPr/>
        </p:nvGrpSpPr>
        <p:grpSpPr>
          <a:xfrm>
            <a:off x="1434600" y="1218240"/>
            <a:ext cx="419400" cy="4797000"/>
            <a:chOff x="1434600" y="1218240"/>
            <a:chExt cx="419400" cy="4797000"/>
          </a:xfrm>
        </p:grpSpPr>
        <p:sp>
          <p:nvSpPr>
            <p:cNvPr id="383" name="Rectangle 74"/>
            <p:cNvSpPr/>
            <p:nvPr/>
          </p:nvSpPr>
          <p:spPr>
            <a:xfrm rot="5400000">
              <a:off x="1458360" y="11962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4" name="Rectangle 75"/>
            <p:cNvSpPr/>
            <p:nvPr/>
          </p:nvSpPr>
          <p:spPr>
            <a:xfrm rot="5400000">
              <a:off x="1433160" y="15991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5" name="Rectangle 76"/>
            <p:cNvSpPr/>
            <p:nvPr/>
          </p:nvSpPr>
          <p:spPr>
            <a:xfrm rot="5400000">
              <a:off x="1343520" y="25369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6" name="Rectangle 77"/>
            <p:cNvSpPr/>
            <p:nvPr/>
          </p:nvSpPr>
          <p:spPr>
            <a:xfrm rot="5400000">
              <a:off x="1433160" y="20232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7" name="Rectangle 78"/>
            <p:cNvSpPr/>
            <p:nvPr/>
          </p:nvSpPr>
          <p:spPr>
            <a:xfrm rot="5400000">
              <a:off x="1343880" y="356292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8" name="Rectangle 79"/>
            <p:cNvSpPr/>
            <p:nvPr/>
          </p:nvSpPr>
          <p:spPr>
            <a:xfrm rot="5400000">
              <a:off x="1431360" y="305028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89" name="Rectangle 80"/>
            <p:cNvSpPr/>
            <p:nvPr/>
          </p:nvSpPr>
          <p:spPr>
            <a:xfrm rot="5400000">
              <a:off x="1456560" y="43660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90" name="Rectangle 81"/>
            <p:cNvSpPr/>
            <p:nvPr/>
          </p:nvSpPr>
          <p:spPr>
            <a:xfrm rot="5400000">
              <a:off x="1431360" y="47689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91" name="Rectangle 82"/>
            <p:cNvSpPr/>
            <p:nvPr/>
          </p:nvSpPr>
          <p:spPr>
            <a:xfrm rot="5400000">
              <a:off x="1442880" y="56059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392" name="Rectangle 83"/>
            <p:cNvSpPr/>
            <p:nvPr/>
          </p:nvSpPr>
          <p:spPr>
            <a:xfrm rot="5400000">
              <a:off x="1431360" y="51930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393" name="TextBox 84"/>
                <p:cNvSpPr txBox="1"/>
                <p:nvPr/>
              </p:nvSpPr>
              <p:spPr>
                <a:xfrm>
                  <a:off x="1614960" y="40852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393" name="TextBox 84"/>
                <p:cNvSpPr txBox="1">
                  <a:spLocks noRot="1" noChangeAspect="1" noMove="1" noResize="1" noEditPoints="1" noAdjustHandles="1" noChangeArrowheads="1" noChangeShapeType="1" noTextEdit="1"/>
                </p:cNvSpPr>
                <p:nvPr/>
              </p:nvSpPr>
              <p:spPr>
                <a:xfrm>
                  <a:off x="1614960" y="4085280"/>
                  <a:ext cx="93960" cy="307440"/>
                </a:xfrm>
                <a:prstGeom prst="rect">
                  <a:avLst/>
                </a:prstGeom>
                <a:blipFill>
                  <a:blip r:embed="rId6"/>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394" name="TextBox 85"/>
              <p:cNvSpPr txBox="1"/>
              <p:nvPr/>
            </p:nvSpPr>
            <p:spPr>
              <a:xfrm rot="5400000">
                <a:off x="2770560" y="2852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394" name="TextBox 85"/>
              <p:cNvSpPr txBox="1">
                <a:spLocks noRot="1" noChangeAspect="1" noMove="1" noResize="1" noEditPoints="1" noAdjustHandles="1" noChangeArrowheads="1" noChangeShapeType="1" noTextEdit="1"/>
              </p:cNvSpPr>
              <p:nvPr/>
            </p:nvSpPr>
            <p:spPr>
              <a:xfrm rot="5400000">
                <a:off x="2770560" y="2852640"/>
                <a:ext cx="452880" cy="266760"/>
              </a:xfrm>
              <a:prstGeom prst="rect">
                <a:avLst/>
              </a:prstGeom>
              <a:blipFill>
                <a:blip r:embed="rId7"/>
                <a:stretch>
                  <a:fillRect l="-88636" b="-58108"/>
                </a:stretch>
              </a:blipFill>
            </p:spPr>
            <p:txBody>
              <a:bodyPr/>
              <a:lstStyle/>
              <a:p>
                <a:r>
                  <a:rPr lang="LID4096">
                    <a:noFill/>
                  </a:rPr>
                  <a:t> </a:t>
                </a:r>
              </a:p>
            </p:txBody>
          </p:sp>
        </mc:Fallback>
      </mc:AlternateContent>
      <p:sp>
        <p:nvSpPr>
          <p:cNvPr id="395" name="Straight Connector 86"/>
          <p:cNvSpPr/>
          <p:nvPr/>
        </p:nvSpPr>
        <p:spPr>
          <a:xfrm>
            <a:off x="2805120" y="125460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6" name="Straight Connector 87"/>
          <p:cNvSpPr/>
          <p:nvPr/>
        </p:nvSpPr>
        <p:spPr>
          <a:xfrm flipH="1">
            <a:off x="2416320" y="20545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7" name="Straight Connector 88"/>
          <p:cNvSpPr/>
          <p:nvPr/>
        </p:nvSpPr>
        <p:spPr>
          <a:xfrm>
            <a:off x="1962000" y="121284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8" name="Straight Connector 89"/>
          <p:cNvSpPr/>
          <p:nvPr/>
        </p:nvSpPr>
        <p:spPr>
          <a:xfrm flipH="1">
            <a:off x="1927800" y="236700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399" name="Straight Connector 90"/>
          <p:cNvSpPr/>
          <p:nvPr/>
        </p:nvSpPr>
        <p:spPr>
          <a:xfrm flipH="1">
            <a:off x="1920960" y="11797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0" name="Straight Connector 91"/>
          <p:cNvSpPr/>
          <p:nvPr/>
        </p:nvSpPr>
        <p:spPr>
          <a:xfrm flipH="1">
            <a:off x="1923480" y="151596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1" name="Straight Connector 92"/>
          <p:cNvSpPr/>
          <p:nvPr/>
        </p:nvSpPr>
        <p:spPr>
          <a:xfrm flipH="1">
            <a:off x="1931760" y="19443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2" name="Straight Connector 93"/>
          <p:cNvSpPr/>
          <p:nvPr/>
        </p:nvSpPr>
        <p:spPr>
          <a:xfrm flipH="1">
            <a:off x="2760120" y="12160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3" name="Straight Connector 94"/>
          <p:cNvSpPr/>
          <p:nvPr/>
        </p:nvSpPr>
        <p:spPr>
          <a:xfrm flipH="1">
            <a:off x="2768760" y="4381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4" name="Straight Connector 95"/>
          <p:cNvSpPr/>
          <p:nvPr/>
        </p:nvSpPr>
        <p:spPr>
          <a:xfrm flipH="1">
            <a:off x="2386800" y="2992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5" name="Straight Connector 96"/>
          <p:cNvSpPr/>
          <p:nvPr/>
        </p:nvSpPr>
        <p:spPr>
          <a:xfrm flipH="1">
            <a:off x="2390760" y="2020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06" name="TextBox 97"/>
          <p:cNvSpPr/>
          <p:nvPr/>
        </p:nvSpPr>
        <p:spPr>
          <a:xfrm>
            <a:off x="-11520" y="114552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407" name="TextBox 98"/>
          <p:cNvSpPr/>
          <p:nvPr/>
        </p:nvSpPr>
        <p:spPr>
          <a:xfrm>
            <a:off x="-7200" y="167616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408" name="TextBox 99"/>
          <p:cNvSpPr/>
          <p:nvPr/>
        </p:nvSpPr>
        <p:spPr>
          <a:xfrm>
            <a:off x="15480" y="22323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409" name="TextBox 100"/>
          <p:cNvSpPr/>
          <p:nvPr/>
        </p:nvSpPr>
        <p:spPr>
          <a:xfrm>
            <a:off x="5760" y="27896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410" name="Straight Arrow Connector 101"/>
          <p:cNvSpPr/>
          <p:nvPr/>
        </p:nvSpPr>
        <p:spPr>
          <a:xfrm flipH="1" flipV="1">
            <a:off x="975600" y="14047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1" name="Straight Arrow Connector 102"/>
          <p:cNvSpPr/>
          <p:nvPr/>
        </p:nvSpPr>
        <p:spPr>
          <a:xfrm flipH="1" flipV="1">
            <a:off x="967320" y="187596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2" name="Straight Arrow Connector 103"/>
          <p:cNvSpPr/>
          <p:nvPr/>
        </p:nvSpPr>
        <p:spPr>
          <a:xfrm flipH="1">
            <a:off x="1179360" y="22615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3" name="Straight Arrow Connector 104"/>
          <p:cNvSpPr/>
          <p:nvPr/>
        </p:nvSpPr>
        <p:spPr>
          <a:xfrm flipH="1">
            <a:off x="1171800" y="2817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14" name="TextBox 2"/>
          <p:cNvSpPr/>
          <p:nvPr/>
        </p:nvSpPr>
        <p:spPr>
          <a:xfrm>
            <a:off x="7940520" y="21960"/>
            <a:ext cx="237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err="1">
                <a:solidFill>
                  <a:srgbClr val="000000"/>
                </a:solidFill>
                <a:latin typeface="Calibri"/>
              </a:rPr>
              <a:t>AoI</a:t>
            </a:r>
            <a:r>
              <a:rPr lang="en-GB" sz="1800" b="0" strike="noStrike" spc="-1" noProof="0" dirty="0">
                <a:solidFill>
                  <a:srgbClr val="000000"/>
                </a:solidFill>
                <a:latin typeface="Calibri"/>
              </a:rPr>
              <a:t> formulation</a:t>
            </a:r>
            <a:endParaRPr lang="en-GB" sz="1800" b="0" strike="noStrike" spc="-1" noProof="0" dirty="0">
              <a:latin typeface="Arial"/>
            </a:endParaRPr>
          </a:p>
        </p:txBody>
      </p:sp>
      <p:graphicFrame>
        <p:nvGraphicFramePr>
          <p:cNvPr id="415" name="Table 5"/>
          <p:cNvGraphicFramePr/>
          <p:nvPr>
            <p:extLst>
              <p:ext uri="{D42A27DB-BD31-4B8C-83A1-F6EECF244321}">
                <p14:modId xmlns:p14="http://schemas.microsoft.com/office/powerpoint/2010/main" val="72390123"/>
              </p:ext>
            </p:extLst>
          </p:nvPr>
        </p:nvGraphicFramePr>
        <p:xfrm>
          <a:off x="7940520" y="391320"/>
          <a:ext cx="4297320" cy="3600000"/>
        </p:xfrm>
        <a:graphic>
          <a:graphicData uri="http://schemas.openxmlformats.org/drawingml/2006/table">
            <a:tbl>
              <a:tblPr/>
              <a:tblGrid>
                <a:gridCol w="3654000">
                  <a:extLst>
                    <a:ext uri="{9D8B030D-6E8A-4147-A177-3AD203B41FA5}">
                      <a16:colId xmlns:a16="http://schemas.microsoft.com/office/drawing/2014/main" val="20000"/>
                    </a:ext>
                  </a:extLst>
                </a:gridCol>
                <a:gridCol w="6433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endParaRPr lang="en-GB" noProof="0" dirty="0"/>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r h="720000">
                <a:tc>
                  <a:txBody>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(4)</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3"/>
                  </a:ext>
                </a:extLst>
              </a:tr>
              <a:tr h="720000">
                <a:tc>
                  <a:txBody>
                    <a:bodyPr/>
                    <a:lstStyle/>
                    <a:p>
                      <a:pPr>
                        <a:lnSpc>
                          <a:spcPct val="100000"/>
                        </a:lnSpc>
                        <a:buNone/>
                        <a:tabLst>
                          <a:tab pos="0" algn="l"/>
                        </a:tabLst>
                      </a:pPr>
                      <a:r>
                        <a:rPr lang="en-GB" sz="1800" b="0" strike="noStrike" spc="-1" noProof="0" dirty="0">
                          <a:solidFill>
                            <a:srgbClr val="000000"/>
                          </a:solidFill>
                          <a:latin typeface="Calibri"/>
                        </a:rPr>
                        <a:t> </a:t>
                      </a:r>
                      <a:endParaRPr lang="en-GB" sz="1800" b="0" strike="noStrike" spc="-1" noProof="0" dirty="0">
                        <a:latin typeface="Arial"/>
                      </a:endParaRPr>
                    </a:p>
                  </a:txBody>
                  <a:tcP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(5)</a:t>
                      </a:r>
                      <a:endParaRPr lang="en-GB" sz="1800" b="0" strike="noStrike" spc="-1" noProof="0" dirty="0">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4"/>
                  </a:ext>
                </a:extLst>
              </a:tr>
            </a:tbl>
          </a:graphicData>
        </a:graphic>
      </p:graphicFrame>
      <p:sp>
        <p:nvSpPr>
          <p:cNvPr id="416" name="Rectangle: Rounded Corners 6"/>
          <p:cNvSpPr/>
          <p:nvPr/>
        </p:nvSpPr>
        <p:spPr>
          <a:xfrm>
            <a:off x="7940520" y="0"/>
            <a:ext cx="4180320" cy="3742200"/>
          </a:xfrm>
          <a:prstGeom prst="roundRect">
            <a:avLst>
              <a:gd name="adj" fmla="val 2105"/>
            </a:avLst>
          </a:prstGeom>
          <a:noFill/>
          <a:ln w="19050">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417" name="Picture 8"/>
          <p:cNvPicPr/>
          <p:nvPr/>
        </p:nvPicPr>
        <p:blipFill>
          <a:blip r:embed="rId8"/>
          <a:srcRect b="11563"/>
          <a:stretch/>
        </p:blipFill>
        <p:spPr>
          <a:xfrm>
            <a:off x="5877720" y="3803040"/>
            <a:ext cx="5440320" cy="2884680"/>
          </a:xfrm>
          <a:prstGeom prst="rect">
            <a:avLst/>
          </a:prstGeom>
          <a:ln w="0">
            <a:noFill/>
          </a:ln>
        </p:spPr>
      </p:pic>
      <mc:AlternateContent xmlns:mc="http://schemas.openxmlformats.org/markup-compatibility/2006" xmlns:a14="http://schemas.microsoft.com/office/drawing/2010/main">
        <mc:Choice Requires="a14">
          <p:sp>
            <p:nvSpPr>
              <p:cNvPr id="418" name="TextBox 7"/>
              <p:cNvSpPr txBox="1"/>
              <p:nvPr/>
            </p:nvSpPr>
            <p:spPr>
              <a:xfrm>
                <a:off x="7949520" y="6476040"/>
                <a:ext cx="671040" cy="38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d</m:t>
                          </m:r>
                        </m:sub>
                      </m:sSub>
                    </m:oMath>
                  </m:oMathPara>
                </a14:m>
                <a:endParaRPr lang="en-GB" noProof="0" dirty="0"/>
              </a:p>
            </p:txBody>
          </p:sp>
        </mc:Choice>
        <mc:Fallback xmlns="">
          <p:sp>
            <p:nvSpPr>
              <p:cNvPr id="418" name="TextBox 7"/>
              <p:cNvSpPr txBox="1">
                <a:spLocks noRot="1" noChangeAspect="1" noMove="1" noResize="1" noEditPoints="1" noAdjustHandles="1" noChangeArrowheads="1" noChangeShapeType="1" noTextEdit="1"/>
              </p:cNvSpPr>
              <p:nvPr/>
            </p:nvSpPr>
            <p:spPr>
              <a:xfrm>
                <a:off x="7949520" y="6476040"/>
                <a:ext cx="671040" cy="384480"/>
              </a:xfrm>
              <a:prstGeom prst="rect">
                <a:avLst/>
              </a:prstGeom>
              <a:blipFill>
                <a:blip r:embed="rId9"/>
                <a:stretch>
                  <a:fillRect b="-12698"/>
                </a:stretch>
              </a:blipFill>
            </p:spPr>
            <p:txBody>
              <a:bodyPr/>
              <a:lstStyle/>
              <a:p>
                <a:r>
                  <a:rPr lang="LID4096">
                    <a:noFill/>
                  </a:rPr>
                  <a:t> </a:t>
                </a:r>
              </a:p>
            </p:txBody>
          </p:sp>
        </mc:Fallback>
      </mc:AlternateContent>
      <p:sp>
        <p:nvSpPr>
          <p:cNvPr id="419" name="TextBox 10"/>
          <p:cNvSpPr/>
          <p:nvPr/>
        </p:nvSpPr>
        <p:spPr>
          <a:xfrm>
            <a:off x="7281720" y="6501960"/>
            <a:ext cx="538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0" y="0"/>
            <a:ext cx="5158440" cy="58212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sp>
        <p:nvSpPr>
          <p:cNvPr id="422" name="TextBox 55"/>
          <p:cNvSpPr/>
          <p:nvPr/>
        </p:nvSpPr>
        <p:spPr>
          <a:xfrm>
            <a:off x="3131280" y="715680"/>
            <a:ext cx="3470040" cy="363960"/>
          </a:xfrm>
          <a:custGeom>
            <a:avLst/>
            <a:gdLst/>
            <a:ahLst/>
            <a:cxnLst/>
            <a:rect l="l" t="t" r="r" b="b"/>
            <a:pathLst>
              <a:path w="2890663" h="369332">
                <a:moveTo>
                  <a:pt x="0" y="0"/>
                </a:moveTo>
                <a:cubicBezTo>
                  <a:pt x="229137" y="-20679"/>
                  <a:pt x="426240" y="7803"/>
                  <a:pt x="549226" y="0"/>
                </a:cubicBezTo>
                <a:cubicBezTo>
                  <a:pt x="672212" y="-7803"/>
                  <a:pt x="916472" y="45132"/>
                  <a:pt x="1040639" y="0"/>
                </a:cubicBezTo>
                <a:cubicBezTo>
                  <a:pt x="1164806" y="-45132"/>
                  <a:pt x="1407562" y="857"/>
                  <a:pt x="1676585" y="0"/>
                </a:cubicBezTo>
                <a:cubicBezTo>
                  <a:pt x="1945608" y="-857"/>
                  <a:pt x="2003645" y="12860"/>
                  <a:pt x="2225811" y="0"/>
                </a:cubicBezTo>
                <a:cubicBezTo>
                  <a:pt x="2447977" y="-12860"/>
                  <a:pt x="2717965" y="10545"/>
                  <a:pt x="2890663" y="0"/>
                </a:cubicBezTo>
                <a:cubicBezTo>
                  <a:pt x="2926823" y="81226"/>
                  <a:pt x="2869125" y="278722"/>
                  <a:pt x="2890663" y="369332"/>
                </a:cubicBezTo>
                <a:cubicBezTo>
                  <a:pt x="2650884" y="417985"/>
                  <a:pt x="2439718" y="300582"/>
                  <a:pt x="2312530" y="369332"/>
                </a:cubicBezTo>
                <a:cubicBezTo>
                  <a:pt x="2185342" y="438082"/>
                  <a:pt x="1911462" y="347573"/>
                  <a:pt x="1676585" y="369332"/>
                </a:cubicBezTo>
                <a:cubicBezTo>
                  <a:pt x="1441708" y="391091"/>
                  <a:pt x="1402684" y="328860"/>
                  <a:pt x="1185172" y="369332"/>
                </a:cubicBezTo>
                <a:cubicBezTo>
                  <a:pt x="967660" y="409804"/>
                  <a:pt x="873147" y="344316"/>
                  <a:pt x="607039" y="369332"/>
                </a:cubicBezTo>
                <a:cubicBezTo>
                  <a:pt x="340931" y="394348"/>
                  <a:pt x="261372" y="312973"/>
                  <a:pt x="0" y="369332"/>
                </a:cubicBezTo>
                <a:cubicBezTo>
                  <a:pt x="-36656" y="211973"/>
                  <a:pt x="14639" y="175527"/>
                  <a:pt x="0" y="0"/>
                </a:cubicBezTo>
                <a:close/>
              </a:path>
            </a:pathLst>
          </a:custGeom>
          <a:noFill/>
          <a:ln w="15875">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1: MU Localization</a:t>
            </a:r>
            <a:endParaRPr lang="en-GB" sz="1800" b="0" strike="noStrike" spc="-1" noProof="0" dirty="0">
              <a:latin typeface="Arial"/>
            </a:endParaRPr>
          </a:p>
        </p:txBody>
      </p:sp>
      <p:sp>
        <p:nvSpPr>
          <p:cNvPr id="423" name="TextBox 56"/>
          <p:cNvSpPr/>
          <p:nvPr/>
        </p:nvSpPr>
        <p:spPr>
          <a:xfrm>
            <a:off x="2733480" y="1605600"/>
            <a:ext cx="4265640" cy="363960"/>
          </a:xfrm>
          <a:custGeom>
            <a:avLst/>
            <a:gdLst/>
            <a:ahLst/>
            <a:cxnLst/>
            <a:rect l="l" t="t" r="r" b="b"/>
            <a:pathLst>
              <a:path w="3469411" h="369332">
                <a:moveTo>
                  <a:pt x="0" y="0"/>
                </a:moveTo>
                <a:cubicBezTo>
                  <a:pt x="260045" y="-40649"/>
                  <a:pt x="377593" y="22203"/>
                  <a:pt x="543541" y="0"/>
                </a:cubicBezTo>
                <a:cubicBezTo>
                  <a:pt x="709489" y="-22203"/>
                  <a:pt x="804417" y="38210"/>
                  <a:pt x="1017694" y="0"/>
                </a:cubicBezTo>
                <a:cubicBezTo>
                  <a:pt x="1230971" y="-38210"/>
                  <a:pt x="1456829" y="68845"/>
                  <a:pt x="1665317" y="0"/>
                </a:cubicBezTo>
                <a:cubicBezTo>
                  <a:pt x="1873805" y="-68845"/>
                  <a:pt x="2010795" y="58151"/>
                  <a:pt x="2208858" y="0"/>
                </a:cubicBezTo>
                <a:cubicBezTo>
                  <a:pt x="2406921" y="-58151"/>
                  <a:pt x="2592701" y="63268"/>
                  <a:pt x="2752399" y="0"/>
                </a:cubicBezTo>
                <a:cubicBezTo>
                  <a:pt x="2912097" y="-63268"/>
                  <a:pt x="3276094" y="81236"/>
                  <a:pt x="3469411" y="0"/>
                </a:cubicBezTo>
                <a:cubicBezTo>
                  <a:pt x="3491090" y="103222"/>
                  <a:pt x="3436250" y="284950"/>
                  <a:pt x="3469411" y="369332"/>
                </a:cubicBezTo>
                <a:cubicBezTo>
                  <a:pt x="3261114" y="424059"/>
                  <a:pt x="3157820" y="342346"/>
                  <a:pt x="2891176" y="369332"/>
                </a:cubicBezTo>
                <a:cubicBezTo>
                  <a:pt x="2624533" y="396318"/>
                  <a:pt x="2558755" y="327928"/>
                  <a:pt x="2417023" y="369332"/>
                </a:cubicBezTo>
                <a:cubicBezTo>
                  <a:pt x="2275291" y="410736"/>
                  <a:pt x="2086189" y="311283"/>
                  <a:pt x="1838788" y="369332"/>
                </a:cubicBezTo>
                <a:cubicBezTo>
                  <a:pt x="1591387" y="427381"/>
                  <a:pt x="1477620" y="308640"/>
                  <a:pt x="1260553" y="369332"/>
                </a:cubicBezTo>
                <a:cubicBezTo>
                  <a:pt x="1043486" y="430024"/>
                  <a:pt x="843626" y="324669"/>
                  <a:pt x="717012" y="369332"/>
                </a:cubicBezTo>
                <a:cubicBezTo>
                  <a:pt x="590398" y="413995"/>
                  <a:pt x="147688" y="35440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2: IRS Phase-Shift Design</a:t>
            </a:r>
            <a:endParaRPr lang="en-GB" sz="1800" b="0" strike="noStrike" spc="-1" noProof="0" dirty="0">
              <a:latin typeface="Arial"/>
            </a:endParaRPr>
          </a:p>
        </p:txBody>
      </p:sp>
      <p:sp>
        <p:nvSpPr>
          <p:cNvPr id="424" name="TextBox 57"/>
          <p:cNvSpPr/>
          <p:nvPr/>
        </p:nvSpPr>
        <p:spPr>
          <a:xfrm>
            <a:off x="2916720" y="2545200"/>
            <a:ext cx="3907440" cy="363960"/>
          </a:xfrm>
          <a:custGeom>
            <a:avLst/>
            <a:gdLst/>
            <a:ahLst/>
            <a:cxnLst/>
            <a:rect l="l" t="t" r="r" b="b"/>
            <a:pathLst>
              <a:path w="3208058" h="369332">
                <a:moveTo>
                  <a:pt x="0" y="0"/>
                </a:moveTo>
                <a:cubicBezTo>
                  <a:pt x="146319" y="-29595"/>
                  <a:pt x="277717" y="18716"/>
                  <a:pt x="502596" y="0"/>
                </a:cubicBezTo>
                <a:cubicBezTo>
                  <a:pt x="727475" y="-18716"/>
                  <a:pt x="773604" y="36810"/>
                  <a:pt x="941030" y="0"/>
                </a:cubicBezTo>
                <a:cubicBezTo>
                  <a:pt x="1108456" y="-36810"/>
                  <a:pt x="1317401" y="51985"/>
                  <a:pt x="1539868" y="0"/>
                </a:cubicBezTo>
                <a:cubicBezTo>
                  <a:pt x="1762335" y="-51985"/>
                  <a:pt x="1899691" y="14674"/>
                  <a:pt x="2042464" y="0"/>
                </a:cubicBezTo>
                <a:cubicBezTo>
                  <a:pt x="2185237" y="-14674"/>
                  <a:pt x="2441728" y="13454"/>
                  <a:pt x="2545059" y="0"/>
                </a:cubicBezTo>
                <a:cubicBezTo>
                  <a:pt x="2648390" y="-13454"/>
                  <a:pt x="3014495" y="69847"/>
                  <a:pt x="3208058" y="0"/>
                </a:cubicBezTo>
                <a:cubicBezTo>
                  <a:pt x="3229737" y="103222"/>
                  <a:pt x="3174897" y="284950"/>
                  <a:pt x="3208058" y="369332"/>
                </a:cubicBezTo>
                <a:cubicBezTo>
                  <a:pt x="3015587" y="383391"/>
                  <a:pt x="2814809" y="341282"/>
                  <a:pt x="2673382" y="369332"/>
                </a:cubicBezTo>
                <a:cubicBezTo>
                  <a:pt x="2531955" y="397382"/>
                  <a:pt x="2389559" y="347277"/>
                  <a:pt x="2234947" y="369332"/>
                </a:cubicBezTo>
                <a:cubicBezTo>
                  <a:pt x="2080335" y="391387"/>
                  <a:pt x="1955035" y="362348"/>
                  <a:pt x="1700271" y="369332"/>
                </a:cubicBezTo>
                <a:cubicBezTo>
                  <a:pt x="1445507" y="376316"/>
                  <a:pt x="1411986" y="310397"/>
                  <a:pt x="1165594" y="369332"/>
                </a:cubicBezTo>
                <a:cubicBezTo>
                  <a:pt x="919202" y="428267"/>
                  <a:pt x="847060" y="361511"/>
                  <a:pt x="662999" y="369332"/>
                </a:cubicBezTo>
                <a:cubicBezTo>
                  <a:pt x="478939" y="377153"/>
                  <a:pt x="256305" y="30157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3: Channel Estimation</a:t>
            </a:r>
            <a:endParaRPr lang="en-GB" sz="1800" b="0" strike="noStrike" spc="-1" noProof="0" dirty="0">
              <a:latin typeface="Arial"/>
            </a:endParaRPr>
          </a:p>
        </p:txBody>
      </p:sp>
      <p:sp>
        <p:nvSpPr>
          <p:cNvPr id="425" name="Straight Arrow Connector 59"/>
          <p:cNvSpPr/>
          <p:nvPr/>
        </p:nvSpPr>
        <p:spPr>
          <a:xfrm flipH="1">
            <a:off x="4865400" y="1085040"/>
            <a:ext cx="360" cy="52020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26" name="Straight Arrow Connector 61"/>
          <p:cNvSpPr/>
          <p:nvPr/>
        </p:nvSpPr>
        <p:spPr>
          <a:xfrm>
            <a:off x="4866120" y="1974960"/>
            <a:ext cx="3960" cy="56952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27" name="TextBox 68"/>
          <p:cNvSpPr/>
          <p:nvPr/>
        </p:nvSpPr>
        <p:spPr>
          <a:xfrm>
            <a:off x="0" y="6087960"/>
            <a:ext cx="5357880" cy="7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mc:AlternateContent xmlns:mc="http://schemas.openxmlformats.org/markup-compatibility/2006" xmlns:a14="http://schemas.microsoft.com/office/drawing/2010/main">
        <mc:Choice Requires="a14">
          <p:sp>
            <p:nvSpPr>
              <p:cNvPr id="428" name="TextBox 69"/>
              <p:cNvSpPr txBox="1"/>
              <p:nvPr/>
            </p:nvSpPr>
            <p:spPr>
              <a:xfrm rot="5400000">
                <a:off x="1982880" y="125244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428" name="TextBox 69"/>
              <p:cNvSpPr txBox="1">
                <a:spLocks noRot="1" noChangeAspect="1" noMove="1" noResize="1" noEditPoints="1" noAdjustHandles="1" noChangeArrowheads="1" noChangeShapeType="1" noTextEdit="1"/>
              </p:cNvSpPr>
              <p:nvPr/>
            </p:nvSpPr>
            <p:spPr>
              <a:xfrm rot="5400000">
                <a:off x="1982880" y="1252440"/>
                <a:ext cx="375840" cy="230400"/>
              </a:xfrm>
              <a:prstGeom prst="rect">
                <a:avLst/>
              </a:prstGeom>
              <a:blipFill>
                <a:blip r:embed="rId2"/>
                <a:stretch>
                  <a:fillRect l="-84211" b="-6229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9" name="TextBox 70"/>
              <p:cNvSpPr txBox="1"/>
              <p:nvPr/>
            </p:nvSpPr>
            <p:spPr>
              <a:xfrm rot="5400000">
                <a:off x="2067840" y="1649880"/>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429" name="TextBox 70"/>
              <p:cNvSpPr txBox="1">
                <a:spLocks noRot="1" noChangeAspect="1" noMove="1" noResize="1" noEditPoints="1" noAdjustHandles="1" noChangeArrowheads="1" noChangeShapeType="1" noTextEdit="1"/>
              </p:cNvSpPr>
              <p:nvPr/>
            </p:nvSpPr>
            <p:spPr>
              <a:xfrm rot="5400000">
                <a:off x="2067840" y="1649880"/>
                <a:ext cx="414360" cy="226080"/>
              </a:xfrm>
              <a:prstGeom prst="rect">
                <a:avLst/>
              </a:prstGeom>
              <a:blipFill>
                <a:blip r:embed="rId3"/>
                <a:stretch>
                  <a:fillRect l="-9189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0" name="TextBox 71"/>
              <p:cNvSpPr txBox="1"/>
              <p:nvPr/>
            </p:nvSpPr>
            <p:spPr>
              <a:xfrm rot="5400000">
                <a:off x="2010600" y="210924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430" name="TextBox 71"/>
              <p:cNvSpPr txBox="1">
                <a:spLocks noRot="1" noChangeAspect="1" noMove="1" noResize="1" noEditPoints="1" noAdjustHandles="1" noChangeArrowheads="1" noChangeShapeType="1" noTextEdit="1"/>
              </p:cNvSpPr>
              <p:nvPr/>
            </p:nvSpPr>
            <p:spPr>
              <a:xfrm rot="5400000">
                <a:off x="2010600" y="2109240"/>
                <a:ext cx="300240" cy="214920"/>
              </a:xfrm>
              <a:prstGeom prst="rect">
                <a:avLst/>
              </a:prstGeom>
              <a:blipFill>
                <a:blip r:embed="rId4"/>
                <a:stretch>
                  <a:fillRect l="-77143" b="-7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1" name="TextBox 72"/>
              <p:cNvSpPr txBox="1"/>
              <p:nvPr/>
            </p:nvSpPr>
            <p:spPr>
              <a:xfrm rot="5400000">
                <a:off x="2405520" y="22968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431" name="TextBox 72"/>
              <p:cNvSpPr txBox="1">
                <a:spLocks noRot="1" noChangeAspect="1" noMove="1" noResize="1" noEditPoints="1" noAdjustHandles="1" noChangeArrowheads="1" noChangeShapeType="1" noTextEdit="1"/>
              </p:cNvSpPr>
              <p:nvPr/>
            </p:nvSpPr>
            <p:spPr>
              <a:xfrm rot="5400000">
                <a:off x="2405520" y="2296800"/>
                <a:ext cx="426960" cy="230400"/>
              </a:xfrm>
              <a:prstGeom prst="rect">
                <a:avLst/>
              </a:prstGeom>
              <a:blipFill>
                <a:blip r:embed="rId5"/>
                <a:stretch>
                  <a:fillRect l="-86842" b="-58571"/>
                </a:stretch>
              </a:blipFill>
            </p:spPr>
            <p:txBody>
              <a:bodyPr/>
              <a:lstStyle/>
              <a:p>
                <a:r>
                  <a:rPr lang="LID4096">
                    <a:noFill/>
                  </a:rPr>
                  <a:t> </a:t>
                </a:r>
              </a:p>
            </p:txBody>
          </p:sp>
        </mc:Fallback>
      </mc:AlternateContent>
      <p:grpSp>
        <p:nvGrpSpPr>
          <p:cNvPr id="432" name="Group 73"/>
          <p:cNvGrpSpPr/>
          <p:nvPr/>
        </p:nvGrpSpPr>
        <p:grpSpPr>
          <a:xfrm>
            <a:off x="1434600" y="1218240"/>
            <a:ext cx="419400" cy="4797000"/>
            <a:chOff x="1434600" y="1218240"/>
            <a:chExt cx="419400" cy="4797000"/>
          </a:xfrm>
        </p:grpSpPr>
        <p:sp>
          <p:nvSpPr>
            <p:cNvPr id="433" name="Rectangle 74"/>
            <p:cNvSpPr/>
            <p:nvPr/>
          </p:nvSpPr>
          <p:spPr>
            <a:xfrm rot="5400000">
              <a:off x="1458360" y="11962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4" name="Rectangle 75"/>
            <p:cNvSpPr/>
            <p:nvPr/>
          </p:nvSpPr>
          <p:spPr>
            <a:xfrm rot="5400000">
              <a:off x="1433160" y="15991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5" name="Rectangle 76"/>
            <p:cNvSpPr/>
            <p:nvPr/>
          </p:nvSpPr>
          <p:spPr>
            <a:xfrm rot="5400000">
              <a:off x="1343520" y="25369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6" name="Rectangle 77"/>
            <p:cNvSpPr/>
            <p:nvPr/>
          </p:nvSpPr>
          <p:spPr>
            <a:xfrm rot="5400000">
              <a:off x="1433160" y="20232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7" name="Rectangle 78"/>
            <p:cNvSpPr/>
            <p:nvPr/>
          </p:nvSpPr>
          <p:spPr>
            <a:xfrm rot="5400000">
              <a:off x="1343880" y="356292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8" name="Rectangle 79"/>
            <p:cNvSpPr/>
            <p:nvPr/>
          </p:nvSpPr>
          <p:spPr>
            <a:xfrm rot="5400000">
              <a:off x="1431360" y="305028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39" name="Rectangle 80"/>
            <p:cNvSpPr/>
            <p:nvPr/>
          </p:nvSpPr>
          <p:spPr>
            <a:xfrm rot="5400000">
              <a:off x="1456560" y="43660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40" name="Rectangle 81"/>
            <p:cNvSpPr/>
            <p:nvPr/>
          </p:nvSpPr>
          <p:spPr>
            <a:xfrm rot="5400000">
              <a:off x="1431360" y="47689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41" name="Rectangle 82"/>
            <p:cNvSpPr/>
            <p:nvPr/>
          </p:nvSpPr>
          <p:spPr>
            <a:xfrm rot="5400000">
              <a:off x="1442880" y="56059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42" name="Rectangle 83"/>
            <p:cNvSpPr/>
            <p:nvPr/>
          </p:nvSpPr>
          <p:spPr>
            <a:xfrm rot="5400000">
              <a:off x="1431360" y="51930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43" name="TextBox 84"/>
                <p:cNvSpPr txBox="1"/>
                <p:nvPr/>
              </p:nvSpPr>
              <p:spPr>
                <a:xfrm>
                  <a:off x="1614960" y="40852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443" name="TextBox 84"/>
                <p:cNvSpPr txBox="1">
                  <a:spLocks noRot="1" noChangeAspect="1" noMove="1" noResize="1" noEditPoints="1" noAdjustHandles="1" noChangeArrowheads="1" noChangeShapeType="1" noTextEdit="1"/>
                </p:cNvSpPr>
                <p:nvPr/>
              </p:nvSpPr>
              <p:spPr>
                <a:xfrm>
                  <a:off x="1614960" y="4085280"/>
                  <a:ext cx="93960" cy="307440"/>
                </a:xfrm>
                <a:prstGeom prst="rect">
                  <a:avLst/>
                </a:prstGeom>
                <a:blipFill>
                  <a:blip r:embed="rId6"/>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444" name="TextBox 85"/>
              <p:cNvSpPr txBox="1"/>
              <p:nvPr/>
            </p:nvSpPr>
            <p:spPr>
              <a:xfrm rot="5400000">
                <a:off x="2770560" y="2852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444" name="TextBox 85"/>
              <p:cNvSpPr txBox="1">
                <a:spLocks noRot="1" noChangeAspect="1" noMove="1" noResize="1" noEditPoints="1" noAdjustHandles="1" noChangeArrowheads="1" noChangeShapeType="1" noTextEdit="1"/>
              </p:cNvSpPr>
              <p:nvPr/>
            </p:nvSpPr>
            <p:spPr>
              <a:xfrm rot="5400000">
                <a:off x="2770560" y="2852640"/>
                <a:ext cx="452880" cy="266760"/>
              </a:xfrm>
              <a:prstGeom prst="rect">
                <a:avLst/>
              </a:prstGeom>
              <a:blipFill>
                <a:blip r:embed="rId7"/>
                <a:stretch>
                  <a:fillRect l="-88636" b="-58108"/>
                </a:stretch>
              </a:blipFill>
            </p:spPr>
            <p:txBody>
              <a:bodyPr/>
              <a:lstStyle/>
              <a:p>
                <a:r>
                  <a:rPr lang="LID4096">
                    <a:noFill/>
                  </a:rPr>
                  <a:t> </a:t>
                </a:r>
              </a:p>
            </p:txBody>
          </p:sp>
        </mc:Fallback>
      </mc:AlternateContent>
      <p:sp>
        <p:nvSpPr>
          <p:cNvPr id="445" name="Straight Connector 86"/>
          <p:cNvSpPr/>
          <p:nvPr/>
        </p:nvSpPr>
        <p:spPr>
          <a:xfrm>
            <a:off x="2805120" y="125460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6" name="Straight Connector 87"/>
          <p:cNvSpPr/>
          <p:nvPr/>
        </p:nvSpPr>
        <p:spPr>
          <a:xfrm flipH="1">
            <a:off x="2416320" y="20545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7" name="Straight Connector 88"/>
          <p:cNvSpPr/>
          <p:nvPr/>
        </p:nvSpPr>
        <p:spPr>
          <a:xfrm>
            <a:off x="1962000" y="121284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8" name="Straight Connector 89"/>
          <p:cNvSpPr/>
          <p:nvPr/>
        </p:nvSpPr>
        <p:spPr>
          <a:xfrm flipH="1">
            <a:off x="1927800" y="236700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49" name="Straight Connector 90"/>
          <p:cNvSpPr/>
          <p:nvPr/>
        </p:nvSpPr>
        <p:spPr>
          <a:xfrm flipH="1">
            <a:off x="1920960" y="11797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0" name="Straight Connector 91"/>
          <p:cNvSpPr/>
          <p:nvPr/>
        </p:nvSpPr>
        <p:spPr>
          <a:xfrm flipH="1">
            <a:off x="1923480" y="151596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1" name="Straight Connector 92"/>
          <p:cNvSpPr/>
          <p:nvPr/>
        </p:nvSpPr>
        <p:spPr>
          <a:xfrm flipH="1">
            <a:off x="1931760" y="19443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2" name="Straight Connector 93"/>
          <p:cNvSpPr/>
          <p:nvPr/>
        </p:nvSpPr>
        <p:spPr>
          <a:xfrm flipH="1">
            <a:off x="2760120" y="12160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3" name="Straight Connector 94"/>
          <p:cNvSpPr/>
          <p:nvPr/>
        </p:nvSpPr>
        <p:spPr>
          <a:xfrm flipH="1">
            <a:off x="2768760" y="4381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4" name="Straight Connector 95"/>
          <p:cNvSpPr/>
          <p:nvPr/>
        </p:nvSpPr>
        <p:spPr>
          <a:xfrm flipH="1">
            <a:off x="2386800" y="2992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5" name="Straight Connector 96"/>
          <p:cNvSpPr/>
          <p:nvPr/>
        </p:nvSpPr>
        <p:spPr>
          <a:xfrm flipH="1">
            <a:off x="2390760" y="2020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56" name="TextBox 97"/>
          <p:cNvSpPr/>
          <p:nvPr/>
        </p:nvSpPr>
        <p:spPr>
          <a:xfrm>
            <a:off x="-11520" y="114552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457" name="TextBox 98"/>
          <p:cNvSpPr/>
          <p:nvPr/>
        </p:nvSpPr>
        <p:spPr>
          <a:xfrm>
            <a:off x="-7200" y="167616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458" name="TextBox 99"/>
          <p:cNvSpPr/>
          <p:nvPr/>
        </p:nvSpPr>
        <p:spPr>
          <a:xfrm>
            <a:off x="15480" y="22323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459" name="TextBox 100"/>
          <p:cNvSpPr/>
          <p:nvPr/>
        </p:nvSpPr>
        <p:spPr>
          <a:xfrm>
            <a:off x="5760" y="27896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460" name="Straight Arrow Connector 101"/>
          <p:cNvSpPr/>
          <p:nvPr/>
        </p:nvSpPr>
        <p:spPr>
          <a:xfrm flipH="1" flipV="1">
            <a:off x="975600" y="14047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1" name="Straight Arrow Connector 102"/>
          <p:cNvSpPr/>
          <p:nvPr/>
        </p:nvSpPr>
        <p:spPr>
          <a:xfrm flipH="1" flipV="1">
            <a:off x="967320" y="187596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2" name="Straight Arrow Connector 103"/>
          <p:cNvSpPr/>
          <p:nvPr/>
        </p:nvSpPr>
        <p:spPr>
          <a:xfrm flipH="1">
            <a:off x="1179360" y="22615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3" name="Straight Arrow Connector 104"/>
          <p:cNvSpPr/>
          <p:nvPr/>
        </p:nvSpPr>
        <p:spPr>
          <a:xfrm flipH="1">
            <a:off x="1171800" y="2817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64" name="TextBox 2"/>
          <p:cNvSpPr/>
          <p:nvPr/>
        </p:nvSpPr>
        <p:spPr>
          <a:xfrm>
            <a:off x="7940520" y="21960"/>
            <a:ext cx="237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err="1">
                <a:solidFill>
                  <a:srgbClr val="000000"/>
                </a:solidFill>
                <a:latin typeface="Calibri"/>
              </a:rPr>
              <a:t>AoI</a:t>
            </a:r>
            <a:r>
              <a:rPr lang="en-GB" sz="1800" b="0" strike="noStrike" spc="-1" noProof="0" dirty="0">
                <a:solidFill>
                  <a:srgbClr val="000000"/>
                </a:solidFill>
                <a:latin typeface="Calibri"/>
              </a:rPr>
              <a:t> formulation</a:t>
            </a:r>
            <a:endParaRPr lang="en-GB" sz="1800" b="0" strike="noStrike" spc="-1" noProof="0" dirty="0">
              <a:latin typeface="Arial"/>
            </a:endParaRPr>
          </a:p>
        </p:txBody>
      </p:sp>
      <p:graphicFrame>
        <p:nvGraphicFramePr>
          <p:cNvPr id="465" name="Table 5"/>
          <p:cNvGraphicFramePr/>
          <p:nvPr>
            <p:extLst>
              <p:ext uri="{D42A27DB-BD31-4B8C-83A1-F6EECF244321}">
                <p14:modId xmlns:p14="http://schemas.microsoft.com/office/powerpoint/2010/main" val="2581284858"/>
              </p:ext>
            </p:extLst>
          </p:nvPr>
        </p:nvGraphicFramePr>
        <p:xfrm>
          <a:off x="7940520" y="391320"/>
          <a:ext cx="4297320" cy="2160000"/>
        </p:xfrm>
        <a:graphic>
          <a:graphicData uri="http://schemas.openxmlformats.org/drawingml/2006/table">
            <a:tbl>
              <a:tblPr/>
              <a:tblGrid>
                <a:gridCol w="3654000">
                  <a:extLst>
                    <a:ext uri="{9D8B030D-6E8A-4147-A177-3AD203B41FA5}">
                      <a16:colId xmlns:a16="http://schemas.microsoft.com/office/drawing/2014/main" val="20000"/>
                    </a:ext>
                  </a:extLst>
                </a:gridCol>
                <a:gridCol w="6433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bl>
          </a:graphicData>
        </a:graphic>
      </p:graphicFrame>
      <p:sp>
        <p:nvSpPr>
          <p:cNvPr id="466" name="Rectangle: Rounded Corners 6"/>
          <p:cNvSpPr/>
          <p:nvPr/>
        </p:nvSpPr>
        <p:spPr>
          <a:xfrm>
            <a:off x="7940520" y="0"/>
            <a:ext cx="4180320" cy="2548440"/>
          </a:xfrm>
          <a:prstGeom prst="roundRect">
            <a:avLst>
              <a:gd name="adj" fmla="val 2105"/>
            </a:avLst>
          </a:prstGeom>
          <a:noFill/>
          <a:ln w="19050">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67" name="TextBox 7"/>
              <p:cNvSpPr txBox="1"/>
              <p:nvPr/>
            </p:nvSpPr>
            <p:spPr>
              <a:xfrm>
                <a:off x="7441560" y="6402600"/>
                <a:ext cx="671040" cy="38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d</m:t>
                          </m:r>
                        </m:sub>
                      </m:sSub>
                    </m:oMath>
                  </m:oMathPara>
                </a14:m>
                <a:endParaRPr lang="en-GB" noProof="0" dirty="0"/>
              </a:p>
            </p:txBody>
          </p:sp>
        </mc:Choice>
        <mc:Fallback xmlns="">
          <p:sp>
            <p:nvSpPr>
              <p:cNvPr id="467" name="TextBox 7"/>
              <p:cNvSpPr txBox="1">
                <a:spLocks noRot="1" noChangeAspect="1" noMove="1" noResize="1" noEditPoints="1" noAdjustHandles="1" noChangeArrowheads="1" noChangeShapeType="1" noTextEdit="1"/>
              </p:cNvSpPr>
              <p:nvPr/>
            </p:nvSpPr>
            <p:spPr>
              <a:xfrm>
                <a:off x="7441560" y="6402600"/>
                <a:ext cx="671040" cy="384480"/>
              </a:xfrm>
              <a:prstGeom prst="rect">
                <a:avLst/>
              </a:prstGeom>
              <a:blipFill>
                <a:blip r:embed="rId8"/>
                <a:stretch>
                  <a:fillRect b="-12698"/>
                </a:stretch>
              </a:blipFill>
            </p:spPr>
            <p:txBody>
              <a:bodyPr/>
              <a:lstStyle/>
              <a:p>
                <a:r>
                  <a:rPr lang="LID4096">
                    <a:noFill/>
                  </a:rPr>
                  <a:t> </a:t>
                </a:r>
              </a:p>
            </p:txBody>
          </p:sp>
        </mc:Fallback>
      </mc:AlternateContent>
      <p:sp>
        <p:nvSpPr>
          <p:cNvPr id="468" name="TextBox 10"/>
          <p:cNvSpPr/>
          <p:nvPr/>
        </p:nvSpPr>
        <p:spPr>
          <a:xfrm>
            <a:off x="6681240" y="6414480"/>
            <a:ext cx="5382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 </a:t>
            </a:r>
            <a:endParaRPr lang="en-GB" sz="1800" b="0" strike="noStrike" spc="-1" noProof="0" dirty="0">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Oval 32"/>
          <p:cNvSpPr/>
          <p:nvPr/>
        </p:nvSpPr>
        <p:spPr>
          <a:xfrm>
            <a:off x="7217640" y="1679760"/>
            <a:ext cx="3239640" cy="32396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71" name="Straight Arrow Connector 36"/>
          <p:cNvSpPr/>
          <p:nvPr/>
        </p:nvSpPr>
        <p:spPr>
          <a:xfrm flipV="1">
            <a:off x="8894880" y="2250720"/>
            <a:ext cx="363600" cy="108684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72" name="Straight Arrow Connector 42"/>
          <p:cNvSpPr/>
          <p:nvPr/>
        </p:nvSpPr>
        <p:spPr>
          <a:xfrm>
            <a:off x="9258840" y="2251440"/>
            <a:ext cx="588600" cy="6894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473" name="Straight Arrow Connector 45"/>
          <p:cNvSpPr/>
          <p:nvPr/>
        </p:nvSpPr>
        <p:spPr>
          <a:xfrm flipV="1">
            <a:off x="9847800" y="1557720"/>
            <a:ext cx="948960" cy="138312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74" name="TextBox 19"/>
              <p:cNvSpPr txBox="1"/>
              <p:nvPr/>
            </p:nvSpPr>
            <p:spPr>
              <a:xfrm>
                <a:off x="10038600" y="31780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𝑅</m:t>
                          </m:r>
                        </m:e>
                        <m:sub>
                          <m:r>
                            <a:rPr lang="en-GB" noProof="0">
                              <a:latin typeface="Cambria Math" panose="02040503050406030204" pitchFamily="18" charset="0"/>
                            </a:rPr>
                            <m:t>𝑐</m:t>
                          </m:r>
                        </m:sub>
                      </m:sSub>
                    </m:oMath>
                  </m:oMathPara>
                </a14:m>
                <a:endParaRPr lang="en-GB" noProof="0" dirty="0"/>
              </a:p>
            </p:txBody>
          </p:sp>
        </mc:Choice>
        <mc:Fallback xmlns="">
          <p:sp>
            <p:nvSpPr>
              <p:cNvPr id="474" name="TextBox 19"/>
              <p:cNvSpPr txBox="1">
                <a:spLocks noRot="1" noChangeAspect="1" noMove="1" noResize="1" noEditPoints="1" noAdjustHandles="1" noChangeArrowheads="1" noChangeShapeType="1" noTextEdit="1"/>
              </p:cNvSpPr>
              <p:nvPr/>
            </p:nvSpPr>
            <p:spPr>
              <a:xfrm>
                <a:off x="10038600" y="3178080"/>
                <a:ext cx="339480" cy="369000"/>
              </a:xfrm>
              <a:prstGeom prst="rect">
                <a:avLst/>
              </a:prstGeom>
              <a:blipFill>
                <a:blip r:embed="rId2"/>
                <a:stretch>
                  <a:fillRect r="-7273"/>
                </a:stretch>
              </a:blipFill>
            </p:spPr>
            <p:txBody>
              <a:bodyPr/>
              <a:lstStyle/>
              <a:p>
                <a:r>
                  <a:rPr lang="LID4096">
                    <a:noFill/>
                  </a:rPr>
                  <a:t> </a:t>
                </a:r>
              </a:p>
            </p:txBody>
          </p:sp>
        </mc:Fallback>
      </mc:AlternateContent>
      <p:pic>
        <p:nvPicPr>
          <p:cNvPr id="475" name="Graphic 25" descr="Walk with solid fill"/>
          <p:cNvPicPr/>
          <p:nvPr/>
        </p:nvPicPr>
        <p:blipFill>
          <a:blip r:embed="rId3"/>
          <a:stretch/>
        </p:blipFill>
        <p:spPr>
          <a:xfrm>
            <a:off x="8558280" y="3338640"/>
            <a:ext cx="673200" cy="673200"/>
          </a:xfrm>
          <a:prstGeom prst="rect">
            <a:avLst/>
          </a:prstGeom>
          <a:ln w="0">
            <a:noFill/>
          </a:ln>
        </p:spPr>
      </p:pic>
      <mc:AlternateContent xmlns:mc="http://schemas.openxmlformats.org/markup-compatibility/2006" xmlns:a14="http://schemas.microsoft.com/office/drawing/2010/main">
        <mc:Choice Requires="a14">
          <p:sp>
            <p:nvSpPr>
              <p:cNvPr id="476" name="TextBox 2"/>
              <p:cNvSpPr txBox="1"/>
              <p:nvPr/>
            </p:nvSpPr>
            <p:spPr>
              <a:xfrm>
                <a:off x="9123480" y="26542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1</m:t>
                          </m:r>
                        </m:sub>
                      </m:sSub>
                    </m:oMath>
                  </m:oMathPara>
                </a14:m>
                <a:endParaRPr lang="en-GB" noProof="0" dirty="0"/>
              </a:p>
            </p:txBody>
          </p:sp>
        </mc:Choice>
        <mc:Fallback xmlns="">
          <p:sp>
            <p:nvSpPr>
              <p:cNvPr id="476" name="TextBox 2"/>
              <p:cNvSpPr txBox="1">
                <a:spLocks noRot="1" noChangeAspect="1" noMove="1" noResize="1" noEditPoints="1" noAdjustHandles="1" noChangeArrowheads="1" noChangeShapeType="1" noTextEdit="1"/>
              </p:cNvSpPr>
              <p:nvPr/>
            </p:nvSpPr>
            <p:spPr>
              <a:xfrm>
                <a:off x="9123480" y="2654280"/>
                <a:ext cx="339480" cy="369000"/>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7" name="TextBox 15"/>
              <p:cNvSpPr txBox="1"/>
              <p:nvPr/>
            </p:nvSpPr>
            <p:spPr>
              <a:xfrm>
                <a:off x="9520560" y="22276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2</m:t>
                          </m:r>
                        </m:sub>
                      </m:sSub>
                    </m:oMath>
                  </m:oMathPara>
                </a14:m>
                <a:endParaRPr lang="en-GB" noProof="0" dirty="0"/>
              </a:p>
            </p:txBody>
          </p:sp>
        </mc:Choice>
        <mc:Fallback xmlns="">
          <p:sp>
            <p:nvSpPr>
              <p:cNvPr id="477" name="TextBox 15"/>
              <p:cNvSpPr txBox="1">
                <a:spLocks noRot="1" noChangeAspect="1" noMove="1" noResize="1" noEditPoints="1" noAdjustHandles="1" noChangeArrowheads="1" noChangeShapeType="1" noTextEdit="1"/>
              </p:cNvSpPr>
              <p:nvPr/>
            </p:nvSpPr>
            <p:spPr>
              <a:xfrm>
                <a:off x="9520560" y="2227680"/>
                <a:ext cx="339480" cy="369000"/>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8" name="TextBox 18"/>
              <p:cNvSpPr txBox="1"/>
              <p:nvPr/>
            </p:nvSpPr>
            <p:spPr>
              <a:xfrm>
                <a:off x="10348920" y="226080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𝒕</m:t>
                          </m:r>
                        </m:e>
                        <m:sub>
                          <m:r>
                            <a:rPr lang="en-GB" noProof="0">
                              <a:latin typeface="Cambria Math" panose="02040503050406030204" pitchFamily="18" charset="0"/>
                            </a:rPr>
                            <m:t>𝒄</m:t>
                          </m:r>
                        </m:sub>
                      </m:sSub>
                    </m:oMath>
                  </m:oMathPara>
                </a14:m>
                <a:endParaRPr lang="en-GB" noProof="0" dirty="0"/>
              </a:p>
            </p:txBody>
          </p:sp>
        </mc:Choice>
        <mc:Fallback xmlns="">
          <p:sp>
            <p:nvSpPr>
              <p:cNvPr id="478" name="TextBox 18"/>
              <p:cNvSpPr txBox="1">
                <a:spLocks noRot="1" noChangeAspect="1" noMove="1" noResize="1" noEditPoints="1" noAdjustHandles="1" noChangeArrowheads="1" noChangeShapeType="1" noTextEdit="1"/>
              </p:cNvSpPr>
              <p:nvPr/>
            </p:nvSpPr>
            <p:spPr>
              <a:xfrm>
                <a:off x="10348920" y="2260800"/>
                <a:ext cx="339480" cy="369000"/>
              </a:xfrm>
              <a:prstGeom prst="rect">
                <a:avLst/>
              </a:prstGeom>
              <a:blipFill>
                <a:blip r:embed="rId6"/>
                <a:stretch>
                  <a:fillRect/>
                </a:stretch>
              </a:blipFill>
            </p:spPr>
            <p:txBody>
              <a:bodyPr/>
              <a:lstStyle/>
              <a:p>
                <a:r>
                  <a:rPr lang="LID4096">
                    <a:noFill/>
                  </a:rPr>
                  <a:t> </a:t>
                </a:r>
              </a:p>
            </p:txBody>
          </p:sp>
        </mc:Fallback>
      </mc:AlternateContent>
      <p:sp>
        <p:nvSpPr>
          <p:cNvPr id="479" name="Oval 22"/>
          <p:cNvSpPr/>
          <p:nvPr/>
        </p:nvSpPr>
        <p:spPr>
          <a:xfrm>
            <a:off x="10110240" y="2351160"/>
            <a:ext cx="179640" cy="17964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80" name="Oval 4"/>
          <p:cNvSpPr/>
          <p:nvPr/>
        </p:nvSpPr>
        <p:spPr>
          <a:xfrm>
            <a:off x="5659560" y="188640"/>
            <a:ext cx="6279840" cy="62798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81" name="TextBox 1"/>
              <p:cNvSpPr txBox="1"/>
              <p:nvPr/>
            </p:nvSpPr>
            <p:spPr>
              <a:xfrm>
                <a:off x="9988560" y="263016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3</m:t>
                          </m:r>
                        </m:sub>
                      </m:sSub>
                    </m:oMath>
                  </m:oMathPara>
                </a14:m>
                <a:endParaRPr lang="en-GB" noProof="0" dirty="0"/>
              </a:p>
            </p:txBody>
          </p:sp>
        </mc:Choice>
        <mc:Fallback xmlns="">
          <p:sp>
            <p:nvSpPr>
              <p:cNvPr id="481" name="TextBox 1"/>
              <p:cNvSpPr txBox="1">
                <a:spLocks noRot="1" noChangeAspect="1" noMove="1" noResize="1" noEditPoints="1" noAdjustHandles="1" noChangeArrowheads="1" noChangeShapeType="1" noTextEdit="1"/>
              </p:cNvSpPr>
              <p:nvPr/>
            </p:nvSpPr>
            <p:spPr>
              <a:xfrm>
                <a:off x="9988560" y="2630160"/>
                <a:ext cx="339480" cy="369000"/>
              </a:xfrm>
              <a:prstGeom prst="rect">
                <a:avLst/>
              </a:prstGeom>
              <a:blipFill>
                <a:blip r:embed="rId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82" name="TextBox 6"/>
              <p:cNvSpPr txBox="1"/>
              <p:nvPr/>
            </p:nvSpPr>
            <p:spPr>
              <a:xfrm>
                <a:off x="10179000" y="167976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4</m:t>
                          </m:r>
                        </m:sub>
                      </m:sSub>
                    </m:oMath>
                  </m:oMathPara>
                </a14:m>
                <a:endParaRPr lang="en-GB" noProof="0" dirty="0"/>
              </a:p>
            </p:txBody>
          </p:sp>
        </mc:Choice>
        <mc:Fallback xmlns="">
          <p:sp>
            <p:nvSpPr>
              <p:cNvPr id="482" name="TextBox 6"/>
              <p:cNvSpPr txBox="1">
                <a:spLocks noRot="1" noChangeAspect="1" noMove="1" noResize="1" noEditPoints="1" noAdjustHandles="1" noChangeArrowheads="1" noChangeShapeType="1" noTextEdit="1"/>
              </p:cNvSpPr>
              <p:nvPr/>
            </p:nvSpPr>
            <p:spPr>
              <a:xfrm>
                <a:off x="10179000" y="1679760"/>
                <a:ext cx="339480" cy="369000"/>
              </a:xfrm>
              <a:prstGeom prst="rect">
                <a:avLst/>
              </a:prstGeom>
              <a:blipFill>
                <a:blip r:embed="rId8"/>
                <a:stretch>
                  <a:fillRect b="-1667"/>
                </a:stretch>
              </a:blipFill>
            </p:spPr>
            <p:txBody>
              <a:bodyPr/>
              <a:lstStyle/>
              <a:p>
                <a:r>
                  <a:rPr lang="LID4096">
                    <a:noFill/>
                  </a:rPr>
                  <a:t> </a:t>
                </a:r>
              </a:p>
            </p:txBody>
          </p:sp>
        </mc:Fallback>
      </mc:AlternateContent>
      <p:sp>
        <p:nvSpPr>
          <p:cNvPr id="483" name="Straight Arrow Connector 7"/>
          <p:cNvSpPr/>
          <p:nvPr/>
        </p:nvSpPr>
        <p:spPr>
          <a:xfrm flipH="1" flipV="1">
            <a:off x="8184960" y="1014480"/>
            <a:ext cx="2598840" cy="5508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84" name="TextBox 17"/>
              <p:cNvSpPr txBox="1"/>
              <p:nvPr/>
            </p:nvSpPr>
            <p:spPr>
              <a:xfrm>
                <a:off x="9383400" y="82980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5</m:t>
                          </m:r>
                        </m:sub>
                      </m:sSub>
                    </m:oMath>
                  </m:oMathPara>
                </a14:m>
                <a:endParaRPr lang="en-GB" noProof="0" dirty="0"/>
              </a:p>
            </p:txBody>
          </p:sp>
        </mc:Choice>
        <mc:Fallback xmlns="">
          <p:sp>
            <p:nvSpPr>
              <p:cNvPr id="484" name="TextBox 17"/>
              <p:cNvSpPr txBox="1">
                <a:spLocks noRot="1" noChangeAspect="1" noMove="1" noResize="1" noEditPoints="1" noAdjustHandles="1" noChangeArrowheads="1" noChangeShapeType="1" noTextEdit="1"/>
              </p:cNvSpPr>
              <p:nvPr/>
            </p:nvSpPr>
            <p:spPr>
              <a:xfrm>
                <a:off x="9383400" y="829800"/>
                <a:ext cx="339480" cy="369000"/>
              </a:xfrm>
              <a:prstGeom prst="rect">
                <a:avLst/>
              </a:prstGeom>
              <a:blipFill>
                <a:blip r:embed="rId9"/>
                <a:stretch>
                  <a:fillRect b="-1639"/>
                </a:stretch>
              </a:blipFill>
            </p:spPr>
            <p:txBody>
              <a:bodyPr/>
              <a:lstStyle/>
              <a:p>
                <a:r>
                  <a:rPr lang="LID4096">
                    <a:noFill/>
                  </a:rPr>
                  <a:t> </a:t>
                </a:r>
              </a:p>
            </p:txBody>
          </p:sp>
        </mc:Fallback>
      </mc:AlternateContent>
      <p:sp>
        <p:nvSpPr>
          <p:cNvPr id="485" name="Straight Arrow Connector 20"/>
          <p:cNvSpPr/>
          <p:nvPr/>
        </p:nvSpPr>
        <p:spPr>
          <a:xfrm flipH="1">
            <a:off x="7908120" y="1014480"/>
            <a:ext cx="288720" cy="12636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86" name="TextBox 29"/>
              <p:cNvSpPr txBox="1"/>
              <p:nvPr/>
            </p:nvSpPr>
            <p:spPr>
              <a:xfrm>
                <a:off x="7686360" y="121536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6</m:t>
                          </m:r>
                        </m:sub>
                      </m:sSub>
                    </m:oMath>
                  </m:oMathPara>
                </a14:m>
                <a:endParaRPr lang="en-GB" noProof="0" dirty="0"/>
              </a:p>
            </p:txBody>
          </p:sp>
        </mc:Choice>
        <mc:Fallback xmlns="">
          <p:sp>
            <p:nvSpPr>
              <p:cNvPr id="486" name="TextBox 29"/>
              <p:cNvSpPr txBox="1">
                <a:spLocks noRot="1" noChangeAspect="1" noMove="1" noResize="1" noEditPoints="1" noAdjustHandles="1" noChangeArrowheads="1" noChangeShapeType="1" noTextEdit="1"/>
              </p:cNvSpPr>
              <p:nvPr/>
            </p:nvSpPr>
            <p:spPr>
              <a:xfrm>
                <a:off x="7686360" y="1215360"/>
                <a:ext cx="339480" cy="369000"/>
              </a:xfrm>
              <a:prstGeom prst="rect">
                <a:avLst/>
              </a:prstGeom>
              <a:blipFill>
                <a:blip r:embed="rId10"/>
                <a:stretch>
                  <a:fillRect/>
                </a:stretch>
              </a:blipFill>
            </p:spPr>
            <p:txBody>
              <a:bodyPr/>
              <a:lstStyle/>
              <a:p>
                <a:r>
                  <a:rPr lang="LID4096">
                    <a:noFill/>
                  </a:rPr>
                  <a:t> </a:t>
                </a:r>
              </a:p>
            </p:txBody>
          </p:sp>
        </mc:Fallback>
      </mc:AlternateContent>
      <p:graphicFrame>
        <p:nvGraphicFramePr>
          <p:cNvPr id="487" name="Table 5"/>
          <p:cNvGraphicFramePr/>
          <p:nvPr>
            <p:extLst>
              <p:ext uri="{D42A27DB-BD31-4B8C-83A1-F6EECF244321}">
                <p14:modId xmlns:p14="http://schemas.microsoft.com/office/powerpoint/2010/main" val="1219606282"/>
              </p:ext>
            </p:extLst>
          </p:nvPr>
        </p:nvGraphicFramePr>
        <p:xfrm>
          <a:off x="100800" y="3429000"/>
          <a:ext cx="4297320" cy="2160000"/>
        </p:xfrm>
        <a:graphic>
          <a:graphicData uri="http://schemas.openxmlformats.org/drawingml/2006/table">
            <a:tbl>
              <a:tblPr/>
              <a:tblGrid>
                <a:gridCol w="3654000">
                  <a:extLst>
                    <a:ext uri="{9D8B030D-6E8A-4147-A177-3AD203B41FA5}">
                      <a16:colId xmlns:a16="http://schemas.microsoft.com/office/drawing/2014/main" val="20000"/>
                    </a:ext>
                  </a:extLst>
                </a:gridCol>
                <a:gridCol w="6433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 </a:t>
                      </a:r>
                      <a:endParaRPr lang="en-GB" sz="1800" b="0" strike="noStrike" spc="-1" noProof="0" dirty="0">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endParaRPr lang="en-GB" noProof="0" dirty="0"/>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bl>
          </a:graphicData>
        </a:graphic>
      </p:graphicFrame>
      <p:pic>
        <p:nvPicPr>
          <p:cNvPr id="488" name="Picture 79"/>
          <p:cNvPicPr/>
          <p:nvPr/>
        </p:nvPicPr>
        <p:blipFill>
          <a:blip r:embed="rId11"/>
          <a:stretch/>
        </p:blipFill>
        <p:spPr>
          <a:xfrm>
            <a:off x="116640" y="90720"/>
            <a:ext cx="4678560" cy="2908440"/>
          </a:xfrm>
          <a:prstGeom prst="rect">
            <a:avLst/>
          </a:prstGeom>
          <a:ln w="0">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9" name="Picture 10"/>
          <p:cNvPicPr/>
          <p:nvPr/>
        </p:nvPicPr>
        <p:blipFill>
          <a:blip r:embed="rId2"/>
          <a:srcRect l="23289" t="10709" r="22283" b="34619"/>
          <a:stretch/>
        </p:blipFill>
        <p:spPr>
          <a:xfrm>
            <a:off x="518040" y="194400"/>
            <a:ext cx="2418840" cy="959760"/>
          </a:xfrm>
          <a:prstGeom prst="rect">
            <a:avLst/>
          </a:prstGeom>
          <a:ln w="0">
            <a:noFill/>
          </a:ln>
        </p:spPr>
      </p:pic>
      <p:sp>
        <p:nvSpPr>
          <p:cNvPr id="490" name="Oval 32"/>
          <p:cNvSpPr/>
          <p:nvPr/>
        </p:nvSpPr>
        <p:spPr>
          <a:xfrm>
            <a:off x="7217640" y="1679760"/>
            <a:ext cx="3239640" cy="32396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492" name="Straight Arrow Connector 9"/>
          <p:cNvSpPr/>
          <p:nvPr/>
        </p:nvSpPr>
        <p:spPr>
          <a:xfrm flipV="1">
            <a:off x="1158480" y="1153800"/>
            <a:ext cx="568440" cy="56484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493" name="Graphic 11" descr="Cell Tower with solid fill"/>
          <p:cNvPicPr/>
          <p:nvPr/>
        </p:nvPicPr>
        <p:blipFill>
          <a:blip r:embed="rId3"/>
          <a:stretch/>
        </p:blipFill>
        <p:spPr>
          <a:xfrm>
            <a:off x="327240" y="1304280"/>
            <a:ext cx="831240" cy="831240"/>
          </a:xfrm>
          <a:prstGeom prst="rect">
            <a:avLst/>
          </a:prstGeom>
          <a:ln w="0">
            <a:noFill/>
          </a:ln>
        </p:spPr>
      </p:pic>
      <p:sp>
        <p:nvSpPr>
          <p:cNvPr id="494" name="Straight Arrow Connector 16"/>
          <p:cNvSpPr/>
          <p:nvPr/>
        </p:nvSpPr>
        <p:spPr>
          <a:xfrm>
            <a:off x="1727640" y="1154520"/>
            <a:ext cx="7167240" cy="218376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95" name="TextBox 21"/>
              <p:cNvSpPr txBox="1"/>
              <p:nvPr/>
            </p:nvSpPr>
            <p:spPr>
              <a:xfrm>
                <a:off x="6318720" y="3873600"/>
                <a:ext cx="1093680" cy="46116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𝛾</m:t>
                      </m:r>
                      <m:r>
                        <a:rPr lang="en-GB" noProof="0">
                          <a:latin typeface="Cambria Math" panose="02040503050406030204" pitchFamily="18" charset="0"/>
                        </a:rPr>
                        <m:t>&lt;</m:t>
                      </m:r>
                      <m:sSub>
                        <m:sSubPr>
                          <m:ctrlPr>
                            <a:rPr lang="en-GB" i="1" noProof="0">
                              <a:latin typeface="Cambria Math" panose="02040503050406030204" pitchFamily="18" charset="0"/>
                            </a:rPr>
                          </m:ctrlPr>
                        </m:sSubPr>
                        <m:e>
                          <m:r>
                            <a:rPr lang="en-GB" noProof="0">
                              <a:latin typeface="Cambria Math" panose="02040503050406030204" pitchFamily="18" charset="0"/>
                            </a:rPr>
                            <m:t>𝛾</m:t>
                          </m:r>
                        </m:e>
                        <m:sub>
                          <m:r>
                            <a:rPr lang="en-GB" noProof="0">
                              <a:latin typeface="Cambria Math" panose="02040503050406030204" pitchFamily="18" charset="0"/>
                            </a:rPr>
                            <m:t>0</m:t>
                          </m:r>
                        </m:sub>
                      </m:sSub>
                    </m:oMath>
                  </m:oMathPara>
                </a14:m>
                <a:endParaRPr lang="en-GB" noProof="0" dirty="0"/>
              </a:p>
            </p:txBody>
          </p:sp>
        </mc:Choice>
        <mc:Fallback xmlns="">
          <p:sp>
            <p:nvSpPr>
              <p:cNvPr id="495" name="TextBox 21"/>
              <p:cNvSpPr txBox="1">
                <a:spLocks noRot="1" noChangeAspect="1" noMove="1" noResize="1" noEditPoints="1" noAdjustHandles="1" noChangeArrowheads="1" noChangeShapeType="1" noTextEdit="1"/>
              </p:cNvSpPr>
              <p:nvPr/>
            </p:nvSpPr>
            <p:spPr>
              <a:xfrm>
                <a:off x="6318720" y="3873600"/>
                <a:ext cx="1093680" cy="461160"/>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6" name="TextBox 28"/>
              <p:cNvSpPr txBox="1"/>
              <p:nvPr/>
            </p:nvSpPr>
            <p:spPr>
              <a:xfrm>
                <a:off x="7578720" y="3882600"/>
                <a:ext cx="1093680" cy="46116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𝛾</m:t>
                      </m:r>
                      <m:r>
                        <a:rPr lang="en-GB" noProof="0">
                          <a:latin typeface="Cambria Math" panose="02040503050406030204" pitchFamily="18" charset="0"/>
                        </a:rPr>
                        <m:t>&gt;</m:t>
                      </m:r>
                      <m:sSub>
                        <m:sSubPr>
                          <m:ctrlPr>
                            <a:rPr lang="en-GB" i="1" noProof="0">
                              <a:latin typeface="Cambria Math" panose="02040503050406030204" pitchFamily="18" charset="0"/>
                            </a:rPr>
                          </m:ctrlPr>
                        </m:sSubPr>
                        <m:e>
                          <m:r>
                            <a:rPr lang="en-GB" noProof="0">
                              <a:latin typeface="Cambria Math" panose="02040503050406030204" pitchFamily="18" charset="0"/>
                            </a:rPr>
                            <m:t>𝛾</m:t>
                          </m:r>
                        </m:e>
                        <m:sub>
                          <m:r>
                            <a:rPr lang="en-GB" noProof="0">
                              <a:latin typeface="Cambria Math" panose="02040503050406030204" pitchFamily="18" charset="0"/>
                            </a:rPr>
                            <m:t>0</m:t>
                          </m:r>
                        </m:sub>
                      </m:sSub>
                    </m:oMath>
                  </m:oMathPara>
                </a14:m>
                <a:endParaRPr lang="en-GB" noProof="0" dirty="0"/>
              </a:p>
            </p:txBody>
          </p:sp>
        </mc:Choice>
        <mc:Fallback xmlns="">
          <p:sp>
            <p:nvSpPr>
              <p:cNvPr id="496" name="TextBox 28"/>
              <p:cNvSpPr txBox="1">
                <a:spLocks noRot="1" noChangeAspect="1" noMove="1" noResize="1" noEditPoints="1" noAdjustHandles="1" noChangeArrowheads="1" noChangeShapeType="1" noTextEdit="1"/>
              </p:cNvSpPr>
              <p:nvPr/>
            </p:nvSpPr>
            <p:spPr>
              <a:xfrm>
                <a:off x="7578720" y="3882600"/>
                <a:ext cx="1093680" cy="461160"/>
              </a:xfrm>
              <a:prstGeom prst="rect">
                <a:avLst/>
              </a:prstGeom>
              <a:blipFill>
                <a:blip r:embed="rId5"/>
                <a:stretch>
                  <a:fillRect/>
                </a:stretch>
              </a:blipFill>
            </p:spPr>
            <p:txBody>
              <a:bodyPr/>
              <a:lstStyle/>
              <a:p>
                <a:r>
                  <a:rPr lang="LID4096">
                    <a:noFill/>
                  </a:rPr>
                  <a:t> </a:t>
                </a:r>
              </a:p>
            </p:txBody>
          </p:sp>
        </mc:Fallback>
      </mc:AlternateContent>
      <p:sp>
        <p:nvSpPr>
          <p:cNvPr id="497" name="Straight Arrow Connector 36"/>
          <p:cNvSpPr/>
          <p:nvPr/>
        </p:nvSpPr>
        <p:spPr>
          <a:xfrm flipV="1">
            <a:off x="8894880" y="2250720"/>
            <a:ext cx="363600" cy="108684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498" name="TextBox 40"/>
              <p:cNvSpPr txBox="1"/>
              <p:nvPr/>
            </p:nvSpPr>
            <p:spPr>
              <a:xfrm>
                <a:off x="8799480" y="1848600"/>
                <a:ext cx="918000" cy="402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𝑃𝑜𝑠</m:t>
                              </m:r>
                            </m:e>
                          </m:acc>
                        </m:e>
                        <m:sub>
                          <m:r>
                            <a:rPr lang="en-GB" noProof="0">
                              <a:latin typeface="Cambria Math" panose="02040503050406030204" pitchFamily="18" charset="0"/>
                            </a:rPr>
                            <m:t>1</m:t>
                          </m:r>
                        </m:sub>
                      </m:sSub>
                    </m:oMath>
                  </m:oMathPara>
                </a14:m>
                <a:endParaRPr lang="en-GB" noProof="0" dirty="0"/>
              </a:p>
            </p:txBody>
          </p:sp>
        </mc:Choice>
        <mc:Fallback xmlns="">
          <p:sp>
            <p:nvSpPr>
              <p:cNvPr id="498" name="TextBox 40"/>
              <p:cNvSpPr txBox="1">
                <a:spLocks noRot="1" noChangeAspect="1" noMove="1" noResize="1" noEditPoints="1" noAdjustHandles="1" noChangeArrowheads="1" noChangeShapeType="1" noTextEdit="1"/>
              </p:cNvSpPr>
              <p:nvPr/>
            </p:nvSpPr>
            <p:spPr>
              <a:xfrm>
                <a:off x="8799480" y="1848600"/>
                <a:ext cx="918000" cy="402480"/>
              </a:xfrm>
              <a:prstGeom prst="rect">
                <a:avLst/>
              </a:prstGeom>
              <a:blipFill>
                <a:blip r:embed="rId6"/>
                <a:stretch>
                  <a:fillRect b="-1515"/>
                </a:stretch>
              </a:blipFill>
            </p:spPr>
            <p:txBody>
              <a:bodyPr/>
              <a:lstStyle/>
              <a:p>
                <a:r>
                  <a:rPr lang="LID4096">
                    <a:noFill/>
                  </a:rPr>
                  <a:t> </a:t>
                </a:r>
              </a:p>
            </p:txBody>
          </p:sp>
        </mc:Fallback>
      </mc:AlternateContent>
      <p:sp>
        <p:nvSpPr>
          <p:cNvPr id="499" name="Straight Arrow Connector 42"/>
          <p:cNvSpPr/>
          <p:nvPr/>
        </p:nvSpPr>
        <p:spPr>
          <a:xfrm>
            <a:off x="9258840" y="2251440"/>
            <a:ext cx="588600" cy="68940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00" name="Straight Arrow Connector 45"/>
          <p:cNvSpPr/>
          <p:nvPr/>
        </p:nvSpPr>
        <p:spPr>
          <a:xfrm flipV="1">
            <a:off x="9847800" y="1557720"/>
            <a:ext cx="948960" cy="1383120"/>
          </a:xfrm>
          <a:custGeom>
            <a:avLst/>
            <a:gdLst/>
            <a:ahLst/>
            <a:cxnLst/>
            <a:rect l="l" t="t" r="r" b="b"/>
            <a:pathLst>
              <a:path w="21600" h="21600">
                <a:moveTo>
                  <a:pt x="0" y="0"/>
                </a:moveTo>
                <a:lnTo>
                  <a:pt x="21600" y="21600"/>
                </a:lnTo>
              </a:path>
            </a:pathLst>
          </a:custGeom>
          <a:noFill/>
          <a:ln w="25400">
            <a:solidFill>
              <a:srgbClr val="000000"/>
            </a:solidFill>
            <a:prstDash val="dash"/>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501" name="TextBox 50"/>
              <p:cNvSpPr txBox="1"/>
              <p:nvPr/>
            </p:nvSpPr>
            <p:spPr>
              <a:xfrm>
                <a:off x="9847800" y="2739600"/>
                <a:ext cx="540360" cy="402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𝑃𝑜𝑠</m:t>
                              </m:r>
                            </m:e>
                          </m:acc>
                        </m:e>
                        <m:sub>
                          <m:r>
                            <a:rPr lang="en-GB" noProof="0">
                              <a:latin typeface="Cambria Math" panose="02040503050406030204" pitchFamily="18" charset="0"/>
                            </a:rPr>
                            <m:t>2</m:t>
                          </m:r>
                        </m:sub>
                      </m:sSub>
                    </m:oMath>
                  </m:oMathPara>
                </a14:m>
                <a:endParaRPr lang="en-GB" noProof="0" dirty="0"/>
              </a:p>
            </p:txBody>
          </p:sp>
        </mc:Choice>
        <mc:Fallback xmlns="">
          <p:sp>
            <p:nvSpPr>
              <p:cNvPr id="501" name="TextBox 50"/>
              <p:cNvSpPr txBox="1">
                <a:spLocks noRot="1" noChangeAspect="1" noMove="1" noResize="1" noEditPoints="1" noAdjustHandles="1" noChangeArrowheads="1" noChangeShapeType="1" noTextEdit="1"/>
              </p:cNvSpPr>
              <p:nvPr/>
            </p:nvSpPr>
            <p:spPr>
              <a:xfrm>
                <a:off x="9847800" y="2739600"/>
                <a:ext cx="540360" cy="402480"/>
              </a:xfrm>
              <a:prstGeom prst="rect">
                <a:avLst/>
              </a:prstGeom>
              <a:blipFill>
                <a:blip r:embed="rId7"/>
                <a:stretch>
                  <a:fillRect r="-14607" b="-15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2" name="TextBox 51"/>
              <p:cNvSpPr txBox="1"/>
              <p:nvPr/>
            </p:nvSpPr>
            <p:spPr>
              <a:xfrm>
                <a:off x="10338120" y="1154880"/>
                <a:ext cx="918000" cy="402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acc>
                            <m:accPr>
                              <m:chr m:val="⃗"/>
                              <m:ctrlPr>
                                <a:rPr lang="en-GB" i="1" noProof="0">
                                  <a:latin typeface="Cambria Math" panose="02040503050406030204" pitchFamily="18" charset="0"/>
                                </a:rPr>
                              </m:ctrlPr>
                            </m:accPr>
                            <m:e>
                              <m:r>
                                <a:rPr lang="en-GB" noProof="0">
                                  <a:latin typeface="Cambria Math" panose="02040503050406030204" pitchFamily="18" charset="0"/>
                                </a:rPr>
                                <m:t>𝑃𝑜𝑠</m:t>
                              </m:r>
                            </m:e>
                          </m:acc>
                        </m:e>
                        <m:sub>
                          <m:r>
                            <a:rPr lang="en-GB" noProof="0">
                              <a:latin typeface="Cambria Math" panose="02040503050406030204" pitchFamily="18" charset="0"/>
                            </a:rPr>
                            <m:t>3</m:t>
                          </m:r>
                        </m:sub>
                      </m:sSub>
                    </m:oMath>
                  </m:oMathPara>
                </a14:m>
                <a:endParaRPr lang="en-GB" noProof="0" dirty="0"/>
              </a:p>
            </p:txBody>
          </p:sp>
        </mc:Choice>
        <mc:Fallback xmlns="">
          <p:sp>
            <p:nvSpPr>
              <p:cNvPr id="502" name="TextBox 51"/>
              <p:cNvSpPr txBox="1">
                <a:spLocks noRot="1" noChangeAspect="1" noMove="1" noResize="1" noEditPoints="1" noAdjustHandles="1" noChangeArrowheads="1" noChangeShapeType="1" noTextEdit="1"/>
              </p:cNvSpPr>
              <p:nvPr/>
            </p:nvSpPr>
            <p:spPr>
              <a:xfrm>
                <a:off x="10338120" y="1154880"/>
                <a:ext cx="918000" cy="402480"/>
              </a:xfrm>
              <a:prstGeom prst="rect">
                <a:avLst/>
              </a:prstGeom>
              <a:blipFill>
                <a:blip r:embed="rId8"/>
                <a:stretch>
                  <a:fillRect b="-15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3" name="TextBox 19"/>
              <p:cNvSpPr txBox="1"/>
              <p:nvPr/>
            </p:nvSpPr>
            <p:spPr>
              <a:xfrm>
                <a:off x="10038600" y="31780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𝑅</m:t>
                          </m:r>
                        </m:e>
                        <m:sub>
                          <m:r>
                            <a:rPr lang="en-GB" noProof="0">
                              <a:latin typeface="Cambria Math" panose="02040503050406030204" pitchFamily="18" charset="0"/>
                            </a:rPr>
                            <m:t>𝑐</m:t>
                          </m:r>
                        </m:sub>
                      </m:sSub>
                    </m:oMath>
                  </m:oMathPara>
                </a14:m>
                <a:endParaRPr lang="en-GB" noProof="0" dirty="0"/>
              </a:p>
            </p:txBody>
          </p:sp>
        </mc:Choice>
        <mc:Fallback xmlns="">
          <p:sp>
            <p:nvSpPr>
              <p:cNvPr id="503" name="TextBox 19"/>
              <p:cNvSpPr txBox="1">
                <a:spLocks noRot="1" noChangeAspect="1" noMove="1" noResize="1" noEditPoints="1" noAdjustHandles="1" noChangeArrowheads="1" noChangeShapeType="1" noTextEdit="1"/>
              </p:cNvSpPr>
              <p:nvPr/>
            </p:nvSpPr>
            <p:spPr>
              <a:xfrm>
                <a:off x="10038600" y="3178080"/>
                <a:ext cx="339480" cy="369000"/>
              </a:xfrm>
              <a:prstGeom prst="rect">
                <a:avLst/>
              </a:prstGeom>
              <a:blipFill>
                <a:blip r:embed="rId9"/>
                <a:stretch>
                  <a:fillRect r="-7273"/>
                </a:stretch>
              </a:blipFill>
            </p:spPr>
            <p:txBody>
              <a:bodyPr/>
              <a:lstStyle/>
              <a:p>
                <a:r>
                  <a:rPr lang="LID4096">
                    <a:noFill/>
                  </a:rPr>
                  <a:t> </a:t>
                </a:r>
              </a:p>
            </p:txBody>
          </p:sp>
        </mc:Fallback>
      </mc:AlternateContent>
      <p:pic>
        <p:nvPicPr>
          <p:cNvPr id="504" name="Graphic 25" descr="Walk with solid fill"/>
          <p:cNvPicPr/>
          <p:nvPr/>
        </p:nvPicPr>
        <p:blipFill>
          <a:blip r:embed="rId10"/>
          <a:stretch/>
        </p:blipFill>
        <p:spPr>
          <a:xfrm>
            <a:off x="8558280" y="3338640"/>
            <a:ext cx="673200" cy="673200"/>
          </a:xfrm>
          <a:prstGeom prst="rect">
            <a:avLst/>
          </a:prstGeom>
          <a:ln w="0">
            <a:noFill/>
          </a:ln>
        </p:spPr>
      </p:pic>
      <mc:AlternateContent xmlns:mc="http://schemas.openxmlformats.org/markup-compatibility/2006" xmlns:a14="http://schemas.microsoft.com/office/drawing/2010/main">
        <mc:Choice Requires="a14">
          <p:sp>
            <p:nvSpPr>
              <p:cNvPr id="505" name="TextBox 2"/>
              <p:cNvSpPr txBox="1"/>
              <p:nvPr/>
            </p:nvSpPr>
            <p:spPr>
              <a:xfrm>
                <a:off x="9123480" y="26542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1</m:t>
                          </m:r>
                        </m:sub>
                      </m:sSub>
                    </m:oMath>
                  </m:oMathPara>
                </a14:m>
                <a:endParaRPr lang="en-GB" noProof="0" dirty="0"/>
              </a:p>
            </p:txBody>
          </p:sp>
        </mc:Choice>
        <mc:Fallback xmlns="">
          <p:sp>
            <p:nvSpPr>
              <p:cNvPr id="505" name="TextBox 2"/>
              <p:cNvSpPr txBox="1">
                <a:spLocks noRot="1" noChangeAspect="1" noMove="1" noResize="1" noEditPoints="1" noAdjustHandles="1" noChangeArrowheads="1" noChangeShapeType="1" noTextEdit="1"/>
              </p:cNvSpPr>
              <p:nvPr/>
            </p:nvSpPr>
            <p:spPr>
              <a:xfrm>
                <a:off x="9123480" y="2654280"/>
                <a:ext cx="339480" cy="369000"/>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6" name="TextBox 15"/>
              <p:cNvSpPr txBox="1"/>
              <p:nvPr/>
            </p:nvSpPr>
            <p:spPr>
              <a:xfrm>
                <a:off x="9520560" y="222768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𝑡</m:t>
                          </m:r>
                        </m:e>
                        <m:sub>
                          <m:r>
                            <a:rPr lang="en-GB" noProof="0">
                              <a:latin typeface="Cambria Math" panose="02040503050406030204" pitchFamily="18" charset="0"/>
                            </a:rPr>
                            <m:t>2</m:t>
                          </m:r>
                        </m:sub>
                      </m:sSub>
                    </m:oMath>
                  </m:oMathPara>
                </a14:m>
                <a:endParaRPr lang="en-GB" noProof="0" dirty="0"/>
              </a:p>
            </p:txBody>
          </p:sp>
        </mc:Choice>
        <mc:Fallback xmlns="">
          <p:sp>
            <p:nvSpPr>
              <p:cNvPr id="506" name="TextBox 15"/>
              <p:cNvSpPr txBox="1">
                <a:spLocks noRot="1" noChangeAspect="1" noMove="1" noResize="1" noEditPoints="1" noAdjustHandles="1" noChangeArrowheads="1" noChangeShapeType="1" noTextEdit="1"/>
              </p:cNvSpPr>
              <p:nvPr/>
            </p:nvSpPr>
            <p:spPr>
              <a:xfrm>
                <a:off x="9520560" y="2227680"/>
                <a:ext cx="339480" cy="369000"/>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7" name="TextBox 18"/>
              <p:cNvSpPr txBox="1"/>
              <p:nvPr/>
            </p:nvSpPr>
            <p:spPr>
              <a:xfrm>
                <a:off x="10348920" y="2260800"/>
                <a:ext cx="339480" cy="3690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𝒕</m:t>
                          </m:r>
                        </m:e>
                        <m:sub>
                          <m:r>
                            <a:rPr lang="en-GB" noProof="0">
                              <a:latin typeface="Cambria Math" panose="02040503050406030204" pitchFamily="18" charset="0"/>
                            </a:rPr>
                            <m:t>𝒄</m:t>
                          </m:r>
                        </m:sub>
                      </m:sSub>
                    </m:oMath>
                  </m:oMathPara>
                </a14:m>
                <a:endParaRPr lang="en-GB" noProof="0" dirty="0"/>
              </a:p>
            </p:txBody>
          </p:sp>
        </mc:Choice>
        <mc:Fallback xmlns="">
          <p:sp>
            <p:nvSpPr>
              <p:cNvPr id="507" name="TextBox 18"/>
              <p:cNvSpPr txBox="1">
                <a:spLocks noRot="1" noChangeAspect="1" noMove="1" noResize="1" noEditPoints="1" noAdjustHandles="1" noChangeArrowheads="1" noChangeShapeType="1" noTextEdit="1"/>
              </p:cNvSpPr>
              <p:nvPr/>
            </p:nvSpPr>
            <p:spPr>
              <a:xfrm>
                <a:off x="10348920" y="2260800"/>
                <a:ext cx="339480" cy="369000"/>
              </a:xfrm>
              <a:prstGeom prst="rect">
                <a:avLst/>
              </a:prstGeom>
              <a:blipFill>
                <a:blip r:embed="rId13"/>
                <a:stretch>
                  <a:fillRect/>
                </a:stretch>
              </a:blipFill>
            </p:spPr>
            <p:txBody>
              <a:bodyPr/>
              <a:lstStyle/>
              <a:p>
                <a:r>
                  <a:rPr lang="LID4096">
                    <a:noFill/>
                  </a:rPr>
                  <a:t> </a:t>
                </a:r>
              </a:p>
            </p:txBody>
          </p:sp>
        </mc:Fallback>
      </mc:AlternateContent>
      <p:sp>
        <p:nvSpPr>
          <p:cNvPr id="508" name="Oval 22"/>
          <p:cNvSpPr/>
          <p:nvPr/>
        </p:nvSpPr>
        <p:spPr>
          <a:xfrm>
            <a:off x="10110240" y="2351160"/>
            <a:ext cx="179640" cy="17964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09" name="Oval 4"/>
          <p:cNvSpPr/>
          <p:nvPr/>
        </p:nvSpPr>
        <p:spPr>
          <a:xfrm>
            <a:off x="5659560" y="188640"/>
            <a:ext cx="6279840" cy="6279840"/>
          </a:xfrm>
          <a:prstGeom prst="ellipse">
            <a:avLst/>
          </a:prstGeom>
          <a:noFill/>
          <a:ln w="25400">
            <a:solidFill>
              <a:srgbClr val="000000"/>
            </a:solidFill>
            <a:prstDash val="dash"/>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510" name="Picture 24"/>
          <p:cNvPicPr/>
          <p:nvPr/>
        </p:nvPicPr>
        <p:blipFill>
          <a:blip r:embed="rId14"/>
          <a:srcRect r="84765"/>
          <a:stretch/>
        </p:blipFill>
        <p:spPr>
          <a:xfrm>
            <a:off x="775080" y="4492800"/>
            <a:ext cx="937440" cy="809280"/>
          </a:xfrm>
          <a:prstGeom prst="rect">
            <a:avLst/>
          </a:prstGeom>
          <a:ln w="0">
            <a:noFill/>
          </a:ln>
        </p:spPr>
      </p:pic>
      <p:pic>
        <p:nvPicPr>
          <p:cNvPr id="511" name="Picture 26"/>
          <p:cNvPicPr/>
          <p:nvPr/>
        </p:nvPicPr>
        <p:blipFill>
          <a:blip r:embed="rId14"/>
          <a:srcRect l="56691"/>
          <a:stretch/>
        </p:blipFill>
        <p:spPr>
          <a:xfrm>
            <a:off x="1650960" y="4498200"/>
            <a:ext cx="2667960" cy="809280"/>
          </a:xfrm>
          <a:prstGeom prst="rect">
            <a:avLst/>
          </a:prstGeom>
          <a:ln w="0">
            <a:noFill/>
          </a:ln>
        </p:spPr>
      </p:pic>
      <p:pic>
        <p:nvPicPr>
          <p:cNvPr id="512" name="Picture 33"/>
          <p:cNvPicPr/>
          <p:nvPr/>
        </p:nvPicPr>
        <p:blipFill>
          <a:blip r:embed="rId15"/>
          <a:stretch/>
        </p:blipFill>
        <p:spPr>
          <a:xfrm>
            <a:off x="3960" y="3328920"/>
            <a:ext cx="4647960" cy="980640"/>
          </a:xfrm>
          <a:prstGeom prst="rect">
            <a:avLst/>
          </a:prstGeom>
          <a:ln w="0">
            <a:noFill/>
          </a:ln>
        </p:spPr>
      </p:pic>
      <p:sp>
        <p:nvSpPr>
          <p:cNvPr id="513" name="TextBox 53"/>
          <p:cNvSpPr/>
          <p:nvPr/>
        </p:nvSpPr>
        <p:spPr>
          <a:xfrm>
            <a:off x="2376000" y="250164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(1)</a:t>
            </a:r>
            <a:endParaRPr lang="en-GB" sz="2000" b="0" strike="noStrike" spc="-1" noProof="0" dirty="0">
              <a:latin typeface="Arial"/>
            </a:endParaRPr>
          </a:p>
        </p:txBody>
      </p:sp>
      <p:sp>
        <p:nvSpPr>
          <p:cNvPr id="514" name="TextBox 54"/>
          <p:cNvSpPr/>
          <p:nvPr/>
        </p:nvSpPr>
        <p:spPr>
          <a:xfrm>
            <a:off x="4784400" y="3611880"/>
            <a:ext cx="539280" cy="394560"/>
          </a:xfrm>
          <a:prstGeom prst="rect">
            <a:avLst/>
          </a:prstGeom>
          <a:solidFill>
            <a:schemeClr val="bg1">
              <a:alpha val="89000"/>
            </a:schemeClr>
          </a:solidFill>
          <a:ln w="0">
            <a:solidFill>
              <a:srgbClr val="FFFFF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(2)</a:t>
            </a:r>
            <a:endParaRPr lang="en-GB" sz="2000" b="0" strike="noStrike" spc="-1" noProof="0" dirty="0">
              <a:latin typeface="Arial"/>
            </a:endParaRPr>
          </a:p>
        </p:txBody>
      </p:sp>
      <p:sp>
        <p:nvSpPr>
          <p:cNvPr id="515" name="TextBox 55"/>
          <p:cNvSpPr/>
          <p:nvPr/>
        </p:nvSpPr>
        <p:spPr>
          <a:xfrm>
            <a:off x="4822200" y="477972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(3)</a:t>
            </a:r>
            <a:endParaRPr lang="en-GB" sz="2000" b="0" strike="noStrike" spc="-1" noProof="0" dirty="0">
              <a:latin typeface="Arial"/>
            </a:endParaRPr>
          </a:p>
        </p:txBody>
      </p:sp>
      <p:sp>
        <p:nvSpPr>
          <p:cNvPr id="516" name="TextBox 56"/>
          <p:cNvSpPr/>
          <p:nvPr/>
        </p:nvSpPr>
        <p:spPr>
          <a:xfrm>
            <a:off x="5526720" y="5778720"/>
            <a:ext cx="5392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(4)</a:t>
            </a:r>
            <a:endParaRPr lang="en-GB" sz="2000" b="0" strike="noStrike" spc="-1" noProof="0" dirty="0">
              <a:latin typeface="Arial"/>
            </a:endParaRPr>
          </a:p>
        </p:txBody>
      </p:sp>
      <p:pic>
        <p:nvPicPr>
          <p:cNvPr id="517" name="Grafik 12"/>
          <p:cNvPicPr/>
          <p:nvPr/>
        </p:nvPicPr>
        <p:blipFill>
          <a:blip r:embed="rId16"/>
          <a:stretch/>
        </p:blipFill>
        <p:spPr>
          <a:xfrm>
            <a:off x="568080" y="5695200"/>
            <a:ext cx="4852440" cy="943920"/>
          </a:xfrm>
          <a:prstGeom prst="rect">
            <a:avLst/>
          </a:prstGeom>
          <a:ln w="0">
            <a:noFill/>
          </a:ln>
        </p:spPr>
      </p:pic>
      <p:pic>
        <p:nvPicPr>
          <p:cNvPr id="518" name="Grafik 14"/>
          <p:cNvPicPr/>
          <p:nvPr/>
        </p:nvPicPr>
        <p:blipFill>
          <a:blip r:embed="rId17"/>
          <a:stretch/>
        </p:blipFill>
        <p:spPr>
          <a:xfrm>
            <a:off x="700560" y="2256840"/>
            <a:ext cx="1281240" cy="915840"/>
          </a:xfrm>
          <a:prstGeom prst="rect">
            <a:avLst/>
          </a:prstGeom>
          <a:ln w="0">
            <a:noFill/>
          </a:ln>
        </p:spPr>
      </p:pic>
      <p:sp>
        <p:nvSpPr>
          <p:cNvPr id="519" name="Textfeld 5"/>
          <p:cNvSpPr/>
          <p:nvPr/>
        </p:nvSpPr>
        <p:spPr>
          <a:xfrm>
            <a:off x="6613200" y="508680"/>
            <a:ext cx="437256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endParaRPr lang="en-GB" sz="1800" b="0" strike="noStrike" spc="-1" noProof="0" dirty="0">
              <a:latin typeface="Arial"/>
            </a:endParaRPr>
          </a:p>
          <a:p>
            <a:pPr>
              <a:lnSpc>
                <a:spcPct val="100000"/>
              </a:lnSpc>
              <a:buNone/>
            </a:pPr>
            <a:r>
              <a:rPr lang="en-GB" sz="1800" b="0" strike="noStrike" spc="-1" noProof="0" dirty="0">
                <a:solidFill>
                  <a:srgbClr val="000000"/>
                </a:solidFill>
                <a:latin typeface="Calibri"/>
                <a:ea typeface="Cambria Math"/>
              </a:rPr>
              <a:t>                                     </a:t>
            </a:r>
            <a:endParaRPr lang="en-GB" sz="1800" b="0" strike="noStrike" spc="-1" noProof="0" dirty="0">
              <a:latin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0" name="Grafik 60"/>
          <p:cNvPicPr/>
          <p:nvPr/>
        </p:nvPicPr>
        <p:blipFill>
          <a:blip r:embed="rId2"/>
          <a:stretch/>
        </p:blipFill>
        <p:spPr>
          <a:xfrm>
            <a:off x="7193880" y="3340440"/>
            <a:ext cx="4647960" cy="3485880"/>
          </a:xfrm>
          <a:prstGeom prst="rect">
            <a:avLst/>
          </a:prstGeom>
          <a:ln w="0">
            <a:noFill/>
          </a:ln>
        </p:spPr>
      </p:pic>
      <p:pic>
        <p:nvPicPr>
          <p:cNvPr id="522" name="Grafik 34"/>
          <p:cNvPicPr/>
          <p:nvPr/>
        </p:nvPicPr>
        <p:blipFill>
          <a:blip r:embed="rId3"/>
          <a:stretch/>
        </p:blipFill>
        <p:spPr>
          <a:xfrm>
            <a:off x="7260480" y="31320"/>
            <a:ext cx="4514400" cy="3385800"/>
          </a:xfrm>
          <a:prstGeom prst="rect">
            <a:avLst/>
          </a:prstGeom>
          <a:ln w="0">
            <a:noFill/>
          </a:ln>
        </p:spPr>
      </p:pic>
      <p:pic>
        <p:nvPicPr>
          <p:cNvPr id="523" name="Picture 24"/>
          <p:cNvPicPr/>
          <p:nvPr/>
        </p:nvPicPr>
        <p:blipFill>
          <a:blip r:embed="rId4"/>
          <a:srcRect r="84765"/>
          <a:stretch/>
        </p:blipFill>
        <p:spPr>
          <a:xfrm>
            <a:off x="1008000" y="3106800"/>
            <a:ext cx="937440" cy="809280"/>
          </a:xfrm>
          <a:prstGeom prst="rect">
            <a:avLst/>
          </a:prstGeom>
          <a:ln w="0">
            <a:noFill/>
          </a:ln>
        </p:spPr>
      </p:pic>
      <p:pic>
        <p:nvPicPr>
          <p:cNvPr id="524" name="Picture 26"/>
          <p:cNvPicPr/>
          <p:nvPr/>
        </p:nvPicPr>
        <p:blipFill>
          <a:blip r:embed="rId4"/>
          <a:srcRect l="56691"/>
          <a:stretch/>
        </p:blipFill>
        <p:spPr>
          <a:xfrm>
            <a:off x="1946160" y="3096360"/>
            <a:ext cx="2667960" cy="809280"/>
          </a:xfrm>
          <a:prstGeom prst="rect">
            <a:avLst/>
          </a:prstGeom>
          <a:ln w="0">
            <a:noFill/>
          </a:ln>
        </p:spPr>
      </p:pic>
      <p:pic>
        <p:nvPicPr>
          <p:cNvPr id="525" name="Picture 33"/>
          <p:cNvPicPr/>
          <p:nvPr/>
        </p:nvPicPr>
        <p:blipFill>
          <a:blip r:embed="rId5">
            <a:alphaModFix amt="35000"/>
          </a:blip>
          <a:stretch/>
        </p:blipFill>
        <p:spPr>
          <a:xfrm>
            <a:off x="283320" y="1953000"/>
            <a:ext cx="4647960" cy="980640"/>
          </a:xfrm>
          <a:prstGeom prst="rect">
            <a:avLst/>
          </a:prstGeom>
          <a:ln w="0">
            <a:noFill/>
          </a:ln>
        </p:spPr>
      </p:pic>
      <p:sp>
        <p:nvSpPr>
          <p:cNvPr id="526" name="TextBox 53"/>
          <p:cNvSpPr/>
          <p:nvPr/>
        </p:nvSpPr>
        <p:spPr>
          <a:xfrm>
            <a:off x="3644280" y="104148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(1)</a:t>
            </a:r>
            <a:endParaRPr lang="en-GB" sz="2000" b="0" strike="noStrike" spc="-1" noProof="0" dirty="0">
              <a:latin typeface="Arial"/>
            </a:endParaRPr>
          </a:p>
        </p:txBody>
      </p:sp>
      <p:sp>
        <p:nvSpPr>
          <p:cNvPr id="527" name="TextBox 54"/>
          <p:cNvSpPr/>
          <p:nvPr/>
        </p:nvSpPr>
        <p:spPr>
          <a:xfrm>
            <a:off x="4684320" y="328428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(3)</a:t>
            </a:r>
            <a:endParaRPr lang="en-GB" sz="2000" b="0" strike="noStrike" spc="-1" noProof="0" dirty="0">
              <a:latin typeface="Arial"/>
            </a:endParaRPr>
          </a:p>
        </p:txBody>
      </p:sp>
      <p:sp>
        <p:nvSpPr>
          <p:cNvPr id="528" name="TextBox 55"/>
          <p:cNvSpPr/>
          <p:nvPr/>
        </p:nvSpPr>
        <p:spPr>
          <a:xfrm>
            <a:off x="5027040" y="220680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D9D9D9"/>
                </a:solidFill>
                <a:latin typeface="Calibri"/>
              </a:rPr>
              <a:t>(2)</a:t>
            </a:r>
            <a:endParaRPr lang="en-GB" sz="2000" b="0" strike="noStrike" spc="-1" noProof="0" dirty="0">
              <a:latin typeface="Arial"/>
            </a:endParaRPr>
          </a:p>
        </p:txBody>
      </p:sp>
      <p:sp>
        <p:nvSpPr>
          <p:cNvPr id="529" name="TextBox 56"/>
          <p:cNvSpPr/>
          <p:nvPr/>
        </p:nvSpPr>
        <p:spPr>
          <a:xfrm>
            <a:off x="5542920" y="4427640"/>
            <a:ext cx="5392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(4)</a:t>
            </a:r>
            <a:endParaRPr lang="en-GB" sz="2000" b="0" strike="noStrike" spc="-1" noProof="0" dirty="0">
              <a:latin typeface="Arial"/>
            </a:endParaRPr>
          </a:p>
        </p:txBody>
      </p:sp>
      <p:pic>
        <p:nvPicPr>
          <p:cNvPr id="530" name="Grafik 47"/>
          <p:cNvPicPr/>
          <p:nvPr/>
        </p:nvPicPr>
        <p:blipFill>
          <a:blip r:embed="rId6"/>
          <a:stretch/>
        </p:blipFill>
        <p:spPr>
          <a:xfrm>
            <a:off x="650160" y="4285440"/>
            <a:ext cx="4852440" cy="943920"/>
          </a:xfrm>
          <a:prstGeom prst="rect">
            <a:avLst/>
          </a:prstGeom>
          <a:ln w="0">
            <a:noFill/>
          </a:ln>
        </p:spPr>
      </p:pic>
      <p:pic>
        <p:nvPicPr>
          <p:cNvPr id="531" name="Grafik 48"/>
          <p:cNvPicPr/>
          <p:nvPr/>
        </p:nvPicPr>
        <p:blipFill>
          <a:blip r:embed="rId7"/>
          <a:stretch/>
        </p:blipFill>
        <p:spPr>
          <a:xfrm>
            <a:off x="1714320" y="874800"/>
            <a:ext cx="1281240" cy="915840"/>
          </a:xfrm>
          <a:prstGeom prst="rect">
            <a:avLst/>
          </a:prstGeom>
          <a:ln w="0">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 name="Grafik 14"/>
          <p:cNvPicPr/>
          <p:nvPr/>
        </p:nvPicPr>
        <p:blipFill>
          <a:blip r:embed="rId2"/>
          <a:stretch/>
        </p:blipFill>
        <p:spPr>
          <a:xfrm>
            <a:off x="5866920" y="888840"/>
            <a:ext cx="6282000" cy="4711320"/>
          </a:xfrm>
          <a:prstGeom prst="rect">
            <a:avLst/>
          </a:prstGeom>
          <a:ln w="0">
            <a:noFill/>
          </a:ln>
        </p:spPr>
      </p:pic>
      <p:pic>
        <p:nvPicPr>
          <p:cNvPr id="534" name="Picture 24"/>
          <p:cNvPicPr/>
          <p:nvPr/>
        </p:nvPicPr>
        <p:blipFill>
          <a:blip r:embed="rId3">
            <a:alphaModFix amt="50000"/>
          </a:blip>
          <a:srcRect r="84765"/>
          <a:stretch/>
        </p:blipFill>
        <p:spPr>
          <a:xfrm>
            <a:off x="628560" y="3107880"/>
            <a:ext cx="937440" cy="809280"/>
          </a:xfrm>
          <a:prstGeom prst="rect">
            <a:avLst/>
          </a:prstGeom>
          <a:ln w="0">
            <a:noFill/>
          </a:ln>
        </p:spPr>
      </p:pic>
      <p:pic>
        <p:nvPicPr>
          <p:cNvPr id="535" name="Picture 26"/>
          <p:cNvPicPr/>
          <p:nvPr/>
        </p:nvPicPr>
        <p:blipFill>
          <a:blip r:embed="rId3">
            <a:alphaModFix amt="50000"/>
          </a:blip>
          <a:srcRect l="56691"/>
          <a:stretch/>
        </p:blipFill>
        <p:spPr>
          <a:xfrm>
            <a:off x="1566360" y="3107880"/>
            <a:ext cx="2667960" cy="809280"/>
          </a:xfrm>
          <a:prstGeom prst="rect">
            <a:avLst/>
          </a:prstGeom>
          <a:ln w="0">
            <a:noFill/>
          </a:ln>
        </p:spPr>
      </p:pic>
      <p:pic>
        <p:nvPicPr>
          <p:cNvPr id="536" name="Picture 33"/>
          <p:cNvPicPr/>
          <p:nvPr/>
        </p:nvPicPr>
        <p:blipFill>
          <a:blip r:embed="rId4"/>
          <a:stretch/>
        </p:blipFill>
        <p:spPr>
          <a:xfrm>
            <a:off x="42840" y="1805040"/>
            <a:ext cx="4647960" cy="980640"/>
          </a:xfrm>
          <a:prstGeom prst="rect">
            <a:avLst/>
          </a:prstGeom>
          <a:ln w="0">
            <a:noFill/>
          </a:ln>
        </p:spPr>
      </p:pic>
      <p:sp>
        <p:nvSpPr>
          <p:cNvPr id="537" name="TextBox 53"/>
          <p:cNvSpPr/>
          <p:nvPr/>
        </p:nvSpPr>
        <p:spPr>
          <a:xfrm>
            <a:off x="2059560" y="108972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(1)</a:t>
            </a:r>
            <a:endParaRPr lang="en-GB" sz="2000" b="0" strike="noStrike" spc="-1" noProof="0" dirty="0">
              <a:latin typeface="Arial"/>
            </a:endParaRPr>
          </a:p>
        </p:txBody>
      </p:sp>
      <p:sp>
        <p:nvSpPr>
          <p:cNvPr id="538" name="TextBox 54"/>
          <p:cNvSpPr/>
          <p:nvPr/>
        </p:nvSpPr>
        <p:spPr>
          <a:xfrm>
            <a:off x="4304520" y="329616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D9D9D9"/>
                </a:solidFill>
                <a:latin typeface="Calibri"/>
              </a:rPr>
              <a:t>(3)</a:t>
            </a:r>
            <a:endParaRPr lang="en-GB" sz="2000" b="0" strike="noStrike" spc="-1" noProof="0" dirty="0">
              <a:latin typeface="Arial"/>
            </a:endParaRPr>
          </a:p>
        </p:txBody>
      </p:sp>
      <p:sp>
        <p:nvSpPr>
          <p:cNvPr id="539" name="TextBox 55"/>
          <p:cNvSpPr/>
          <p:nvPr/>
        </p:nvSpPr>
        <p:spPr>
          <a:xfrm>
            <a:off x="4786200" y="2058840"/>
            <a:ext cx="5392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000000"/>
                </a:solidFill>
                <a:latin typeface="Calibri"/>
              </a:rPr>
              <a:t>(2)</a:t>
            </a:r>
            <a:endParaRPr lang="en-GB" sz="2000" b="0" strike="noStrike" spc="-1" noProof="0" dirty="0">
              <a:latin typeface="Arial"/>
            </a:endParaRPr>
          </a:p>
        </p:txBody>
      </p:sp>
      <p:sp>
        <p:nvSpPr>
          <p:cNvPr id="540" name="TextBox 56"/>
          <p:cNvSpPr/>
          <p:nvPr/>
        </p:nvSpPr>
        <p:spPr>
          <a:xfrm>
            <a:off x="5261400" y="4469040"/>
            <a:ext cx="539280" cy="3945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000" b="0" strike="noStrike" spc="-1" noProof="0" dirty="0">
                <a:solidFill>
                  <a:srgbClr val="D9D9D9"/>
                </a:solidFill>
                <a:latin typeface="Calibri"/>
              </a:rPr>
              <a:t>(4)</a:t>
            </a:r>
            <a:endParaRPr lang="en-GB" sz="2000" b="0" strike="noStrike" spc="-1" noProof="0" dirty="0">
              <a:latin typeface="Arial"/>
            </a:endParaRPr>
          </a:p>
        </p:txBody>
      </p:sp>
      <p:pic>
        <p:nvPicPr>
          <p:cNvPr id="541" name="Grafik 23"/>
          <p:cNvPicPr/>
          <p:nvPr/>
        </p:nvPicPr>
        <p:blipFill>
          <a:blip r:embed="rId5">
            <a:alphaModFix amt="50000"/>
          </a:blip>
          <a:stretch/>
        </p:blipFill>
        <p:spPr>
          <a:xfrm>
            <a:off x="368640" y="4327200"/>
            <a:ext cx="4852440" cy="943920"/>
          </a:xfrm>
          <a:prstGeom prst="rect">
            <a:avLst/>
          </a:prstGeom>
          <a:ln w="0">
            <a:noFill/>
          </a:ln>
        </p:spPr>
      </p:pic>
      <p:pic>
        <p:nvPicPr>
          <p:cNvPr id="542" name="Grafik 25"/>
          <p:cNvPicPr/>
          <p:nvPr/>
        </p:nvPicPr>
        <p:blipFill>
          <a:blip r:embed="rId6"/>
          <a:stretch/>
        </p:blipFill>
        <p:spPr>
          <a:xfrm>
            <a:off x="501120" y="888840"/>
            <a:ext cx="1281240" cy="915840"/>
          </a:xfrm>
          <a:prstGeom prst="rect">
            <a:avLst/>
          </a:prstGeom>
          <a:ln w="0">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3" name="Grafik 14"/>
          <p:cNvPicPr/>
          <p:nvPr/>
        </p:nvPicPr>
        <p:blipFill>
          <a:blip r:embed="rId2"/>
          <a:stretch/>
        </p:blipFill>
        <p:spPr>
          <a:xfrm>
            <a:off x="7858440" y="26640"/>
            <a:ext cx="4333320" cy="3249720"/>
          </a:xfrm>
          <a:prstGeom prst="rect">
            <a:avLst/>
          </a:prstGeom>
          <a:ln w="0">
            <a:noFill/>
          </a:ln>
        </p:spPr>
      </p:pic>
      <mc:AlternateContent xmlns:mc="http://schemas.openxmlformats.org/markup-compatibility/2006" xmlns:a14="http://schemas.microsoft.com/office/drawing/2010/main">
        <mc:Choice Requires="a14">
          <p:sp>
            <p:nvSpPr>
              <p:cNvPr id="545" name="TextBox 69"/>
              <p:cNvSpPr txBox="1"/>
              <p:nvPr/>
            </p:nvSpPr>
            <p:spPr>
              <a:xfrm rot="5400000">
                <a:off x="1915200" y="122400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545" name="TextBox 69"/>
              <p:cNvSpPr txBox="1">
                <a:spLocks noRot="1" noChangeAspect="1" noMove="1" noResize="1" noEditPoints="1" noAdjustHandles="1" noChangeArrowheads="1" noChangeShapeType="1" noTextEdit="1"/>
              </p:cNvSpPr>
              <p:nvPr/>
            </p:nvSpPr>
            <p:spPr>
              <a:xfrm rot="5400000">
                <a:off x="1915200" y="1224000"/>
                <a:ext cx="375840" cy="230400"/>
              </a:xfrm>
              <a:prstGeom prst="rect">
                <a:avLst/>
              </a:prstGeom>
              <a:blipFill>
                <a:blip r:embed="rId3"/>
                <a:stretch>
                  <a:fillRect l="-86842" b="-5967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46" name="TextBox 70"/>
              <p:cNvSpPr txBox="1"/>
              <p:nvPr/>
            </p:nvSpPr>
            <p:spPr>
              <a:xfrm rot="5400000">
                <a:off x="2000160" y="1621080"/>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546" name="TextBox 70"/>
              <p:cNvSpPr txBox="1">
                <a:spLocks noRot="1" noChangeAspect="1" noMove="1" noResize="1" noEditPoints="1" noAdjustHandles="1" noChangeArrowheads="1" noChangeShapeType="1" noTextEdit="1"/>
              </p:cNvSpPr>
              <p:nvPr/>
            </p:nvSpPr>
            <p:spPr>
              <a:xfrm rot="5400000">
                <a:off x="2000160" y="1621080"/>
                <a:ext cx="414360" cy="226080"/>
              </a:xfrm>
              <a:prstGeom prst="rect">
                <a:avLst/>
              </a:prstGeom>
              <a:blipFill>
                <a:blip r:embed="rId4"/>
                <a:stretch>
                  <a:fillRect l="-9189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47" name="TextBox 71"/>
              <p:cNvSpPr txBox="1"/>
              <p:nvPr/>
            </p:nvSpPr>
            <p:spPr>
              <a:xfrm rot="5400000">
                <a:off x="1942920" y="208080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547" name="TextBox 71"/>
              <p:cNvSpPr txBox="1">
                <a:spLocks noRot="1" noChangeAspect="1" noMove="1" noResize="1" noEditPoints="1" noAdjustHandles="1" noChangeArrowheads="1" noChangeShapeType="1" noTextEdit="1"/>
              </p:cNvSpPr>
              <p:nvPr/>
            </p:nvSpPr>
            <p:spPr>
              <a:xfrm rot="5400000">
                <a:off x="1942920" y="2080800"/>
                <a:ext cx="300240" cy="214920"/>
              </a:xfrm>
              <a:prstGeom prst="rect">
                <a:avLst/>
              </a:prstGeom>
              <a:blipFill>
                <a:blip r:embed="rId5"/>
                <a:stretch>
                  <a:fillRect l="-77143" b="-68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48" name="TextBox 72"/>
              <p:cNvSpPr txBox="1"/>
              <p:nvPr/>
            </p:nvSpPr>
            <p:spPr>
              <a:xfrm rot="5400000">
                <a:off x="2337840" y="22680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548" name="TextBox 72"/>
              <p:cNvSpPr txBox="1">
                <a:spLocks noRot="1" noChangeAspect="1" noMove="1" noResize="1" noEditPoints="1" noAdjustHandles="1" noChangeArrowheads="1" noChangeShapeType="1" noTextEdit="1"/>
              </p:cNvSpPr>
              <p:nvPr/>
            </p:nvSpPr>
            <p:spPr>
              <a:xfrm rot="5400000">
                <a:off x="2337840" y="2268000"/>
                <a:ext cx="426960" cy="230400"/>
              </a:xfrm>
              <a:prstGeom prst="rect">
                <a:avLst/>
              </a:prstGeom>
              <a:blipFill>
                <a:blip r:embed="rId6"/>
                <a:stretch>
                  <a:fillRect l="-89189" b="-58571"/>
                </a:stretch>
              </a:blipFill>
            </p:spPr>
            <p:txBody>
              <a:bodyPr/>
              <a:lstStyle/>
              <a:p>
                <a:r>
                  <a:rPr lang="LID4096">
                    <a:noFill/>
                  </a:rPr>
                  <a:t> </a:t>
                </a:r>
              </a:p>
            </p:txBody>
          </p:sp>
        </mc:Fallback>
      </mc:AlternateContent>
      <p:grpSp>
        <p:nvGrpSpPr>
          <p:cNvPr id="549" name="Group 73"/>
          <p:cNvGrpSpPr/>
          <p:nvPr/>
        </p:nvGrpSpPr>
        <p:grpSpPr>
          <a:xfrm>
            <a:off x="1366920" y="1189800"/>
            <a:ext cx="419400" cy="4796640"/>
            <a:chOff x="1366920" y="1189800"/>
            <a:chExt cx="419400" cy="4796640"/>
          </a:xfrm>
        </p:grpSpPr>
        <p:sp>
          <p:nvSpPr>
            <p:cNvPr id="550" name="Rectangle 74"/>
            <p:cNvSpPr/>
            <p:nvPr/>
          </p:nvSpPr>
          <p:spPr>
            <a:xfrm rot="5400000">
              <a:off x="1390680" y="116784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1" name="Rectangle 75"/>
            <p:cNvSpPr/>
            <p:nvPr/>
          </p:nvSpPr>
          <p:spPr>
            <a:xfrm rot="5400000">
              <a:off x="1365480" y="157068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2" name="Rectangle 76"/>
            <p:cNvSpPr/>
            <p:nvPr/>
          </p:nvSpPr>
          <p:spPr>
            <a:xfrm rot="5400000">
              <a:off x="1275840" y="25081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3" name="Rectangle 77"/>
            <p:cNvSpPr/>
            <p:nvPr/>
          </p:nvSpPr>
          <p:spPr>
            <a:xfrm rot="5400000">
              <a:off x="1365480" y="199476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4" name="Rectangle 78"/>
            <p:cNvSpPr/>
            <p:nvPr/>
          </p:nvSpPr>
          <p:spPr>
            <a:xfrm rot="5400000">
              <a:off x="1276200" y="353448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5" name="Rectangle 79"/>
            <p:cNvSpPr/>
            <p:nvPr/>
          </p:nvSpPr>
          <p:spPr>
            <a:xfrm rot="5400000">
              <a:off x="1363680" y="302184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6" name="Rectangle 80"/>
            <p:cNvSpPr/>
            <p:nvPr/>
          </p:nvSpPr>
          <p:spPr>
            <a:xfrm rot="5400000">
              <a:off x="1388880" y="433764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7" name="Rectangle 81"/>
            <p:cNvSpPr/>
            <p:nvPr/>
          </p:nvSpPr>
          <p:spPr>
            <a:xfrm rot="5400000">
              <a:off x="1363680" y="474048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8" name="Rectangle 82"/>
            <p:cNvSpPr/>
            <p:nvPr/>
          </p:nvSpPr>
          <p:spPr>
            <a:xfrm rot="5400000">
              <a:off x="1375200" y="55771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559" name="Rectangle 83"/>
            <p:cNvSpPr/>
            <p:nvPr/>
          </p:nvSpPr>
          <p:spPr>
            <a:xfrm rot="5400000">
              <a:off x="1363680" y="516456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560" name="TextBox 84"/>
                <p:cNvSpPr txBox="1"/>
                <p:nvPr/>
              </p:nvSpPr>
              <p:spPr>
                <a:xfrm>
                  <a:off x="1547280" y="40564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560" name="TextBox 84"/>
                <p:cNvSpPr txBox="1">
                  <a:spLocks noRot="1" noChangeAspect="1" noMove="1" noResize="1" noEditPoints="1" noAdjustHandles="1" noChangeArrowheads="1" noChangeShapeType="1" noTextEdit="1"/>
                </p:cNvSpPr>
                <p:nvPr/>
              </p:nvSpPr>
              <p:spPr>
                <a:xfrm>
                  <a:off x="1547280" y="4056480"/>
                  <a:ext cx="93960" cy="307440"/>
                </a:xfrm>
                <a:prstGeom prst="rect">
                  <a:avLst/>
                </a:prstGeom>
                <a:blipFill>
                  <a:blip r:embed="rId7"/>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561" name="TextBox 85"/>
              <p:cNvSpPr txBox="1"/>
              <p:nvPr/>
            </p:nvSpPr>
            <p:spPr>
              <a:xfrm rot="5400000">
                <a:off x="2687760" y="1367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561" name="TextBox 85"/>
              <p:cNvSpPr txBox="1">
                <a:spLocks noRot="1" noChangeAspect="1" noMove="1" noResize="1" noEditPoints="1" noAdjustHandles="1" noChangeArrowheads="1" noChangeShapeType="1" noTextEdit="1"/>
              </p:cNvSpPr>
              <p:nvPr/>
            </p:nvSpPr>
            <p:spPr>
              <a:xfrm rot="5400000">
                <a:off x="2687760" y="1367640"/>
                <a:ext cx="452880" cy="266760"/>
              </a:xfrm>
              <a:prstGeom prst="rect">
                <a:avLst/>
              </a:prstGeom>
              <a:blipFill>
                <a:blip r:embed="rId8"/>
                <a:stretch>
                  <a:fillRect l="-88636" b="-58108"/>
                </a:stretch>
              </a:blipFill>
            </p:spPr>
            <p:txBody>
              <a:bodyPr/>
              <a:lstStyle/>
              <a:p>
                <a:r>
                  <a:rPr lang="LID4096">
                    <a:noFill/>
                  </a:rPr>
                  <a:t> </a:t>
                </a:r>
              </a:p>
            </p:txBody>
          </p:sp>
        </mc:Fallback>
      </mc:AlternateContent>
      <p:sp>
        <p:nvSpPr>
          <p:cNvPr id="562" name="Straight Connector 86"/>
          <p:cNvSpPr/>
          <p:nvPr/>
        </p:nvSpPr>
        <p:spPr>
          <a:xfrm>
            <a:off x="2689920" y="122616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3" name="Straight Connector 87"/>
          <p:cNvSpPr/>
          <p:nvPr/>
        </p:nvSpPr>
        <p:spPr>
          <a:xfrm flipH="1">
            <a:off x="2348640" y="20257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4" name="Straight Connector 88"/>
          <p:cNvSpPr/>
          <p:nvPr/>
        </p:nvSpPr>
        <p:spPr>
          <a:xfrm>
            <a:off x="1894320" y="118440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5" name="Straight Connector 89"/>
          <p:cNvSpPr/>
          <p:nvPr/>
        </p:nvSpPr>
        <p:spPr>
          <a:xfrm flipH="1">
            <a:off x="1860120" y="2338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6" name="Straight Connector 90"/>
          <p:cNvSpPr/>
          <p:nvPr/>
        </p:nvSpPr>
        <p:spPr>
          <a:xfrm flipH="1">
            <a:off x="1853280" y="11512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7" name="Straight Connector 91"/>
          <p:cNvSpPr/>
          <p:nvPr/>
        </p:nvSpPr>
        <p:spPr>
          <a:xfrm flipH="1">
            <a:off x="1855800" y="14875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8" name="Straight Connector 92"/>
          <p:cNvSpPr/>
          <p:nvPr/>
        </p:nvSpPr>
        <p:spPr>
          <a:xfrm flipH="1">
            <a:off x="1863720" y="19159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69" name="Straight Connector 93"/>
          <p:cNvSpPr/>
          <p:nvPr/>
        </p:nvSpPr>
        <p:spPr>
          <a:xfrm flipH="1">
            <a:off x="2644920" y="118764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0" name="Straight Connector 94"/>
          <p:cNvSpPr/>
          <p:nvPr/>
        </p:nvSpPr>
        <p:spPr>
          <a:xfrm flipH="1">
            <a:off x="2653200" y="435312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1" name="Straight Connector 95"/>
          <p:cNvSpPr/>
          <p:nvPr/>
        </p:nvSpPr>
        <p:spPr>
          <a:xfrm flipH="1">
            <a:off x="2319120" y="2963520"/>
            <a:ext cx="77040" cy="774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2" name="Straight Connector 96"/>
          <p:cNvSpPr/>
          <p:nvPr/>
        </p:nvSpPr>
        <p:spPr>
          <a:xfrm flipH="1">
            <a:off x="2323080" y="19915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3" name="TextBox 97"/>
          <p:cNvSpPr/>
          <p:nvPr/>
        </p:nvSpPr>
        <p:spPr>
          <a:xfrm>
            <a:off x="-79200" y="111708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574" name="TextBox 98"/>
          <p:cNvSpPr/>
          <p:nvPr/>
        </p:nvSpPr>
        <p:spPr>
          <a:xfrm>
            <a:off x="-74880" y="164772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575" name="TextBox 99"/>
          <p:cNvSpPr/>
          <p:nvPr/>
        </p:nvSpPr>
        <p:spPr>
          <a:xfrm>
            <a:off x="-52200" y="22035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576" name="TextBox 100"/>
          <p:cNvSpPr/>
          <p:nvPr/>
        </p:nvSpPr>
        <p:spPr>
          <a:xfrm>
            <a:off x="-62280" y="27608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577" name="Straight Arrow Connector 101"/>
          <p:cNvSpPr/>
          <p:nvPr/>
        </p:nvSpPr>
        <p:spPr>
          <a:xfrm flipH="1" flipV="1">
            <a:off x="907920" y="13759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8" name="Straight Arrow Connector 102"/>
          <p:cNvSpPr/>
          <p:nvPr/>
        </p:nvSpPr>
        <p:spPr>
          <a:xfrm flipH="1" flipV="1">
            <a:off x="899640" y="18475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79" name="Straight Arrow Connector 103"/>
          <p:cNvSpPr/>
          <p:nvPr/>
        </p:nvSpPr>
        <p:spPr>
          <a:xfrm flipH="1">
            <a:off x="1111680" y="2232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80" name="Straight Arrow Connector 104"/>
          <p:cNvSpPr/>
          <p:nvPr/>
        </p:nvSpPr>
        <p:spPr>
          <a:xfrm flipH="1">
            <a:off x="1103760" y="278928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581" name="TextBox 2"/>
          <p:cNvSpPr/>
          <p:nvPr/>
        </p:nvSpPr>
        <p:spPr>
          <a:xfrm>
            <a:off x="3061440" y="2559240"/>
            <a:ext cx="2370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err="1">
                <a:solidFill>
                  <a:srgbClr val="000000"/>
                </a:solidFill>
                <a:latin typeface="Calibri"/>
              </a:rPr>
              <a:t>AoI</a:t>
            </a:r>
            <a:r>
              <a:rPr lang="en-GB" sz="1800" b="0" strike="noStrike" spc="-1" noProof="0" dirty="0">
                <a:solidFill>
                  <a:srgbClr val="000000"/>
                </a:solidFill>
                <a:latin typeface="Calibri"/>
              </a:rPr>
              <a:t> formulation</a:t>
            </a:r>
            <a:endParaRPr lang="en-GB" sz="1800" b="0" strike="noStrike" spc="-1" noProof="0" dirty="0">
              <a:latin typeface="Arial"/>
            </a:endParaRPr>
          </a:p>
        </p:txBody>
      </p:sp>
      <p:graphicFrame>
        <p:nvGraphicFramePr>
          <p:cNvPr id="582" name="Table 5"/>
          <p:cNvGraphicFramePr/>
          <p:nvPr>
            <p:extLst>
              <p:ext uri="{D42A27DB-BD31-4B8C-83A1-F6EECF244321}">
                <p14:modId xmlns:p14="http://schemas.microsoft.com/office/powerpoint/2010/main" val="2794857677"/>
              </p:ext>
            </p:extLst>
          </p:nvPr>
        </p:nvGraphicFramePr>
        <p:xfrm>
          <a:off x="3028680" y="3326040"/>
          <a:ext cx="4790880" cy="3600000"/>
        </p:xfrm>
        <a:graphic>
          <a:graphicData uri="http://schemas.openxmlformats.org/drawingml/2006/table">
            <a:tbl>
              <a:tblPr/>
              <a:tblGrid>
                <a:gridCol w="4347360">
                  <a:extLst>
                    <a:ext uri="{9D8B030D-6E8A-4147-A177-3AD203B41FA5}">
                      <a16:colId xmlns:a16="http://schemas.microsoft.com/office/drawing/2014/main" val="20000"/>
                    </a:ext>
                  </a:extLst>
                </a:gridCol>
                <a:gridCol w="443520">
                  <a:extLst>
                    <a:ext uri="{9D8B030D-6E8A-4147-A177-3AD203B41FA5}">
                      <a16:colId xmlns:a16="http://schemas.microsoft.com/office/drawing/2014/main" val="20001"/>
                    </a:ext>
                  </a:extLst>
                </a:gridCol>
              </a:tblGrid>
              <a:tr h="720000">
                <a:tc>
                  <a:txBody>
                    <a:bodyPr/>
                    <a:lstStyle/>
                    <a:p>
                      <a:pPr>
                        <a:lnSpc>
                          <a:spcPct val="100000"/>
                        </a:lnSpc>
                        <a:spcBef>
                          <a:spcPts val="1800"/>
                        </a:spcBef>
                        <a:spcAft>
                          <a:spcPts val="1800"/>
                        </a:spcAft>
                        <a:buNone/>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(1)</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0"/>
                  </a:ext>
                </a:extLst>
              </a:tr>
              <a:tr h="720000">
                <a:tc>
                  <a:txBody>
                    <a:bodyPr/>
                    <a:lstStyle/>
                    <a:p>
                      <a:pPr>
                        <a:lnSpc>
                          <a:spcPct val="100000"/>
                        </a:lnSpc>
                        <a:spcBef>
                          <a:spcPts val="1800"/>
                        </a:spcBef>
                        <a:spcAft>
                          <a:spcPts val="1800"/>
                        </a:spcAft>
                        <a:buNone/>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(2)</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1"/>
                  </a:ext>
                </a:extLst>
              </a:tr>
              <a:tr h="720000">
                <a:tc>
                  <a:txBody>
                    <a:bodyPr/>
                    <a:lstStyle/>
                    <a:p>
                      <a:endParaRPr lang="en-GB" noProof="0" dirty="0">
                        <a:solidFill>
                          <a:schemeClr val="tx1"/>
                        </a:solidFill>
                      </a:endParaRPr>
                    </a:p>
                  </a:txBody>
                  <a:tcPr anchor="ctr">
                    <a:lnL w="12240">
                      <a:noFill/>
                    </a:lnL>
                    <a:lnR w="12240">
                      <a:noFill/>
                    </a:lnR>
                    <a:lnT w="12240">
                      <a:noFill/>
                    </a:lnT>
                    <a:lnB w="12240">
                      <a:noFill/>
                    </a:lnB>
                    <a:noFill/>
                  </a:tcPr>
                </a:tc>
                <a:tc>
                  <a:txBody>
                    <a:bodyPr/>
                    <a:lstStyle/>
                    <a:p>
                      <a:pPr>
                        <a:lnSpc>
                          <a:spcPct val="100000"/>
                        </a:lnSpc>
                        <a:spcBef>
                          <a:spcPts val="1800"/>
                        </a:spcBef>
                        <a:spcAft>
                          <a:spcPts val="1800"/>
                        </a:spcAft>
                        <a:buNone/>
                      </a:pPr>
                      <a:r>
                        <a:rPr lang="en-GB" sz="1800" b="0" strike="noStrike" spc="-1" noProof="0" dirty="0">
                          <a:solidFill>
                            <a:srgbClr val="000000"/>
                          </a:solidFill>
                          <a:latin typeface="Calibri"/>
                        </a:rPr>
                        <a:t>(3)</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2"/>
                  </a:ext>
                </a:extLst>
              </a:tr>
              <a:tr h="720000">
                <a:tc>
                  <a:txBody>
                    <a:bodyPr/>
                    <a:lstStyle/>
                    <a:p>
                      <a:pPr>
                        <a:lnSpc>
                          <a:spcPct val="100000"/>
                        </a:lnSpc>
                        <a:buNone/>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nchor="ct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(4)</a:t>
                      </a:r>
                      <a:endParaRPr lang="en-GB" sz="1800" b="0" strike="noStrike" spc="-1" noProof="0" dirty="0">
                        <a:latin typeface="Arial"/>
                      </a:endParaRPr>
                    </a:p>
                  </a:txBody>
                  <a:tcPr anchor="ctr">
                    <a:lnL w="12240">
                      <a:noFill/>
                    </a:lnL>
                    <a:lnR w="12240">
                      <a:noFill/>
                    </a:lnR>
                    <a:lnT w="12240">
                      <a:noFill/>
                    </a:lnT>
                    <a:lnB w="12240">
                      <a:noFill/>
                    </a:lnB>
                    <a:noFill/>
                  </a:tcPr>
                </a:tc>
                <a:extLst>
                  <a:ext uri="{0D108BD9-81ED-4DB2-BD59-A6C34878D82A}">
                    <a16:rowId xmlns:a16="http://schemas.microsoft.com/office/drawing/2014/main" val="10003"/>
                  </a:ext>
                </a:extLst>
              </a:tr>
              <a:tr h="720000">
                <a:tc>
                  <a:txBody>
                    <a:bodyPr/>
                    <a:lstStyle/>
                    <a:p>
                      <a:pPr>
                        <a:lnSpc>
                          <a:spcPct val="100000"/>
                        </a:lnSpc>
                        <a:buNone/>
                        <a:tabLst>
                          <a:tab pos="0" algn="l"/>
                        </a:tabLst>
                      </a:pPr>
                      <a:r>
                        <a:rPr lang="en-GB" sz="1800" b="0" strike="noStrike" spc="-1" noProof="0" dirty="0">
                          <a:solidFill>
                            <a:schemeClr val="tx1"/>
                          </a:solidFill>
                          <a:latin typeface="Calibri"/>
                        </a:rPr>
                        <a:t> </a:t>
                      </a:r>
                      <a:endParaRPr lang="en-GB" sz="1800" b="0" strike="noStrike" spc="-1" noProof="0" dirty="0">
                        <a:solidFill>
                          <a:schemeClr val="tx1"/>
                        </a:solidFill>
                        <a:latin typeface="Arial"/>
                      </a:endParaRPr>
                    </a:p>
                  </a:txBody>
                  <a:tcPr>
                    <a:lnL w="12240">
                      <a:noFill/>
                    </a:lnL>
                    <a:lnR w="12240">
                      <a:noFill/>
                    </a:lnR>
                    <a:lnT w="12240">
                      <a:noFill/>
                    </a:lnT>
                    <a:lnB w="12240">
                      <a:noFill/>
                    </a:lnB>
                    <a:noFill/>
                  </a:tcPr>
                </a:tc>
                <a:tc>
                  <a:txBody>
                    <a:bodyPr/>
                    <a:lstStyle/>
                    <a:p>
                      <a:pPr>
                        <a:lnSpc>
                          <a:spcPct val="100000"/>
                        </a:lnSpc>
                        <a:buNone/>
                      </a:pPr>
                      <a:r>
                        <a:rPr lang="en-GB" sz="1800" b="0" strike="noStrike" spc="-1" noProof="0" dirty="0">
                          <a:solidFill>
                            <a:srgbClr val="000000"/>
                          </a:solidFill>
                          <a:latin typeface="Calibri"/>
                        </a:rPr>
                        <a:t>(5)</a:t>
                      </a:r>
                      <a:endParaRPr lang="en-GB" sz="1800" b="0" strike="noStrike" spc="-1" noProof="0" dirty="0">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4"/>
                  </a:ext>
                </a:extLst>
              </a:tr>
            </a:tbl>
          </a:graphicData>
        </a:graphic>
      </p:graphicFrame>
      <p:sp>
        <p:nvSpPr>
          <p:cNvPr id="583" name="Rectangle: Rounded Corners 6"/>
          <p:cNvSpPr/>
          <p:nvPr/>
        </p:nvSpPr>
        <p:spPr>
          <a:xfrm>
            <a:off x="3019320" y="2963880"/>
            <a:ext cx="4790880" cy="3742200"/>
          </a:xfrm>
          <a:prstGeom prst="roundRect">
            <a:avLst>
              <a:gd name="adj" fmla="val 2105"/>
            </a:avLst>
          </a:prstGeom>
          <a:noFill/>
          <a:ln w="19050">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pic>
        <p:nvPicPr>
          <p:cNvPr id="584" name="Grafik 16"/>
          <p:cNvPicPr/>
          <p:nvPr/>
        </p:nvPicPr>
        <p:blipFill>
          <a:blip r:embed="rId9"/>
          <a:stretch/>
        </p:blipFill>
        <p:spPr>
          <a:xfrm>
            <a:off x="7985880" y="3627000"/>
            <a:ext cx="4059360" cy="3044160"/>
          </a:xfrm>
          <a:prstGeom prst="rect">
            <a:avLst/>
          </a:prstGeom>
          <a:ln w="0">
            <a:noFill/>
          </a:ln>
        </p:spPr>
      </p:pic>
      <p:sp>
        <p:nvSpPr>
          <p:cNvPr id="585" name="PlaceHolder 2"/>
          <p:cNvSpPr>
            <a:spLocks noGrp="1"/>
          </p:cNvSpPr>
          <p:nvPr>
            <p:ph type="title"/>
          </p:nvPr>
        </p:nvSpPr>
        <p:spPr>
          <a:xfrm>
            <a:off x="-22680" y="-15840"/>
            <a:ext cx="5356440" cy="626760"/>
          </a:xfrm>
          <a:prstGeom prst="rect">
            <a:avLst/>
          </a:prstGeom>
          <a:noFill/>
          <a:ln w="0">
            <a:noFill/>
          </a:ln>
        </p:spPr>
        <p:txBody>
          <a:bodyPr anchor="ctr">
            <a:normAutofit/>
          </a:bodyPr>
          <a:lstStyle/>
          <a:p>
            <a:pPr>
              <a:lnSpc>
                <a:spcPct val="90000"/>
              </a:lnSpc>
              <a:buNone/>
            </a:pPr>
            <a:r>
              <a:rPr lang="en-GB" sz="2400" b="0" strike="noStrike" spc="-1" noProof="0" dirty="0">
                <a:solidFill>
                  <a:srgbClr val="000000"/>
                </a:solidFill>
                <a:latin typeface="Calibri Light"/>
              </a:rPr>
              <a:t>Balancing Overhead - Throughput</a:t>
            </a:r>
            <a:endParaRPr lang="en-GB" sz="2400" b="0" strike="noStrike" spc="-1" noProof="0" dirty="0">
              <a:solidFill>
                <a:srgbClr val="000000"/>
              </a:solidFill>
              <a:latin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63418-724B-9974-FB53-840C95E5AA50}"/>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46DD5841-0410-B5EF-445F-3FB1F9B489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8181" y="3058319"/>
            <a:ext cx="5042312" cy="3781734"/>
          </a:xfrm>
          <a:prstGeom prst="rect">
            <a:avLst/>
          </a:prstGeom>
        </p:spPr>
      </p:pic>
      <p:pic>
        <p:nvPicPr>
          <p:cNvPr id="22" name="Graphic 21">
            <a:extLst>
              <a:ext uri="{FF2B5EF4-FFF2-40B4-BE49-F238E27FC236}">
                <a16:creationId xmlns:a16="http://schemas.microsoft.com/office/drawing/2014/main" id="{62ECB07B-BE9C-B32B-46A5-CF5B415A78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38317" y="3119083"/>
            <a:ext cx="4916265" cy="3687199"/>
          </a:xfrm>
          <a:prstGeom prst="rect">
            <a:avLst/>
          </a:prstGeom>
        </p:spPr>
      </p:pic>
      <p:grpSp>
        <p:nvGrpSpPr>
          <p:cNvPr id="234" name="Group 233">
            <a:extLst>
              <a:ext uri="{FF2B5EF4-FFF2-40B4-BE49-F238E27FC236}">
                <a16:creationId xmlns:a16="http://schemas.microsoft.com/office/drawing/2014/main" id="{5421BD6F-CA14-3B0C-4787-687A6F4351AD}"/>
              </a:ext>
            </a:extLst>
          </p:cNvPr>
          <p:cNvGrpSpPr/>
          <p:nvPr/>
        </p:nvGrpSpPr>
        <p:grpSpPr>
          <a:xfrm>
            <a:off x="269654" y="678802"/>
            <a:ext cx="623653" cy="669179"/>
            <a:chOff x="94594" y="1868587"/>
            <a:chExt cx="623653" cy="669179"/>
          </a:xfrm>
        </p:grpSpPr>
        <p:grpSp>
          <p:nvGrpSpPr>
            <p:cNvPr id="170" name="Group 169">
              <a:extLst>
                <a:ext uri="{FF2B5EF4-FFF2-40B4-BE49-F238E27FC236}">
                  <a16:creationId xmlns:a16="http://schemas.microsoft.com/office/drawing/2014/main" id="{75A60669-3FE7-2A3D-B95F-84CF34F0EB44}"/>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9979A124-B3BD-5276-BBEE-D025B3252D08}"/>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7BC491B-A61E-4A78-C6B7-F117EF74FAC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B6C4BB9-27A8-B186-C367-1CE89334D55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90F4138A-6A53-C8F1-5C06-E7C3CD448A04}"/>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B21914BB-F56D-C884-736E-B8E1C954F5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EB43DD2-4376-7F5F-7514-8C4B9A3948A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027ACEB-C557-EAB6-8052-115FFB389D18}"/>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08D58F7F-FA00-902F-106B-6ABBE8882AC2}"/>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A6DE9278-2860-6A1D-16A2-4D24E5C4F0E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29B6704-B420-3B01-C256-5999EFA64B4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7772561-5FA9-1702-6BC7-EF125326F96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FCD4506D-0978-77CE-896E-ECA879399D99}"/>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BD2E2395-C040-FAEB-B0D2-FE7500F9194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6B302156-1180-78F2-3B13-B062B03C581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CCC75A6F-BF40-D099-A449-2D9FF4E5570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51901514-D9B5-7F56-343F-BF746D2F59CD}"/>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0512948B-9EFA-2CC6-9A5C-BA14E2188AA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DBCE7D9-1E98-889C-28AF-C9059187DD7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01CC4182-9529-02DC-9B5A-AECFB7D0F82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161B667E-518D-CEB5-3C18-15B6278BFB0E}"/>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2AA201EA-AA65-1CA9-6D85-EDCB97B4701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FED0393-AF65-FDC2-4010-46999C520ED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E230E059-FD9D-EF17-718E-B223984EF4F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A8DDE39B-4BF5-888E-CC08-59619E6D0538}"/>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392848E5-B3EA-0A38-A247-A7401E98CC4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D271B9F-7BB1-0495-4345-12D2AD0769B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FF21066-C627-2D0B-13BD-EC19E2CBAAC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9CC791BD-6BF9-822C-C52B-C273F71FE726}"/>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14853A40-B7CC-F138-C20E-18CB358336D1}"/>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5848B7F0-C193-DEFA-D700-D15D7F775907}"/>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C0D08F7-051D-638C-4B91-4AC5481B7674}"/>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89AE8731-0973-7216-B225-9E47AF47EF86}"/>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497A8B63-5CE9-FE08-0491-91138610277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388A34F-C2FC-D3D5-5C59-66E62D838DE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303FE31-C1E3-98EF-0EB2-52342DAA193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60FCD963-A843-1DB5-4CB2-DE68916AAC1B}"/>
              </a:ext>
            </a:extLst>
          </p:cNvPr>
          <p:cNvPicPr>
            <a:picLocks noChangeAspect="1"/>
          </p:cNvPicPr>
          <p:nvPr/>
        </p:nvPicPr>
        <p:blipFill>
          <a:blip r:embed="rId6"/>
          <a:stretch>
            <a:fillRect/>
          </a:stretch>
        </p:blipFill>
        <p:spPr>
          <a:xfrm>
            <a:off x="1003070" y="574260"/>
            <a:ext cx="1152529" cy="1181800"/>
          </a:xfrm>
          <a:prstGeom prst="rect">
            <a:avLst/>
          </a:prstGeom>
        </p:spPr>
      </p:pic>
      <p:sp>
        <p:nvSpPr>
          <p:cNvPr id="127" name="PlaceHolder 1">
            <a:extLst>
              <a:ext uri="{FF2B5EF4-FFF2-40B4-BE49-F238E27FC236}">
                <a16:creationId xmlns:a16="http://schemas.microsoft.com/office/drawing/2014/main" id="{CF18C9C9-1CC0-233C-AA2B-0666E068E0FF}"/>
              </a:ext>
            </a:extLst>
          </p:cNvPr>
          <p:cNvSpPr>
            <a:spLocks noGrp="1"/>
          </p:cNvSpPr>
          <p:nvPr>
            <p:ph type="sldNum" idx="8"/>
          </p:nvPr>
        </p:nvSpPr>
        <p:spPr>
          <a:xfrm>
            <a:off x="-21873" y="6493320"/>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6</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FD234AE8-C024-3904-D5E8-451AABB47632}"/>
              </a:ext>
            </a:extLst>
          </p:cNvPr>
          <p:cNvSpPr/>
          <p:nvPr/>
        </p:nvSpPr>
        <p:spPr>
          <a:xfrm>
            <a:off x="453765" y="3947724"/>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1B0CF28E-8867-2537-1416-0DFA2E5A1AE2}"/>
              </a:ext>
            </a:extLst>
          </p:cNvPr>
          <p:cNvSpPr/>
          <p:nvPr/>
        </p:nvSpPr>
        <p:spPr>
          <a:xfrm>
            <a:off x="126587" y="3327438"/>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E7C8F438-19DB-6434-42B0-B7C297CA96E0}"/>
              </a:ext>
            </a:extLst>
          </p:cNvPr>
          <p:cNvPicPr/>
          <p:nvPr/>
        </p:nvPicPr>
        <p:blipFill>
          <a:blip r:embed="rId7"/>
          <a:stretch/>
        </p:blipFill>
        <p:spPr>
          <a:xfrm rot="1730551">
            <a:off x="1188698" y="3669544"/>
            <a:ext cx="366911" cy="367448"/>
          </a:xfrm>
          <a:prstGeom prst="rect">
            <a:avLst/>
          </a:prstGeom>
          <a:ln w="0">
            <a:noFill/>
          </a:ln>
        </p:spPr>
      </p:pic>
      <p:pic>
        <p:nvPicPr>
          <p:cNvPr id="5" name="Graphic 4" descr="Walk with solid fill">
            <a:extLst>
              <a:ext uri="{FF2B5EF4-FFF2-40B4-BE49-F238E27FC236}">
                <a16:creationId xmlns:a16="http://schemas.microsoft.com/office/drawing/2014/main" id="{7AF3C609-13F9-BEBE-C9D3-3872BBEAA7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790" y="3614634"/>
            <a:ext cx="544192" cy="588474"/>
          </a:xfrm>
          <a:prstGeom prst="rect">
            <a:avLst/>
          </a:prstGeom>
        </p:spPr>
      </p:pic>
      <p:sp>
        <p:nvSpPr>
          <p:cNvPr id="7" name="TextBox 6">
            <a:extLst>
              <a:ext uri="{FF2B5EF4-FFF2-40B4-BE49-F238E27FC236}">
                <a16:creationId xmlns:a16="http://schemas.microsoft.com/office/drawing/2014/main" id="{D6E8EE06-4A69-5C40-25EB-F216A8877FE2}"/>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p:txBody>
      </p:sp>
      <p:cxnSp>
        <p:nvCxnSpPr>
          <p:cNvPr id="30" name="Straight Arrow Connector 29">
            <a:extLst>
              <a:ext uri="{FF2B5EF4-FFF2-40B4-BE49-F238E27FC236}">
                <a16:creationId xmlns:a16="http://schemas.microsoft.com/office/drawing/2014/main" id="{E749A640-5E62-76C8-98AB-4AC46C2A6A28}"/>
              </a:ext>
            </a:extLst>
          </p:cNvPr>
          <p:cNvCxnSpPr>
            <a:cxnSpLocks/>
            <a:endCxn id="31" idx="1"/>
          </p:cNvCxnSpPr>
          <p:nvPr/>
        </p:nvCxnSpPr>
        <p:spPr>
          <a:xfrm>
            <a:off x="8351166" y="561612"/>
            <a:ext cx="517299"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1534C20-A931-9A2F-C775-1212372A3A83}"/>
                  </a:ext>
                </a:extLst>
              </p:cNvPr>
              <p:cNvSpPr txBox="1"/>
              <p:nvPr/>
            </p:nvSpPr>
            <p:spPr>
              <a:xfrm>
                <a:off x="8868465" y="222192"/>
                <a:ext cx="2752036" cy="678840"/>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
                            <m:fPr>
                              <m:ctrlPr>
                                <a:rPr lang="en-GB"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𝑛</m:t>
                              </m:r>
                              <m:r>
                                <a:rPr lang="en-GB" b="0" i="1" noProof="0" smtClean="0">
                                  <a:latin typeface="Cambria Math" panose="02040503050406030204" pitchFamily="18" charset="0"/>
                                </a:rPr>
                                <m:t>(</m:t>
                              </m:r>
                              <m:r>
                                <a:rPr lang="en-GB" b="0" i="1" noProof="0" smtClean="0">
                                  <a:latin typeface="Cambria Math" panose="02040503050406030204" pitchFamily="18" charset="0"/>
                                </a:rPr>
                                <m:t>𝐿</m:t>
                              </m:r>
                              <m:r>
                                <a:rPr lang="en-GB" b="0" i="1" noProof="0" smtClean="0">
                                  <a:latin typeface="Cambria Math" panose="02040503050406030204" pitchFamily="18" charset="0"/>
                                </a:rPr>
                                <m:t>,</m:t>
                              </m:r>
                              <m:r>
                                <a:rPr lang="en-GB" b="0" i="1" noProof="0" smtClean="0">
                                  <a:latin typeface="Cambria Math" panose="02040503050406030204" pitchFamily="18" charset="0"/>
                                </a:rPr>
                                <m:t>𝑀</m:t>
                              </m:r>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𝑁</m:t>
                                  </m:r>
                                </m:e>
                                <m:sub>
                                  <m:r>
                                    <m:rPr>
                                      <m:sty m:val="p"/>
                                    </m:rPr>
                                    <a:rPr lang="en-GB" noProof="0" smtClean="0">
                                      <a:latin typeface="Cambria Math" panose="02040503050406030204" pitchFamily="18" charset="0"/>
                                      <a:ea typeface="Cambria Math" panose="02040503050406030204" pitchFamily="18" charset="0"/>
                                    </a:rPr>
                                    <m:t>p</m:t>
                                  </m:r>
                                </m:sub>
                              </m:sSub>
                              <m:r>
                                <a:rPr lang="en-GB" b="0" i="1" noProof="0" smtClean="0">
                                  <a:latin typeface="Cambria Math" panose="02040503050406030204" pitchFamily="18" charset="0"/>
                                </a:rPr>
                                <m:t>,</m:t>
                              </m:r>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m:rPr>
                                      <m:sty m:val="p"/>
                                    </m:rPr>
                                    <a:rPr lang="en-GB"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rPr>
                                <m:t>)</m:t>
                              </m:r>
                            </m:num>
                            <m:den>
                              <m:sSub>
                                <m:sSubPr>
                                  <m:ctrlPr>
                                    <a:rPr lang="en-GB" i="1" noProof="0" smtClean="0">
                                      <a:latin typeface="Cambria Math" panose="02040503050406030204" pitchFamily="18" charset="0"/>
                                    </a:rPr>
                                  </m:ctrlPr>
                                </m:sSubPr>
                                <m:e>
                                  <m:r>
                                    <m:rPr>
                                      <m:sty m:val="p"/>
                                    </m:rPr>
                                    <a:rPr lang="en-GB" noProof="0" smtClean="0">
                                      <a:latin typeface="Cambria Math" panose="02040503050406030204" pitchFamily="18" charset="0"/>
                                    </a:rPr>
                                    <m:t>log</m:t>
                                  </m:r>
                                </m:e>
                                <m:sub>
                                  <m:r>
                                    <a:rPr lang="en-GB" i="1" noProof="0" smtClean="0">
                                      <a:latin typeface="Cambria Math" panose="02040503050406030204" pitchFamily="18" charset="0"/>
                                    </a:rPr>
                                    <m:t>10</m:t>
                                  </m:r>
                                </m:sub>
                              </m:sSub>
                              <m:r>
                                <a:rPr lang="en-GB" i="1" noProof="0" smtClean="0">
                                  <a:latin typeface="Cambria Math" panose="02040503050406030204" pitchFamily="18" charset="0"/>
                                </a:rPr>
                                <m:t>2</m:t>
                              </m:r>
                            </m:den>
                          </m:f>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51534C20-A931-9A2F-C775-1212372A3A83}"/>
                  </a:ext>
                </a:extLst>
              </p:cNvPr>
              <p:cNvSpPr txBox="1">
                <a:spLocks noRot="1" noChangeAspect="1" noMove="1" noResize="1" noEditPoints="1" noAdjustHandles="1" noChangeArrowheads="1" noChangeShapeType="1" noTextEdit="1"/>
              </p:cNvSpPr>
              <p:nvPr/>
            </p:nvSpPr>
            <p:spPr>
              <a:xfrm>
                <a:off x="8868465" y="222192"/>
                <a:ext cx="2752036" cy="678840"/>
              </a:xfrm>
              <a:prstGeom prst="rect">
                <a:avLst/>
              </a:prstGeom>
              <a:blipFill>
                <a:blip r:embed="rId13"/>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E5DB873-422F-AAF8-80EE-05358B3F08D0}"/>
                  </a:ext>
                </a:extLst>
              </p:cNvPr>
              <p:cNvSpPr txBox="1"/>
              <p:nvPr/>
            </p:nvSpPr>
            <p:spPr>
              <a:xfrm>
                <a:off x="1127736" y="744960"/>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2E5DB873-422F-AAF8-80EE-05358B3F08D0}"/>
                  </a:ext>
                </a:extLst>
              </p:cNvPr>
              <p:cNvSpPr txBox="1">
                <a:spLocks noRot="1" noChangeAspect="1" noMove="1" noResize="1" noEditPoints="1" noAdjustHandles="1" noChangeArrowheads="1" noChangeShapeType="1" noTextEdit="1"/>
              </p:cNvSpPr>
              <p:nvPr/>
            </p:nvSpPr>
            <p:spPr>
              <a:xfrm>
                <a:off x="1127736" y="744960"/>
                <a:ext cx="451598"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DF4BF8-FFF5-E3DE-24E7-9A49D13BB820}"/>
                  </a:ext>
                </a:extLst>
              </p:cNvPr>
              <p:cNvSpPr txBox="1"/>
              <p:nvPr/>
            </p:nvSpPr>
            <p:spPr>
              <a:xfrm>
                <a:off x="2004648" y="391556"/>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24DF4BF8-FFF5-E3DE-24E7-9A49D13BB820}"/>
                  </a:ext>
                </a:extLst>
              </p:cNvPr>
              <p:cNvSpPr txBox="1">
                <a:spLocks noRot="1" noChangeAspect="1" noMove="1" noResize="1" noEditPoints="1" noAdjustHandles="1" noChangeArrowheads="1" noChangeShapeType="1" noTextEdit="1"/>
              </p:cNvSpPr>
              <p:nvPr/>
            </p:nvSpPr>
            <p:spPr>
              <a:xfrm>
                <a:off x="2004648" y="391556"/>
                <a:ext cx="376962" cy="369332"/>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978B532-2B50-0EF0-D72E-798EC47A47FF}"/>
                  </a:ext>
                </a:extLst>
              </p:cNvPr>
              <p:cNvSpPr txBox="1"/>
              <p:nvPr/>
            </p:nvSpPr>
            <p:spPr>
              <a:xfrm>
                <a:off x="1619329" y="121855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C978B532-2B50-0EF0-D72E-798EC47A47FF}"/>
                  </a:ext>
                </a:extLst>
              </p:cNvPr>
              <p:cNvSpPr txBox="1">
                <a:spLocks noRot="1" noChangeAspect="1" noMove="1" noResize="1" noEditPoints="1" noAdjustHandles="1" noChangeArrowheads="1" noChangeShapeType="1" noTextEdit="1"/>
              </p:cNvSpPr>
              <p:nvPr/>
            </p:nvSpPr>
            <p:spPr>
              <a:xfrm>
                <a:off x="1619329" y="1218550"/>
                <a:ext cx="518988" cy="391261"/>
              </a:xfrm>
              <a:prstGeom prst="rect">
                <a:avLst/>
              </a:prstGeom>
              <a:blipFill>
                <a:blip r:embed="rId16"/>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E0EC70B0-AA92-BD34-1B96-631479396C2D}"/>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2BF44FED-3B25-5AB4-FF22-703C3DADECA3}"/>
              </a:ext>
            </a:extLst>
          </p:cNvPr>
          <p:cNvCxnSpPr>
            <a:cxnSpLocks/>
          </p:cNvCxnSpPr>
          <p:nvPr/>
        </p:nvCxnSpPr>
        <p:spPr>
          <a:xfrm>
            <a:off x="13485" y="3034485"/>
            <a:ext cx="22753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CCB549F-236B-6C86-7133-05A14A5355FC}"/>
                  </a:ext>
                </a:extLst>
              </p:cNvPr>
              <p:cNvSpPr txBox="1"/>
              <p:nvPr/>
            </p:nvSpPr>
            <p:spPr>
              <a:xfrm>
                <a:off x="2057750" y="311963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3CCB549F-236B-6C86-7133-05A14A5355FC}"/>
                  </a:ext>
                </a:extLst>
              </p:cNvPr>
              <p:cNvSpPr txBox="1">
                <a:spLocks noRot="1" noChangeAspect="1" noMove="1" noResize="1" noEditPoints="1" noAdjustHandles="1" noChangeArrowheads="1" noChangeShapeType="1" noTextEdit="1"/>
              </p:cNvSpPr>
              <p:nvPr/>
            </p:nvSpPr>
            <p:spPr>
              <a:xfrm>
                <a:off x="2057750" y="3119637"/>
                <a:ext cx="161133" cy="276999"/>
              </a:xfrm>
              <a:prstGeom prst="rect">
                <a:avLst/>
              </a:prstGeom>
              <a:blipFill>
                <a:blip r:embed="rId17"/>
                <a:stretch>
                  <a:fillRect l="-30769" r="-23077"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CD6D72D9-E680-0AE0-C876-815F78945F13}"/>
                  </a:ext>
                </a:extLst>
              </p:cNvPr>
              <p:cNvSpPr txBox="1"/>
              <p:nvPr/>
            </p:nvSpPr>
            <p:spPr>
              <a:xfrm>
                <a:off x="935571" y="255671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CD6D72D9-E680-0AE0-C876-815F78945F13}"/>
                  </a:ext>
                </a:extLst>
              </p:cNvPr>
              <p:cNvSpPr txBox="1">
                <a:spLocks noRot="1" noChangeAspect="1" noMove="1" noResize="1" noEditPoints="1" noAdjustHandles="1" noChangeArrowheads="1" noChangeShapeType="1" noTextEdit="1"/>
              </p:cNvSpPr>
              <p:nvPr/>
            </p:nvSpPr>
            <p:spPr>
              <a:xfrm>
                <a:off x="935571" y="2556718"/>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81B0E8CF-1B65-9F2C-95FB-849090708F3C}"/>
              </a:ext>
            </a:extLst>
          </p:cNvPr>
          <p:cNvSpPr/>
          <p:nvPr/>
        </p:nvSpPr>
        <p:spPr>
          <a:xfrm>
            <a:off x="1340317" y="2525838"/>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9309B0B8-503C-89C6-18EB-F8A2B18D70CF}"/>
                  </a:ext>
                </a:extLst>
              </p:cNvPr>
              <p:cNvSpPr txBox="1"/>
              <p:nvPr/>
            </p:nvSpPr>
            <p:spPr>
              <a:xfrm>
                <a:off x="1269985" y="2533402"/>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𝑥</m:t>
                              </m:r>
                            </m:sub>
                          </m:s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9309B0B8-503C-89C6-18EB-F8A2B18D70CF}"/>
                  </a:ext>
                </a:extLst>
              </p:cNvPr>
              <p:cNvSpPr txBox="1">
                <a:spLocks noRot="1" noChangeAspect="1" noMove="1" noResize="1" noEditPoints="1" noAdjustHandles="1" noChangeArrowheads="1" noChangeShapeType="1" noTextEdit="1"/>
              </p:cNvSpPr>
              <p:nvPr/>
            </p:nvSpPr>
            <p:spPr>
              <a:xfrm>
                <a:off x="1269985" y="2533402"/>
                <a:ext cx="793026" cy="422360"/>
              </a:xfrm>
              <a:prstGeom prst="rect">
                <a:avLst/>
              </a:prstGeom>
              <a:blipFill>
                <a:blip r:embed="rId19"/>
                <a:stretch>
                  <a:fillRect r="-40769" b="-2899"/>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2DBCA628-50D3-23A9-9064-C2BCAECC28C4}"/>
              </a:ext>
            </a:extLst>
          </p:cNvPr>
          <p:cNvCxnSpPr>
            <a:cxnSpLocks/>
          </p:cNvCxnSpPr>
          <p:nvPr/>
        </p:nvCxnSpPr>
        <p:spPr>
          <a:xfrm>
            <a:off x="210690" y="2304765"/>
            <a:ext cx="1843913" cy="10439"/>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12B2F47-60D7-B422-1383-18B04D1243EF}"/>
                  </a:ext>
                </a:extLst>
              </p:cNvPr>
              <p:cNvSpPr txBox="1"/>
              <p:nvPr/>
            </p:nvSpPr>
            <p:spPr>
              <a:xfrm>
                <a:off x="356573" y="1829569"/>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C12B2F47-60D7-B422-1383-18B04D1243EF}"/>
                  </a:ext>
                </a:extLst>
              </p:cNvPr>
              <p:cNvSpPr txBox="1">
                <a:spLocks noRot="1" noChangeAspect="1" noMove="1" noResize="1" noEditPoints="1" noAdjustHandles="1" noChangeArrowheads="1" noChangeShapeType="1" noTextEdit="1"/>
              </p:cNvSpPr>
              <p:nvPr/>
            </p:nvSpPr>
            <p:spPr>
              <a:xfrm>
                <a:off x="356573" y="1829569"/>
                <a:ext cx="1644086" cy="394019"/>
              </a:xfrm>
              <a:prstGeom prst="rect">
                <a:avLst/>
              </a:prstGeom>
              <a:blipFill>
                <a:blip r:embed="rId20"/>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CF259631-86CF-6960-20AD-A3BC7954E810}"/>
              </a:ext>
            </a:extLst>
          </p:cNvPr>
          <p:cNvSpPr txBox="1"/>
          <p:nvPr/>
        </p:nvSpPr>
        <p:spPr>
          <a:xfrm>
            <a:off x="11217826" y="375476"/>
            <a:ext cx="402674" cy="307777"/>
          </a:xfrm>
          <a:prstGeom prst="rect">
            <a:avLst/>
          </a:prstGeom>
          <a:noFill/>
        </p:spPr>
        <p:txBody>
          <a:bodyPr wrap="none" rtlCol="0">
            <a:spAutoFit/>
          </a:bodyPr>
          <a:lstStyle/>
          <a:p>
            <a:r>
              <a:rPr lang="en-GB" sz="1400" noProof="0" dirty="0"/>
              <a:t>(1)</a:t>
            </a:r>
          </a:p>
        </p:txBody>
      </p:sp>
      <p:grpSp>
        <p:nvGrpSpPr>
          <p:cNvPr id="3" name="Group 2">
            <a:extLst>
              <a:ext uri="{FF2B5EF4-FFF2-40B4-BE49-F238E27FC236}">
                <a16:creationId xmlns:a16="http://schemas.microsoft.com/office/drawing/2014/main" id="{7FD6AD54-6F7B-8B6D-1D52-198E9A62BB38}"/>
              </a:ext>
            </a:extLst>
          </p:cNvPr>
          <p:cNvGrpSpPr/>
          <p:nvPr/>
        </p:nvGrpSpPr>
        <p:grpSpPr>
          <a:xfrm>
            <a:off x="5307275" y="1087992"/>
            <a:ext cx="5756989" cy="1666476"/>
            <a:chOff x="5327431" y="1249136"/>
            <a:chExt cx="7082810" cy="1809187"/>
          </a:xfrm>
        </p:grpSpPr>
        <p:grpSp>
          <p:nvGrpSpPr>
            <p:cNvPr id="18" name="Group 17">
              <a:extLst>
                <a:ext uri="{FF2B5EF4-FFF2-40B4-BE49-F238E27FC236}">
                  <a16:creationId xmlns:a16="http://schemas.microsoft.com/office/drawing/2014/main" id="{1FF6A8A3-28A9-B963-57F0-163630ED71D1}"/>
                </a:ext>
              </a:extLst>
            </p:cNvPr>
            <p:cNvGrpSpPr>
              <a:grpSpLocks noChangeAspect="1"/>
            </p:cNvGrpSpPr>
            <p:nvPr/>
          </p:nvGrpSpPr>
          <p:grpSpPr>
            <a:xfrm>
              <a:off x="5327431" y="1249136"/>
              <a:ext cx="6881473" cy="1809187"/>
              <a:chOff x="4847795" y="1045847"/>
              <a:chExt cx="7909738" cy="2079522"/>
            </a:xfrm>
          </p:grpSpPr>
          <p:sp>
            <p:nvSpPr>
              <p:cNvPr id="24" name="Right Triangle 23">
                <a:extLst>
                  <a:ext uri="{FF2B5EF4-FFF2-40B4-BE49-F238E27FC236}">
                    <a16:creationId xmlns:a16="http://schemas.microsoft.com/office/drawing/2014/main" id="{4E2C5D8B-1560-4C3B-5751-EF01A7E1E867}"/>
                  </a:ext>
                </a:extLst>
              </p:cNvPr>
              <p:cNvSpPr/>
              <p:nvPr/>
            </p:nvSpPr>
            <p:spPr>
              <a:xfrm flipH="1" flipV="1">
                <a:off x="6408319" y="2127071"/>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2" name="Right Triangle 1">
                <a:extLst>
                  <a:ext uri="{FF2B5EF4-FFF2-40B4-BE49-F238E27FC236}">
                    <a16:creationId xmlns:a16="http://schemas.microsoft.com/office/drawing/2014/main" id="{BA48A29D-3C0F-07FE-137F-E82621B5BE63}"/>
                  </a:ext>
                </a:extLst>
              </p:cNvPr>
              <p:cNvSpPr/>
              <p:nvPr/>
            </p:nvSpPr>
            <p:spPr>
              <a:xfrm>
                <a:off x="6468573" y="1666985"/>
                <a:ext cx="5257320" cy="364680"/>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60384A7-CC3B-8A7E-6C16-406040D3777A}"/>
                      </a:ext>
                    </a:extLst>
                  </p:cNvPr>
                  <p:cNvSpPr txBox="1"/>
                  <p:nvPr/>
                </p:nvSpPr>
                <p:spPr>
                  <a:xfrm>
                    <a:off x="4947080" y="1057325"/>
                    <a:ext cx="2629547" cy="422467"/>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960384A7-CC3B-8A7E-6C16-406040D3777A}"/>
                      </a:ext>
                    </a:extLst>
                  </p:cNvPr>
                  <p:cNvSpPr txBox="1">
                    <a:spLocks noRot="1" noChangeAspect="1" noMove="1" noResize="1" noEditPoints="1" noAdjustHandles="1" noChangeArrowheads="1" noChangeShapeType="1" noTextEdit="1"/>
                  </p:cNvSpPr>
                  <p:nvPr/>
                </p:nvSpPr>
                <p:spPr>
                  <a:xfrm>
                    <a:off x="4947080" y="1057325"/>
                    <a:ext cx="2629547" cy="422467"/>
                  </a:xfrm>
                  <a:prstGeom prst="rect">
                    <a:avLst/>
                  </a:prstGeom>
                  <a:blipFill>
                    <a:blip r:embed="rId21"/>
                    <a:stretch>
                      <a:fillRect l="-1639" t="-5357" b="-2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FB3AAF9-F80E-FA55-0E2F-C363FD754A2D}"/>
                      </a:ext>
                    </a:extLst>
                  </p:cNvPr>
                  <p:cNvSpPr txBox="1"/>
                  <p:nvPr/>
                </p:nvSpPr>
                <p:spPr>
                  <a:xfrm>
                    <a:off x="7696430" y="1045847"/>
                    <a:ext cx="5061103" cy="444471"/>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𝑚</m:t>
                        </m:r>
                        <m:r>
                          <a:rPr lang="de-DE" sz="1600" b="0" i="1" noProof="0" smtClean="0">
                            <a:latin typeface="Cambria Math" panose="02040503050406030204" pitchFamily="18" charset="0"/>
                            <a:ea typeface="Cambria Math" panose="02040503050406030204" pitchFamily="18" charset="0"/>
                          </a:rPr>
                          <m:t>∙</m:t>
                        </m:r>
                        <m:sSup>
                          <m:sSupPr>
                            <m:ctrlPr>
                              <a:rPr lang="en-GB" sz="1600" b="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de-DE" sz="1600" b="0" i="1" noProof="0" smtClean="0">
                                <a:latin typeface="Cambria Math" panose="02040503050406030204" pitchFamily="18" charset="0"/>
                              </a:rPr>
                              <m:t>−</m:t>
                            </m:r>
                            <m:r>
                              <a:rPr lang="en-GB" sz="1600" b="0" i="1" noProof="0" smtClean="0">
                                <a:latin typeface="Cambria Math" panose="02040503050406030204" pitchFamily="18" charset="0"/>
                              </a:rPr>
                              <m:t>𝑛</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𝐿</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𝑀</m:t>
                            </m:r>
                            <m:r>
                              <a:rPr lang="en-GB" sz="1600" b="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m:rPr>
                                    <m:sty m:val="p"/>
                                  </m:rPr>
                                  <a:rPr lang="en-GB" sz="1600" noProof="0" smtClean="0">
                                    <a:latin typeface="Cambria Math" panose="02040503050406030204" pitchFamily="18" charset="0"/>
                                    <a:ea typeface="Cambria Math" panose="02040503050406030204" pitchFamily="18" charset="0"/>
                                  </a:rPr>
                                  <m:t>p</m:t>
                                </m:r>
                              </m:sub>
                            </m:sSub>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𝑇</m:t>
                                </m:r>
                              </m:e>
                              <m:sub>
                                <m:r>
                                  <m:rPr>
                                    <m:sty m:val="p"/>
                                  </m:rPr>
                                  <a:rPr lang="en-GB" sz="1600" noProof="0" smtClean="0">
                                    <a:latin typeface="Cambria Math" panose="02040503050406030204" pitchFamily="18" charset="0"/>
                                    <a:ea typeface="Cambria Math" panose="02040503050406030204" pitchFamily="18" charset="0"/>
                                  </a:rPr>
                                  <m:t>upd</m:t>
                                </m:r>
                              </m:sub>
                            </m:sSub>
                            <m:r>
                              <a:rPr lang="en-GB" sz="1600" b="0" i="1" noProof="0" smtClean="0">
                                <a:latin typeface="Cambria Math" panose="02040503050406030204" pitchFamily="18" charset="0"/>
                              </a:rPr>
                              <m:t>)</m:t>
                            </m:r>
                          </m:sup>
                        </m:sSup>
                      </m:oMath>
                    </a14:m>
                    <a:endParaRPr lang="en-GB" sz="1600" noProof="0" dirty="0"/>
                  </a:p>
                </p:txBody>
              </p:sp>
            </mc:Choice>
            <mc:Fallback xmlns="">
              <p:sp>
                <p:nvSpPr>
                  <p:cNvPr id="10" name="TextBox 9">
                    <a:extLst>
                      <a:ext uri="{FF2B5EF4-FFF2-40B4-BE49-F238E27FC236}">
                        <a16:creationId xmlns:a16="http://schemas.microsoft.com/office/drawing/2014/main" id="{2FB3AAF9-F80E-FA55-0E2F-C363FD754A2D}"/>
                      </a:ext>
                    </a:extLst>
                  </p:cNvPr>
                  <p:cNvSpPr txBox="1">
                    <a:spLocks noRot="1" noChangeAspect="1" noMove="1" noResize="1" noEditPoints="1" noAdjustHandles="1" noChangeArrowheads="1" noChangeShapeType="1" noTextEdit="1"/>
                  </p:cNvSpPr>
                  <p:nvPr/>
                </p:nvSpPr>
                <p:spPr>
                  <a:xfrm>
                    <a:off x="7696430" y="1045847"/>
                    <a:ext cx="5061103" cy="444471"/>
                  </a:xfrm>
                  <a:prstGeom prst="rect">
                    <a:avLst/>
                  </a:prstGeom>
                  <a:blipFill>
                    <a:blip r:embed="rId22"/>
                    <a:stretch>
                      <a:fillRect l="-852" b="-20339"/>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7C577DC3-0442-95F9-01D6-5FCAD8A9CB84}"/>
                  </a:ext>
                </a:extLst>
              </p:cNvPr>
              <p:cNvSpPr txBox="1"/>
              <p:nvPr/>
            </p:nvSpPr>
            <p:spPr>
              <a:xfrm>
                <a:off x="6164025" y="2736226"/>
                <a:ext cx="671051" cy="389143"/>
              </a:xfrm>
              <a:prstGeom prst="rect">
                <a:avLst/>
              </a:prstGeom>
              <a:noFill/>
            </p:spPr>
            <p:txBody>
              <a:bodyPr wrap="none" rtlCol="0">
                <a:spAutoFit/>
              </a:bodyPr>
              <a:lstStyle/>
              <a:p>
                <a:r>
                  <a:rPr lang="en-GB" sz="1600" noProof="0" dirty="0"/>
                  <a:t>1-bit</a:t>
                </a:r>
              </a:p>
            </p:txBody>
          </p:sp>
          <p:cxnSp>
            <p:nvCxnSpPr>
              <p:cNvPr id="15" name="Straight Connector 14">
                <a:extLst>
                  <a:ext uri="{FF2B5EF4-FFF2-40B4-BE49-F238E27FC236}">
                    <a16:creationId xmlns:a16="http://schemas.microsoft.com/office/drawing/2014/main" id="{6BE7227B-6F39-AC95-0F75-006345783764}"/>
                  </a:ext>
                </a:extLst>
              </p:cNvPr>
              <p:cNvCxnSpPr>
                <a:cxnSpLocks/>
              </p:cNvCxnSpPr>
              <p:nvPr/>
            </p:nvCxnSpPr>
            <p:spPr>
              <a:xfrm>
                <a:off x="9460242" y="1444028"/>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256ADE-899E-BC8F-9002-78E627C839C1}"/>
                  </a:ext>
                </a:extLst>
              </p:cNvPr>
              <p:cNvCxnSpPr>
                <a:cxnSpLocks/>
                <a:endCxn id="13" idx="0"/>
              </p:cNvCxnSpPr>
              <p:nvPr/>
            </p:nvCxnSpPr>
            <p:spPr>
              <a:xfrm>
                <a:off x="6468573" y="1495916"/>
                <a:ext cx="30978" cy="124031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65B32EA-4ED9-27F7-5F4C-351D12928012}"/>
                      </a:ext>
                    </a:extLst>
                  </p:cNvPr>
                  <p:cNvSpPr txBox="1"/>
                  <p:nvPr/>
                </p:nvSpPr>
                <p:spPr>
                  <a:xfrm>
                    <a:off x="9036979" y="2654924"/>
                    <a:ext cx="1311957" cy="389143"/>
                  </a:xfrm>
                  <a:prstGeom prst="rect">
                    <a:avLst/>
                  </a:prstGeom>
                  <a:solidFill>
                    <a:schemeClr val="bg1"/>
                  </a:solidFill>
                </p:spPr>
                <p:txBody>
                  <a:bodyPr wrap="none" rtlCol="0">
                    <a:spAutoFit/>
                  </a:bodyPr>
                  <a:lstStyle/>
                  <a:p>
                    <a14:m>
                      <m:oMath xmlns:m="http://schemas.openxmlformats.org/officeDocument/2006/math">
                        <m:func>
                          <m:funcPr>
                            <m:ctrlPr>
                              <a:rPr lang="en-GB" sz="1600" i="1" noProof="0" smtClean="0">
                                <a:latin typeface="Cambria Math" panose="02040503050406030204" pitchFamily="18" charset="0"/>
                              </a:rPr>
                            </m:ctrlPr>
                          </m:funcPr>
                          <m:fName>
                            <m:sSub>
                              <m:sSubPr>
                                <m:ctrlPr>
                                  <a:rPr lang="en-GB" sz="1600" i="1">
                                    <a:latin typeface="Cambria Math" panose="02040503050406030204" pitchFamily="18" charset="0"/>
                                  </a:rPr>
                                </m:ctrlPr>
                              </m:sSubPr>
                              <m:e>
                                <m:r>
                                  <m:rPr>
                                    <m:sty m:val="p"/>
                                  </m:rPr>
                                  <a:rPr lang="en-GB" sz="1600">
                                    <a:latin typeface="Cambria Math" panose="02040503050406030204" pitchFamily="18" charset="0"/>
                                  </a:rPr>
                                  <m:t>log</m:t>
                                </m:r>
                              </m:e>
                              <m:sub>
                                <m:r>
                                  <a:rPr lang="de-DE" sz="1600" b="0" i="1" smtClean="0">
                                    <a:latin typeface="Cambria Math" panose="02040503050406030204" pitchFamily="18" charset="0"/>
                                  </a:rPr>
                                  <m:t>2</m:t>
                                </m:r>
                              </m:sub>
                            </m:sSub>
                            <m:r>
                              <a:rPr lang="en-GB" sz="1600" b="0" i="1" smtClean="0">
                                <a:latin typeface="Cambria Math" panose="02040503050406030204" pitchFamily="18" charset="0"/>
                              </a:rPr>
                              <m:t>𝑛</m:t>
                            </m:r>
                          </m:fName>
                          <m:e>
                            <m:r>
                              <a:rPr lang="en-GB" sz="1600" b="0" i="1" noProof="0" smtClean="0">
                                <a:latin typeface="Cambria Math" panose="02040503050406030204" pitchFamily="18" charset="0"/>
                              </a:rPr>
                              <m:t> </m:t>
                            </m:r>
                          </m:e>
                        </m:func>
                      </m:oMath>
                    </a14:m>
                    <a:r>
                      <a:rPr lang="en-GB" sz="1600" noProof="0" dirty="0"/>
                      <a:t>-bits</a:t>
                    </a:r>
                  </a:p>
                </p:txBody>
              </p:sp>
            </mc:Choice>
            <mc:Fallback xmlns="">
              <p:sp>
                <p:nvSpPr>
                  <p:cNvPr id="17" name="TextBox 16">
                    <a:extLst>
                      <a:ext uri="{FF2B5EF4-FFF2-40B4-BE49-F238E27FC236}">
                        <a16:creationId xmlns:a16="http://schemas.microsoft.com/office/drawing/2014/main" id="{865B32EA-4ED9-27F7-5F4C-351D12928012}"/>
                      </a:ext>
                    </a:extLst>
                  </p:cNvPr>
                  <p:cNvSpPr txBox="1">
                    <a:spLocks noRot="1" noChangeAspect="1" noMove="1" noResize="1" noEditPoints="1" noAdjustHandles="1" noChangeArrowheads="1" noChangeShapeType="1" noTextEdit="1"/>
                  </p:cNvSpPr>
                  <p:nvPr/>
                </p:nvSpPr>
                <p:spPr>
                  <a:xfrm>
                    <a:off x="9036979" y="2654924"/>
                    <a:ext cx="1311957" cy="389143"/>
                  </a:xfrm>
                  <a:prstGeom prst="rect">
                    <a:avLst/>
                  </a:prstGeom>
                  <a:blipFill>
                    <a:blip r:embed="rId23"/>
                    <a:stretch>
                      <a:fillRect l="-658" t="-5882" r="-24342" b="-33333"/>
                    </a:stretch>
                  </a:blipFill>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C5B9869F-5BD8-62A0-D39E-77E34822606E}"/>
                  </a:ext>
                </a:extLst>
              </p:cNvPr>
              <p:cNvCxnSpPr>
                <a:cxnSpLocks/>
              </p:cNvCxnSpPr>
              <p:nvPr/>
            </p:nvCxnSpPr>
            <p:spPr>
              <a:xfrm>
                <a:off x="4947080" y="2086568"/>
                <a:ext cx="70417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B8F90F8-1F51-0F61-F99F-40273AB27C2F}"/>
                  </a:ext>
                </a:extLst>
              </p:cNvPr>
              <p:cNvSpPr txBox="1"/>
              <p:nvPr/>
            </p:nvSpPr>
            <p:spPr>
              <a:xfrm>
                <a:off x="4847795" y="1557240"/>
                <a:ext cx="1312252" cy="389143"/>
              </a:xfrm>
              <a:prstGeom prst="rect">
                <a:avLst/>
              </a:prstGeom>
              <a:noFill/>
            </p:spPr>
            <p:txBody>
              <a:bodyPr wrap="none" rtlCol="0">
                <a:spAutoFit/>
              </a:bodyPr>
              <a:lstStyle/>
              <a:p>
                <a:r>
                  <a:rPr lang="en-GB" sz="1600" noProof="0" dirty="0"/>
                  <a:t>Magnitude</a:t>
                </a:r>
              </a:p>
            </p:txBody>
          </p:sp>
          <p:sp>
            <p:nvSpPr>
              <p:cNvPr id="21" name="TextBox 20">
                <a:extLst>
                  <a:ext uri="{FF2B5EF4-FFF2-40B4-BE49-F238E27FC236}">
                    <a16:creationId xmlns:a16="http://schemas.microsoft.com/office/drawing/2014/main" id="{CC7BED8C-3472-60E7-B708-B1C88826832F}"/>
                  </a:ext>
                </a:extLst>
              </p:cNvPr>
              <p:cNvSpPr txBox="1"/>
              <p:nvPr/>
            </p:nvSpPr>
            <p:spPr>
              <a:xfrm>
                <a:off x="5381671" y="2271212"/>
                <a:ext cx="604719" cy="389143"/>
              </a:xfrm>
              <a:prstGeom prst="rect">
                <a:avLst/>
              </a:prstGeom>
              <a:noFill/>
            </p:spPr>
            <p:txBody>
              <a:bodyPr wrap="none" rtlCol="0">
                <a:spAutoFit/>
              </a:bodyPr>
              <a:lstStyle/>
              <a:p>
                <a:r>
                  <a:rPr lang="en-GB" sz="1600" noProof="0" dirty="0"/>
                  <a:t>Bits</a:t>
                </a:r>
              </a:p>
            </p:txBody>
          </p:sp>
        </p:grpSp>
        <p:sp>
          <p:nvSpPr>
            <p:cNvPr id="41" name="TextBox 40">
              <a:extLst>
                <a:ext uri="{FF2B5EF4-FFF2-40B4-BE49-F238E27FC236}">
                  <a16:creationId xmlns:a16="http://schemas.microsoft.com/office/drawing/2014/main" id="{B0910BC8-A360-F4D5-6F78-2258904364E4}"/>
                </a:ext>
              </a:extLst>
            </p:cNvPr>
            <p:cNvSpPr txBox="1"/>
            <p:nvPr/>
          </p:nvSpPr>
          <p:spPr>
            <a:xfrm>
              <a:off x="12007567" y="1249136"/>
              <a:ext cx="402674" cy="307777"/>
            </a:xfrm>
            <a:prstGeom prst="rect">
              <a:avLst/>
            </a:prstGeom>
            <a:noFill/>
          </p:spPr>
          <p:txBody>
            <a:bodyPr wrap="none" rtlCol="0">
              <a:spAutoFit/>
            </a:bodyPr>
            <a:lstStyle/>
            <a:p>
              <a:r>
                <a:rPr lang="en-GB" sz="1400" noProof="0" dirty="0"/>
                <a:t>(2)</a:t>
              </a:r>
            </a:p>
          </p:txBody>
        </p:sp>
        <p:sp>
          <p:nvSpPr>
            <p:cNvPr id="42" name="TextBox 41">
              <a:extLst>
                <a:ext uri="{FF2B5EF4-FFF2-40B4-BE49-F238E27FC236}">
                  <a16:creationId xmlns:a16="http://schemas.microsoft.com/office/drawing/2014/main" id="{7EBB0C25-ED49-CC3E-A3DF-4DB80AE6C025}"/>
                </a:ext>
              </a:extLst>
            </p:cNvPr>
            <p:cNvSpPr txBox="1"/>
            <p:nvPr/>
          </p:nvSpPr>
          <p:spPr>
            <a:xfrm>
              <a:off x="10113424" y="2658044"/>
              <a:ext cx="402674" cy="307777"/>
            </a:xfrm>
            <a:prstGeom prst="rect">
              <a:avLst/>
            </a:prstGeom>
            <a:noFill/>
          </p:spPr>
          <p:txBody>
            <a:bodyPr wrap="none" rtlCol="0">
              <a:spAutoFit/>
            </a:bodyPr>
            <a:lstStyle/>
            <a:p>
              <a:r>
                <a:rPr lang="en-GB" sz="1400" noProof="0" dirty="0"/>
                <a:t>(3)</a:t>
              </a:r>
            </a:p>
          </p:txBody>
        </p:sp>
      </p:grpSp>
      <p:cxnSp>
        <p:nvCxnSpPr>
          <p:cNvPr id="49" name="Connector: Elbow 48">
            <a:extLst>
              <a:ext uri="{FF2B5EF4-FFF2-40B4-BE49-F238E27FC236}">
                <a16:creationId xmlns:a16="http://schemas.microsoft.com/office/drawing/2014/main" id="{756757D6-5657-7A7A-C70B-AA69B4CFB392}"/>
              </a:ext>
            </a:extLst>
          </p:cNvPr>
          <p:cNvCxnSpPr>
            <a:cxnSpLocks/>
          </p:cNvCxnSpPr>
          <p:nvPr/>
        </p:nvCxnSpPr>
        <p:spPr>
          <a:xfrm flipV="1">
            <a:off x="6901346" y="4993048"/>
            <a:ext cx="390207" cy="1038"/>
          </a:xfrm>
          <a:prstGeom prst="bentConnector3">
            <a:avLst>
              <a:gd name="adj1" fmla="val 50000"/>
            </a:avLst>
          </a:prstGeom>
          <a:ln w="15875">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E2733F58-7608-A93D-1CA8-F6DFC7DE9B7F}"/>
                  </a:ext>
                </a:extLst>
              </p:cNvPr>
              <p:cNvSpPr txBox="1"/>
              <p:nvPr/>
            </p:nvSpPr>
            <p:spPr>
              <a:xfrm>
                <a:off x="402871" y="1286418"/>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E2733F58-7608-A93D-1CA8-F6DFC7DE9B7F}"/>
                  </a:ext>
                </a:extLst>
              </p:cNvPr>
              <p:cNvSpPr txBox="1">
                <a:spLocks noRot="1" noChangeAspect="1" noMove="1" noResize="1" noEditPoints="1" noAdjustHandles="1" noChangeArrowheads="1" noChangeShapeType="1" noTextEdit="1"/>
              </p:cNvSpPr>
              <p:nvPr/>
            </p:nvSpPr>
            <p:spPr>
              <a:xfrm>
                <a:off x="402871" y="1286418"/>
                <a:ext cx="518988" cy="391261"/>
              </a:xfrm>
              <a:prstGeom prst="rect">
                <a:avLst/>
              </a:prstGeom>
              <a:blipFill>
                <a:blip r:embed="rId24"/>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BE2E9211-54BB-9E0F-1321-5CD8A651DC8D}"/>
              </a:ext>
            </a:extLst>
          </p:cNvPr>
          <p:cNvSpPr txBox="1"/>
          <p:nvPr/>
        </p:nvSpPr>
        <p:spPr>
          <a:xfrm>
            <a:off x="2259830" y="95690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557ADD43-F46C-C051-D608-90BADC7DE9B5}"/>
              </a:ext>
            </a:extLst>
          </p:cNvPr>
          <p:cNvCxnSpPr>
            <a:cxnSpLocks/>
          </p:cNvCxnSpPr>
          <p:nvPr/>
        </p:nvCxnSpPr>
        <p:spPr>
          <a:xfrm>
            <a:off x="1923401" y="536640"/>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4F2DF0DD-302B-280C-88AA-F077F300F02C}"/>
              </a:ext>
            </a:extLst>
          </p:cNvPr>
          <p:cNvSpPr/>
          <p:nvPr/>
        </p:nvSpPr>
        <p:spPr>
          <a:xfrm>
            <a:off x="30466" y="2535057"/>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92151B-F292-3AE5-7021-13D89A26FE37}"/>
                  </a:ext>
                </a:extLst>
              </p:cNvPr>
              <p:cNvSpPr txBox="1"/>
              <p:nvPr/>
            </p:nvSpPr>
            <p:spPr>
              <a:xfrm>
                <a:off x="-39866" y="2542621"/>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smtClean="0">
                              <a:latin typeface="Cambria Math" panose="02040503050406030204" pitchFamily="18" charset="0"/>
                            </a:rPr>
                            <m:t>0</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3" name="TextBox 32">
                <a:extLst>
                  <a:ext uri="{FF2B5EF4-FFF2-40B4-BE49-F238E27FC236}">
                    <a16:creationId xmlns:a16="http://schemas.microsoft.com/office/drawing/2014/main" id="{7492151B-F292-3AE5-7021-13D89A26FE37}"/>
                  </a:ext>
                </a:extLst>
              </p:cNvPr>
              <p:cNvSpPr txBox="1">
                <a:spLocks noRot="1" noChangeAspect="1" noMove="1" noResize="1" noEditPoints="1" noAdjustHandles="1" noChangeArrowheads="1" noChangeShapeType="1" noTextEdit="1"/>
              </p:cNvSpPr>
              <p:nvPr/>
            </p:nvSpPr>
            <p:spPr>
              <a:xfrm>
                <a:off x="-39866" y="2542621"/>
                <a:ext cx="793026" cy="422360"/>
              </a:xfrm>
              <a:prstGeom prst="rect">
                <a:avLst/>
              </a:prstGeom>
              <a:blipFill>
                <a:blip r:embed="rId25"/>
                <a:stretch>
                  <a:fillRect r="-29008" b="-4348"/>
                </a:stretch>
              </a:blipFill>
            </p:spPr>
            <p:txBody>
              <a:bodyPr/>
              <a:lstStyle/>
              <a:p>
                <a:r>
                  <a:rPr lang="LID4096">
                    <a:noFill/>
                  </a:rPr>
                  <a:t> </a:t>
                </a:r>
              </a:p>
            </p:txBody>
          </p:sp>
        </mc:Fallback>
      </mc:AlternateContent>
    </p:spTree>
    <p:extLst>
      <p:ext uri="{BB962C8B-B14F-4D97-AF65-F5344CB8AC3E}">
        <p14:creationId xmlns:p14="http://schemas.microsoft.com/office/powerpoint/2010/main" val="470216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6" name="Picture 7"/>
          <p:cNvPicPr/>
          <p:nvPr/>
        </p:nvPicPr>
        <p:blipFill>
          <a:blip r:embed="rId2"/>
          <a:stretch/>
        </p:blipFill>
        <p:spPr>
          <a:xfrm>
            <a:off x="643320" y="757080"/>
            <a:ext cx="10904760" cy="5343120"/>
          </a:xfrm>
          <a:prstGeom prst="rect">
            <a:avLst/>
          </a:prstGeom>
          <a:ln w="0">
            <a:noFill/>
          </a:ln>
        </p:spPr>
      </p:pic>
      <p:grpSp>
        <p:nvGrpSpPr>
          <p:cNvPr id="587" name="Group 3"/>
          <p:cNvGrpSpPr/>
          <p:nvPr/>
        </p:nvGrpSpPr>
        <p:grpSpPr>
          <a:xfrm>
            <a:off x="10109160" y="6111360"/>
            <a:ext cx="1246680" cy="496080"/>
            <a:chOff x="10109160" y="6111360"/>
            <a:chExt cx="1246680" cy="496080"/>
          </a:xfrm>
        </p:grpSpPr>
        <p:sp>
          <p:nvSpPr>
            <p:cNvPr id="588" name="Rectangle 4"/>
            <p:cNvSpPr/>
            <p:nvPr/>
          </p:nvSpPr>
          <p:spPr>
            <a:xfrm>
              <a:off x="10109160" y="6111360"/>
              <a:ext cx="1246680" cy="496080"/>
            </a:xfrm>
            <a:prstGeom prst="rect">
              <a:avLst/>
            </a:prstGeom>
            <a:solidFill>
              <a:schemeClr val="bg1"/>
            </a:solidFill>
            <a:ln w="12700">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589" name="Graphic 5"/>
            <p:cNvPicPr/>
            <p:nvPr/>
          </p:nvPicPr>
          <p:blipFill>
            <a:blip r:embed="rId3"/>
            <a:stretch/>
          </p:blipFill>
          <p:spPr>
            <a:xfrm>
              <a:off x="10122840" y="6297120"/>
              <a:ext cx="1232640" cy="251640"/>
            </a:xfrm>
            <a:prstGeom prst="rect">
              <a:avLst/>
            </a:prstGeom>
            <a:ln w="0">
              <a:noFill/>
            </a:ln>
          </p:spPr>
        </p:pic>
      </p:grpSp>
      <p:sp>
        <p:nvSpPr>
          <p:cNvPr id="590" name="TextBox 9"/>
          <p:cNvSpPr/>
          <p:nvPr/>
        </p:nvSpPr>
        <p:spPr>
          <a:xfrm>
            <a:off x="819720" y="55080"/>
            <a:ext cx="5790960" cy="1369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2800" b="0" strike="noStrike" spc="-1" noProof="0" dirty="0">
                <a:solidFill>
                  <a:srgbClr val="000000"/>
                </a:solidFill>
                <a:latin typeface="Calibri"/>
              </a:rPr>
              <a:t>Optimal balancing of the trade-off complexity vs. performance vs. estimation overhead in RIS </a:t>
            </a:r>
            <a:endParaRPr lang="en-GB" sz="2800" b="0" strike="noStrike" spc="-1" noProof="0" dirty="0">
              <a:latin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0" y="0"/>
            <a:ext cx="6933960" cy="787680"/>
          </a:xfrm>
          <a:prstGeom prst="rect">
            <a:avLst/>
          </a:prstGeom>
          <a:noFill/>
          <a:ln w="0">
            <a:noFill/>
          </a:ln>
        </p:spPr>
        <p:txBody>
          <a:bodyPr anchor="ctr">
            <a:normAutofit/>
          </a:bodyPr>
          <a:lstStyle/>
          <a:p>
            <a:pPr>
              <a:lnSpc>
                <a:spcPct val="90000"/>
              </a:lnSpc>
              <a:buNone/>
            </a:pPr>
            <a:r>
              <a:rPr lang="en-GB" sz="2800" b="0" strike="noStrike" spc="-1" noProof="0" dirty="0">
                <a:solidFill>
                  <a:srgbClr val="000000"/>
                </a:solidFill>
                <a:latin typeface="Calibri Light"/>
              </a:rPr>
              <a:t>Balancing Overhead - Throughput</a:t>
            </a:r>
            <a:endParaRPr lang="en-GB" sz="2800" b="0" strike="noStrike" spc="-1" noProof="0" dirty="0">
              <a:solidFill>
                <a:srgbClr val="000000"/>
              </a:solidFill>
              <a:latin typeface="Calibri"/>
            </a:endParaRPr>
          </a:p>
        </p:txBody>
      </p:sp>
      <p:sp>
        <p:nvSpPr>
          <p:cNvPr id="240" name="TextBox 55"/>
          <p:cNvSpPr/>
          <p:nvPr/>
        </p:nvSpPr>
        <p:spPr>
          <a:xfrm>
            <a:off x="3216960" y="1488960"/>
            <a:ext cx="3470040" cy="363960"/>
          </a:xfrm>
          <a:custGeom>
            <a:avLst/>
            <a:gdLst/>
            <a:ahLst/>
            <a:cxnLst/>
            <a:rect l="l" t="t" r="r" b="b"/>
            <a:pathLst>
              <a:path w="2890663" h="369332">
                <a:moveTo>
                  <a:pt x="0" y="0"/>
                </a:moveTo>
                <a:cubicBezTo>
                  <a:pt x="229137" y="-20679"/>
                  <a:pt x="426240" y="7803"/>
                  <a:pt x="549226" y="0"/>
                </a:cubicBezTo>
                <a:cubicBezTo>
                  <a:pt x="672212" y="-7803"/>
                  <a:pt x="916472" y="45132"/>
                  <a:pt x="1040639" y="0"/>
                </a:cubicBezTo>
                <a:cubicBezTo>
                  <a:pt x="1164806" y="-45132"/>
                  <a:pt x="1407562" y="857"/>
                  <a:pt x="1676585" y="0"/>
                </a:cubicBezTo>
                <a:cubicBezTo>
                  <a:pt x="1945608" y="-857"/>
                  <a:pt x="2003645" y="12860"/>
                  <a:pt x="2225811" y="0"/>
                </a:cubicBezTo>
                <a:cubicBezTo>
                  <a:pt x="2447977" y="-12860"/>
                  <a:pt x="2717965" y="10545"/>
                  <a:pt x="2890663" y="0"/>
                </a:cubicBezTo>
                <a:cubicBezTo>
                  <a:pt x="2926823" y="81226"/>
                  <a:pt x="2869125" y="278722"/>
                  <a:pt x="2890663" y="369332"/>
                </a:cubicBezTo>
                <a:cubicBezTo>
                  <a:pt x="2650884" y="417985"/>
                  <a:pt x="2439718" y="300582"/>
                  <a:pt x="2312530" y="369332"/>
                </a:cubicBezTo>
                <a:cubicBezTo>
                  <a:pt x="2185342" y="438082"/>
                  <a:pt x="1911462" y="347573"/>
                  <a:pt x="1676585" y="369332"/>
                </a:cubicBezTo>
                <a:cubicBezTo>
                  <a:pt x="1441708" y="391091"/>
                  <a:pt x="1402684" y="328860"/>
                  <a:pt x="1185172" y="369332"/>
                </a:cubicBezTo>
                <a:cubicBezTo>
                  <a:pt x="967660" y="409804"/>
                  <a:pt x="873147" y="344316"/>
                  <a:pt x="607039" y="369332"/>
                </a:cubicBezTo>
                <a:cubicBezTo>
                  <a:pt x="340931" y="394348"/>
                  <a:pt x="261372" y="312973"/>
                  <a:pt x="0" y="369332"/>
                </a:cubicBezTo>
                <a:cubicBezTo>
                  <a:pt x="-36656" y="211973"/>
                  <a:pt x="14639" y="175527"/>
                  <a:pt x="0" y="0"/>
                </a:cubicBezTo>
                <a:close/>
              </a:path>
            </a:pathLst>
          </a:custGeom>
          <a:noFill/>
          <a:ln w="15875">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1: MU Localization</a:t>
            </a:r>
            <a:endParaRPr lang="en-GB" sz="1800" b="0" strike="noStrike" spc="-1" noProof="0" dirty="0">
              <a:latin typeface="Arial"/>
            </a:endParaRPr>
          </a:p>
        </p:txBody>
      </p:sp>
      <p:sp>
        <p:nvSpPr>
          <p:cNvPr id="241" name="TextBox 56"/>
          <p:cNvSpPr/>
          <p:nvPr/>
        </p:nvSpPr>
        <p:spPr>
          <a:xfrm>
            <a:off x="2819520" y="2379240"/>
            <a:ext cx="4265640" cy="363960"/>
          </a:xfrm>
          <a:custGeom>
            <a:avLst/>
            <a:gdLst/>
            <a:ahLst/>
            <a:cxnLst/>
            <a:rect l="l" t="t" r="r" b="b"/>
            <a:pathLst>
              <a:path w="3469411" h="369332">
                <a:moveTo>
                  <a:pt x="0" y="0"/>
                </a:moveTo>
                <a:cubicBezTo>
                  <a:pt x="260045" y="-40649"/>
                  <a:pt x="377593" y="22203"/>
                  <a:pt x="543541" y="0"/>
                </a:cubicBezTo>
                <a:cubicBezTo>
                  <a:pt x="709489" y="-22203"/>
                  <a:pt x="804417" y="38210"/>
                  <a:pt x="1017694" y="0"/>
                </a:cubicBezTo>
                <a:cubicBezTo>
                  <a:pt x="1230971" y="-38210"/>
                  <a:pt x="1456829" y="68845"/>
                  <a:pt x="1665317" y="0"/>
                </a:cubicBezTo>
                <a:cubicBezTo>
                  <a:pt x="1873805" y="-68845"/>
                  <a:pt x="2010795" y="58151"/>
                  <a:pt x="2208858" y="0"/>
                </a:cubicBezTo>
                <a:cubicBezTo>
                  <a:pt x="2406921" y="-58151"/>
                  <a:pt x="2592701" y="63268"/>
                  <a:pt x="2752399" y="0"/>
                </a:cubicBezTo>
                <a:cubicBezTo>
                  <a:pt x="2912097" y="-63268"/>
                  <a:pt x="3276094" y="81236"/>
                  <a:pt x="3469411" y="0"/>
                </a:cubicBezTo>
                <a:cubicBezTo>
                  <a:pt x="3491090" y="103222"/>
                  <a:pt x="3436250" y="284950"/>
                  <a:pt x="3469411" y="369332"/>
                </a:cubicBezTo>
                <a:cubicBezTo>
                  <a:pt x="3261114" y="424059"/>
                  <a:pt x="3157820" y="342346"/>
                  <a:pt x="2891176" y="369332"/>
                </a:cubicBezTo>
                <a:cubicBezTo>
                  <a:pt x="2624533" y="396318"/>
                  <a:pt x="2558755" y="327928"/>
                  <a:pt x="2417023" y="369332"/>
                </a:cubicBezTo>
                <a:cubicBezTo>
                  <a:pt x="2275291" y="410736"/>
                  <a:pt x="2086189" y="311283"/>
                  <a:pt x="1838788" y="369332"/>
                </a:cubicBezTo>
                <a:cubicBezTo>
                  <a:pt x="1591387" y="427381"/>
                  <a:pt x="1477620" y="308640"/>
                  <a:pt x="1260553" y="369332"/>
                </a:cubicBezTo>
                <a:cubicBezTo>
                  <a:pt x="1043486" y="430024"/>
                  <a:pt x="843626" y="324669"/>
                  <a:pt x="717012" y="369332"/>
                </a:cubicBezTo>
                <a:cubicBezTo>
                  <a:pt x="590398" y="413995"/>
                  <a:pt x="147688" y="35440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2: IRS Phase-Shift Design</a:t>
            </a:r>
            <a:endParaRPr lang="en-GB" sz="1800" b="0" strike="noStrike" spc="-1" noProof="0" dirty="0">
              <a:latin typeface="Arial"/>
            </a:endParaRPr>
          </a:p>
        </p:txBody>
      </p:sp>
      <p:sp>
        <p:nvSpPr>
          <p:cNvPr id="242" name="TextBox 57"/>
          <p:cNvSpPr/>
          <p:nvPr/>
        </p:nvSpPr>
        <p:spPr>
          <a:xfrm>
            <a:off x="3002400" y="3318480"/>
            <a:ext cx="3907440" cy="363960"/>
          </a:xfrm>
          <a:custGeom>
            <a:avLst/>
            <a:gdLst/>
            <a:ahLst/>
            <a:cxnLst/>
            <a:rect l="l" t="t" r="r" b="b"/>
            <a:pathLst>
              <a:path w="3208058" h="369332">
                <a:moveTo>
                  <a:pt x="0" y="0"/>
                </a:moveTo>
                <a:cubicBezTo>
                  <a:pt x="146319" y="-29595"/>
                  <a:pt x="277717" y="18716"/>
                  <a:pt x="502596" y="0"/>
                </a:cubicBezTo>
                <a:cubicBezTo>
                  <a:pt x="727475" y="-18716"/>
                  <a:pt x="773604" y="36810"/>
                  <a:pt x="941030" y="0"/>
                </a:cubicBezTo>
                <a:cubicBezTo>
                  <a:pt x="1108456" y="-36810"/>
                  <a:pt x="1317401" y="51985"/>
                  <a:pt x="1539868" y="0"/>
                </a:cubicBezTo>
                <a:cubicBezTo>
                  <a:pt x="1762335" y="-51985"/>
                  <a:pt x="1899691" y="14674"/>
                  <a:pt x="2042464" y="0"/>
                </a:cubicBezTo>
                <a:cubicBezTo>
                  <a:pt x="2185237" y="-14674"/>
                  <a:pt x="2441728" y="13454"/>
                  <a:pt x="2545059" y="0"/>
                </a:cubicBezTo>
                <a:cubicBezTo>
                  <a:pt x="2648390" y="-13454"/>
                  <a:pt x="3014495" y="69847"/>
                  <a:pt x="3208058" y="0"/>
                </a:cubicBezTo>
                <a:cubicBezTo>
                  <a:pt x="3229737" y="103222"/>
                  <a:pt x="3174897" y="284950"/>
                  <a:pt x="3208058" y="369332"/>
                </a:cubicBezTo>
                <a:cubicBezTo>
                  <a:pt x="3015587" y="383391"/>
                  <a:pt x="2814809" y="341282"/>
                  <a:pt x="2673382" y="369332"/>
                </a:cubicBezTo>
                <a:cubicBezTo>
                  <a:pt x="2531955" y="397382"/>
                  <a:pt x="2389559" y="347277"/>
                  <a:pt x="2234947" y="369332"/>
                </a:cubicBezTo>
                <a:cubicBezTo>
                  <a:pt x="2080335" y="391387"/>
                  <a:pt x="1955035" y="362348"/>
                  <a:pt x="1700271" y="369332"/>
                </a:cubicBezTo>
                <a:cubicBezTo>
                  <a:pt x="1445507" y="376316"/>
                  <a:pt x="1411986" y="310397"/>
                  <a:pt x="1165594" y="369332"/>
                </a:cubicBezTo>
                <a:cubicBezTo>
                  <a:pt x="919202" y="428267"/>
                  <a:pt x="847060" y="361511"/>
                  <a:pt x="662999" y="369332"/>
                </a:cubicBezTo>
                <a:cubicBezTo>
                  <a:pt x="478939" y="377153"/>
                  <a:pt x="256305" y="301570"/>
                  <a:pt x="0" y="369332"/>
                </a:cubicBezTo>
                <a:cubicBezTo>
                  <a:pt x="-8026" y="274434"/>
                  <a:pt x="20480" y="124469"/>
                  <a:pt x="0" y="0"/>
                </a:cubicBezTo>
                <a:close/>
              </a:path>
            </a:pathLst>
          </a:custGeom>
          <a:noFill/>
          <a:ln w="19050">
            <a:solidFill>
              <a:srgbClr val="000000"/>
            </a:solidFill>
            <a:round/>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spcBef>
                <a:spcPts val="1800"/>
              </a:spcBef>
              <a:spcAft>
                <a:spcPts val="1800"/>
              </a:spcAft>
              <a:buNone/>
            </a:pPr>
            <a:r>
              <a:rPr lang="en-GB" sz="1800" b="0" strike="noStrike" spc="-1" noProof="0" dirty="0">
                <a:solidFill>
                  <a:srgbClr val="000000"/>
                </a:solidFill>
                <a:latin typeface="Calibri"/>
              </a:rPr>
              <a:t>Sub-Block 3: Channel Estimation</a:t>
            </a:r>
            <a:endParaRPr lang="en-GB" sz="1800" b="0" strike="noStrike" spc="-1" noProof="0" dirty="0">
              <a:latin typeface="Arial"/>
            </a:endParaRPr>
          </a:p>
        </p:txBody>
      </p:sp>
      <p:sp>
        <p:nvSpPr>
          <p:cNvPr id="243" name="Straight Arrow Connector 59"/>
          <p:cNvSpPr/>
          <p:nvPr/>
        </p:nvSpPr>
        <p:spPr>
          <a:xfrm flipH="1">
            <a:off x="4951440" y="1858320"/>
            <a:ext cx="360" cy="52020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44" name="Straight Arrow Connector 61"/>
          <p:cNvSpPr/>
          <p:nvPr/>
        </p:nvSpPr>
        <p:spPr>
          <a:xfrm>
            <a:off x="4952160" y="2748240"/>
            <a:ext cx="3960" cy="569520"/>
          </a:xfrm>
          <a:custGeom>
            <a:avLst/>
            <a:gdLst/>
            <a:ahLst/>
            <a:cxnLst/>
            <a:rect l="l" t="t" r="r" b="b"/>
            <a:pathLst>
              <a:path w="21600" h="21600">
                <a:moveTo>
                  <a:pt x="0" y="0"/>
                </a:moveTo>
                <a:lnTo>
                  <a:pt x="21600" y="21600"/>
                </a:lnTo>
              </a:path>
            </a:pathLst>
          </a:custGeom>
          <a:noFill/>
          <a:ln w="19050">
            <a:solidFill>
              <a:srgbClr val="000000">
                <a:alpha val="99000"/>
              </a:srgbClr>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45" name="TextBox 68"/>
          <p:cNvSpPr/>
          <p:nvPr/>
        </p:nvSpPr>
        <p:spPr>
          <a:xfrm>
            <a:off x="0" y="6087960"/>
            <a:ext cx="5357880" cy="7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100" b="0" strike="noStrike" spc="-1" noProof="0" dirty="0">
                <a:solidFill>
                  <a:srgbClr val="000000"/>
                </a:solidFill>
                <a:latin typeface="Calibri"/>
              </a:rPr>
              <a:t>[1] V. Jamali, G. C. Alexandropoulos, R. Schober, and H. V. Poor, ‘Low-to-Zero-Overhead IRS Reconfiguration: Decoupling Illumination and Channel Estimation’, IEEE Communications Letters, vol. 26, no. 4, pp. 932–936, Apr. 2022, </a:t>
            </a:r>
            <a:r>
              <a:rPr lang="en-GB" sz="1100" b="0" strike="noStrike" spc="-1" noProof="0" dirty="0" err="1">
                <a:solidFill>
                  <a:srgbClr val="000000"/>
                </a:solidFill>
                <a:latin typeface="Calibri"/>
              </a:rPr>
              <a:t>doi</a:t>
            </a:r>
            <a:r>
              <a:rPr lang="en-GB" sz="1100" b="0" strike="noStrike" spc="-1" noProof="0" dirty="0">
                <a:solidFill>
                  <a:srgbClr val="000000"/>
                </a:solidFill>
                <a:latin typeface="Calibri"/>
              </a:rPr>
              <a:t>: 10.1109/LCOMM.2022.3141206.</a:t>
            </a:r>
            <a:endParaRPr lang="en-GB" sz="1100" b="0" strike="noStrike" spc="-1" noProof="0" dirty="0">
              <a:latin typeface="Arial"/>
            </a:endParaRPr>
          </a:p>
        </p:txBody>
      </p:sp>
      <mc:AlternateContent xmlns:mc="http://schemas.openxmlformats.org/markup-compatibility/2006" xmlns:a14="http://schemas.microsoft.com/office/drawing/2010/main">
        <mc:Choice Requires="a14">
          <p:sp>
            <p:nvSpPr>
              <p:cNvPr id="246" name="TextBox 69"/>
              <p:cNvSpPr txBox="1"/>
              <p:nvPr/>
            </p:nvSpPr>
            <p:spPr>
              <a:xfrm rot="5400000">
                <a:off x="2148840" y="1134360"/>
                <a:ext cx="37584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loc</m:t>
                          </m:r>
                        </m:sub>
                      </m:sSub>
                    </m:oMath>
                  </m:oMathPara>
                </a14:m>
                <a:endParaRPr lang="en-GB" noProof="0" dirty="0"/>
              </a:p>
            </p:txBody>
          </p:sp>
        </mc:Choice>
        <mc:Fallback xmlns="">
          <p:sp>
            <p:nvSpPr>
              <p:cNvPr id="246" name="TextBox 69"/>
              <p:cNvSpPr txBox="1">
                <a:spLocks noRot="1" noChangeAspect="1" noMove="1" noResize="1" noEditPoints="1" noAdjustHandles="1" noChangeArrowheads="1" noChangeShapeType="1" noTextEdit="1"/>
              </p:cNvSpPr>
              <p:nvPr/>
            </p:nvSpPr>
            <p:spPr>
              <a:xfrm rot="5400000">
                <a:off x="2148840" y="1134360"/>
                <a:ext cx="375840" cy="230400"/>
              </a:xfrm>
              <a:prstGeom prst="rect">
                <a:avLst/>
              </a:prstGeom>
              <a:blipFill>
                <a:blip r:embed="rId2"/>
                <a:stretch>
                  <a:fillRect l="-84211" b="-5967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7" name="TextBox 70"/>
              <p:cNvSpPr txBox="1"/>
              <p:nvPr/>
            </p:nvSpPr>
            <p:spPr>
              <a:xfrm rot="5400000">
                <a:off x="2225340" y="1531148"/>
                <a:ext cx="414360" cy="2260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IRS</m:t>
                          </m:r>
                        </m:sub>
                      </m:sSub>
                    </m:oMath>
                  </m:oMathPara>
                </a14:m>
                <a:endParaRPr lang="en-GB" noProof="0" dirty="0"/>
              </a:p>
            </p:txBody>
          </p:sp>
        </mc:Choice>
        <mc:Fallback xmlns="">
          <p:sp>
            <p:nvSpPr>
              <p:cNvPr id="247" name="TextBox 70"/>
              <p:cNvSpPr txBox="1">
                <a:spLocks noRot="1" noChangeAspect="1" noMove="1" noResize="1" noEditPoints="1" noAdjustHandles="1" noChangeArrowheads="1" noChangeShapeType="1" noTextEdit="1"/>
              </p:cNvSpPr>
              <p:nvPr/>
            </p:nvSpPr>
            <p:spPr>
              <a:xfrm rot="5400000">
                <a:off x="2225340" y="1531148"/>
                <a:ext cx="414360" cy="226080"/>
              </a:xfrm>
              <a:prstGeom prst="rect">
                <a:avLst/>
              </a:prstGeom>
              <a:blipFill>
                <a:blip r:embed="rId3"/>
                <a:stretch>
                  <a:fillRect l="-86842" b="-6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8" name="TextBox 71"/>
              <p:cNvSpPr txBox="1"/>
              <p:nvPr/>
            </p:nvSpPr>
            <p:spPr>
              <a:xfrm rot="5400000">
                <a:off x="2010600" y="2109240"/>
                <a:ext cx="300240" cy="214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es</m:t>
                          </m:r>
                        </m:sub>
                      </m:sSub>
                    </m:oMath>
                  </m:oMathPara>
                </a14:m>
                <a:endParaRPr lang="en-GB" noProof="0" dirty="0"/>
              </a:p>
            </p:txBody>
          </p:sp>
        </mc:Choice>
        <mc:Fallback xmlns="">
          <p:sp>
            <p:nvSpPr>
              <p:cNvPr id="248" name="TextBox 71"/>
              <p:cNvSpPr txBox="1">
                <a:spLocks noRot="1" noChangeAspect="1" noMove="1" noResize="1" noEditPoints="1" noAdjustHandles="1" noChangeArrowheads="1" noChangeShapeType="1" noTextEdit="1"/>
              </p:cNvSpPr>
              <p:nvPr/>
            </p:nvSpPr>
            <p:spPr>
              <a:xfrm rot="5400000">
                <a:off x="2010600" y="2109240"/>
                <a:ext cx="300240" cy="214920"/>
              </a:xfrm>
              <a:prstGeom prst="rect">
                <a:avLst/>
              </a:prstGeom>
              <a:blipFill>
                <a:blip r:embed="rId4"/>
                <a:stretch>
                  <a:fillRect l="-77143" b="-714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9" name="TextBox 72"/>
              <p:cNvSpPr txBox="1"/>
              <p:nvPr/>
            </p:nvSpPr>
            <p:spPr>
              <a:xfrm rot="5400000">
                <a:off x="2405520" y="2296800"/>
                <a:ext cx="426960" cy="230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coh</m:t>
                          </m:r>
                        </m:sub>
                      </m:sSub>
                    </m:oMath>
                  </m:oMathPara>
                </a14:m>
                <a:endParaRPr lang="en-GB" noProof="0" dirty="0"/>
              </a:p>
            </p:txBody>
          </p:sp>
        </mc:Choice>
        <mc:Fallback xmlns="">
          <p:sp>
            <p:nvSpPr>
              <p:cNvPr id="249" name="TextBox 72"/>
              <p:cNvSpPr txBox="1">
                <a:spLocks noRot="1" noChangeAspect="1" noMove="1" noResize="1" noEditPoints="1" noAdjustHandles="1" noChangeArrowheads="1" noChangeShapeType="1" noTextEdit="1"/>
              </p:cNvSpPr>
              <p:nvPr/>
            </p:nvSpPr>
            <p:spPr>
              <a:xfrm rot="5400000">
                <a:off x="2405520" y="2296800"/>
                <a:ext cx="426960" cy="230400"/>
              </a:xfrm>
              <a:prstGeom prst="rect">
                <a:avLst/>
              </a:prstGeom>
              <a:blipFill>
                <a:blip r:embed="rId5"/>
                <a:stretch>
                  <a:fillRect l="-86842" b="-58571"/>
                </a:stretch>
              </a:blipFill>
            </p:spPr>
            <p:txBody>
              <a:bodyPr/>
              <a:lstStyle/>
              <a:p>
                <a:r>
                  <a:rPr lang="LID4096">
                    <a:noFill/>
                  </a:rPr>
                  <a:t> </a:t>
                </a:r>
              </a:p>
            </p:txBody>
          </p:sp>
        </mc:Fallback>
      </mc:AlternateContent>
      <p:grpSp>
        <p:nvGrpSpPr>
          <p:cNvPr id="250" name="Group 73"/>
          <p:cNvGrpSpPr/>
          <p:nvPr/>
        </p:nvGrpSpPr>
        <p:grpSpPr>
          <a:xfrm>
            <a:off x="1434600" y="1218240"/>
            <a:ext cx="419400" cy="4797000"/>
            <a:chOff x="1434600" y="1218240"/>
            <a:chExt cx="419400" cy="4797000"/>
          </a:xfrm>
        </p:grpSpPr>
        <p:sp>
          <p:nvSpPr>
            <p:cNvPr id="251" name="Rectangle 74"/>
            <p:cNvSpPr/>
            <p:nvPr/>
          </p:nvSpPr>
          <p:spPr>
            <a:xfrm rot="5400000">
              <a:off x="1458360" y="11962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2" name="Rectangle 75"/>
            <p:cNvSpPr/>
            <p:nvPr/>
          </p:nvSpPr>
          <p:spPr>
            <a:xfrm rot="5400000">
              <a:off x="1433160" y="15991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3" name="Rectangle 76"/>
            <p:cNvSpPr/>
            <p:nvPr/>
          </p:nvSpPr>
          <p:spPr>
            <a:xfrm rot="5400000">
              <a:off x="1343520" y="2536920"/>
              <a:ext cx="60300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4" name="Rectangle 77"/>
            <p:cNvSpPr/>
            <p:nvPr/>
          </p:nvSpPr>
          <p:spPr>
            <a:xfrm rot="5400000">
              <a:off x="1433160" y="20232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5" name="Rectangle 78"/>
            <p:cNvSpPr/>
            <p:nvPr/>
          </p:nvSpPr>
          <p:spPr>
            <a:xfrm rot="5400000">
              <a:off x="1343880" y="3562920"/>
              <a:ext cx="59868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6" name="Rectangle 79"/>
            <p:cNvSpPr/>
            <p:nvPr/>
          </p:nvSpPr>
          <p:spPr>
            <a:xfrm rot="5400000">
              <a:off x="1431360" y="305028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7" name="Rectangle 80"/>
            <p:cNvSpPr/>
            <p:nvPr/>
          </p:nvSpPr>
          <p:spPr>
            <a:xfrm rot="5400000">
              <a:off x="1456560" y="4366080"/>
              <a:ext cx="373680" cy="417600"/>
            </a:xfrm>
            <a:prstGeom prst="rect">
              <a:avLst/>
            </a:prstGeom>
            <a:solidFill>
              <a:schemeClr val="accent4">
                <a:lumMod val="40000"/>
                <a:lumOff val="6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8" name="Rectangle 81"/>
            <p:cNvSpPr/>
            <p:nvPr/>
          </p:nvSpPr>
          <p:spPr>
            <a:xfrm rot="5400000">
              <a:off x="1431360" y="4768920"/>
              <a:ext cx="423720" cy="417600"/>
            </a:xfrm>
            <a:prstGeom prst="rect">
              <a:avLst/>
            </a:prstGeom>
            <a:solidFill>
              <a:schemeClr val="accent2">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59" name="Rectangle 82"/>
            <p:cNvSpPr/>
            <p:nvPr/>
          </p:nvSpPr>
          <p:spPr>
            <a:xfrm rot="5400000">
              <a:off x="1442880" y="5605920"/>
              <a:ext cx="401040" cy="417600"/>
            </a:xfrm>
            <a:prstGeom prst="rect">
              <a:avLst/>
            </a:prstGeom>
            <a:solidFill>
              <a:schemeClr val="accent6">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p:sp>
          <p:nvSpPr>
            <p:cNvPr id="260" name="Rectangle 83"/>
            <p:cNvSpPr/>
            <p:nvPr/>
          </p:nvSpPr>
          <p:spPr>
            <a:xfrm rot="5400000">
              <a:off x="1431360" y="5193000"/>
              <a:ext cx="423720" cy="417600"/>
            </a:xfrm>
            <a:prstGeom prst="rect">
              <a:avLst/>
            </a:prstGeom>
            <a:solidFill>
              <a:schemeClr val="accent5">
                <a:lumMod val="60000"/>
                <a:lumOff val="40000"/>
              </a:schemeClr>
            </a:solidFill>
            <a:ln w="25400">
              <a:solidFill>
                <a:srgbClr val="000000"/>
              </a:solidFill>
            </a:ln>
          </p:spPr>
          <p:style>
            <a:lnRef idx="2">
              <a:schemeClr val="accent1">
                <a:shade val="50000"/>
              </a:schemeClr>
            </a:lnRef>
            <a:fillRef idx="1">
              <a:schemeClr val="accent1"/>
            </a:fillRef>
            <a:effectRef idx="0">
              <a:schemeClr val="accent1"/>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61" name="TextBox 84"/>
                <p:cNvSpPr txBox="1"/>
                <p:nvPr/>
              </p:nvSpPr>
              <p:spPr>
                <a:xfrm>
                  <a:off x="1614960" y="4085280"/>
                  <a:ext cx="93960" cy="307440"/>
                </a:xfrm>
                <a:prstGeom prst="rect">
                  <a:avLst/>
                </a:prstGeom>
              </p:spPr>
              <p:txBody>
                <a:bodyPr/>
                <a:lstStyle/>
                <a:p>
                  <a:pPr/>
                  <a14:m>
                    <m:oMathPara xmlns:m="http://schemas.openxmlformats.org/officeDocument/2006/math">
                      <m:oMathParaPr>
                        <m:jc m:val="centerGroup"/>
                      </m:oMathParaPr>
                      <m:oMath xmlns:m="http://schemas.openxmlformats.org/officeDocument/2006/math">
                        <m:r>
                          <a:rPr lang="en-GB" noProof="0">
                            <a:latin typeface="Cambria Math" panose="02040503050406030204" pitchFamily="18" charset="0"/>
                          </a:rPr>
                          <m:t>⋮</m:t>
                        </m:r>
                      </m:oMath>
                    </m:oMathPara>
                  </a14:m>
                  <a:endParaRPr lang="en-GB" noProof="0" dirty="0"/>
                </a:p>
              </p:txBody>
            </p:sp>
          </mc:Choice>
          <mc:Fallback xmlns="">
            <p:sp>
              <p:nvSpPr>
                <p:cNvPr id="261" name="TextBox 84"/>
                <p:cNvSpPr txBox="1">
                  <a:spLocks noRot="1" noChangeAspect="1" noMove="1" noResize="1" noEditPoints="1" noAdjustHandles="1" noChangeArrowheads="1" noChangeShapeType="1" noTextEdit="1"/>
                </p:cNvSpPr>
                <p:nvPr/>
              </p:nvSpPr>
              <p:spPr>
                <a:xfrm>
                  <a:off x="1614960" y="4085280"/>
                  <a:ext cx="93960" cy="307440"/>
                </a:xfrm>
                <a:prstGeom prst="rect">
                  <a:avLst/>
                </a:prstGeom>
                <a:blipFill>
                  <a:blip r:embed="rId6"/>
                  <a:stretch>
                    <a:fillRect l="-33333" r="-120000" b="-11765"/>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262" name="TextBox 85"/>
              <p:cNvSpPr txBox="1"/>
              <p:nvPr/>
            </p:nvSpPr>
            <p:spPr>
              <a:xfrm rot="5400000">
                <a:off x="2770560" y="2852640"/>
                <a:ext cx="452880" cy="266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noProof="0">
                              <a:latin typeface="Cambria Math" panose="02040503050406030204" pitchFamily="18" charset="0"/>
                            </a:rPr>
                            <m:t>𝑇</m:t>
                          </m:r>
                        </m:e>
                        <m:sub>
                          <m:r>
                            <m:rPr>
                              <m:lit/>
                              <m:nor/>
                            </m:rPr>
                            <a:rPr lang="en-GB" noProof="0"/>
                            <m:t>upd</m:t>
                          </m:r>
                        </m:sub>
                      </m:sSub>
                    </m:oMath>
                  </m:oMathPara>
                </a14:m>
                <a:endParaRPr lang="en-GB" noProof="0" dirty="0"/>
              </a:p>
            </p:txBody>
          </p:sp>
        </mc:Choice>
        <mc:Fallback xmlns="">
          <p:sp>
            <p:nvSpPr>
              <p:cNvPr id="262" name="TextBox 85"/>
              <p:cNvSpPr txBox="1">
                <a:spLocks noRot="1" noChangeAspect="1" noMove="1" noResize="1" noEditPoints="1" noAdjustHandles="1" noChangeArrowheads="1" noChangeShapeType="1" noTextEdit="1"/>
              </p:cNvSpPr>
              <p:nvPr/>
            </p:nvSpPr>
            <p:spPr>
              <a:xfrm rot="5400000">
                <a:off x="2770560" y="2852640"/>
                <a:ext cx="452880" cy="266760"/>
              </a:xfrm>
              <a:prstGeom prst="rect">
                <a:avLst/>
              </a:prstGeom>
              <a:blipFill>
                <a:blip r:embed="rId7"/>
                <a:stretch>
                  <a:fillRect l="-88636" b="-58108"/>
                </a:stretch>
              </a:blipFill>
            </p:spPr>
            <p:txBody>
              <a:bodyPr/>
              <a:lstStyle/>
              <a:p>
                <a:r>
                  <a:rPr lang="LID4096">
                    <a:noFill/>
                  </a:rPr>
                  <a:t> </a:t>
                </a:r>
              </a:p>
            </p:txBody>
          </p:sp>
        </mc:Fallback>
      </mc:AlternateContent>
      <p:sp>
        <p:nvSpPr>
          <p:cNvPr id="263" name="Straight Connector 86"/>
          <p:cNvSpPr/>
          <p:nvPr/>
        </p:nvSpPr>
        <p:spPr>
          <a:xfrm>
            <a:off x="2805120" y="1254600"/>
            <a:ext cx="360" cy="316980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4" name="Straight Connector 87"/>
          <p:cNvSpPr/>
          <p:nvPr/>
        </p:nvSpPr>
        <p:spPr>
          <a:xfrm flipH="1">
            <a:off x="2416320" y="2054520"/>
            <a:ext cx="12960" cy="9806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5" name="Straight Connector 88"/>
          <p:cNvSpPr/>
          <p:nvPr/>
        </p:nvSpPr>
        <p:spPr>
          <a:xfrm>
            <a:off x="1962000" y="1212840"/>
            <a:ext cx="360" cy="119268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6" name="Straight Connector 89"/>
          <p:cNvSpPr/>
          <p:nvPr/>
        </p:nvSpPr>
        <p:spPr>
          <a:xfrm flipH="1">
            <a:off x="1927800" y="236700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7" name="Straight Connector 90"/>
          <p:cNvSpPr/>
          <p:nvPr/>
        </p:nvSpPr>
        <p:spPr>
          <a:xfrm flipH="1">
            <a:off x="1920960" y="11797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8" name="Straight Connector 91"/>
          <p:cNvSpPr/>
          <p:nvPr/>
        </p:nvSpPr>
        <p:spPr>
          <a:xfrm flipH="1">
            <a:off x="1923480" y="1515960"/>
            <a:ext cx="7740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69" name="Straight Connector 92"/>
          <p:cNvSpPr/>
          <p:nvPr/>
        </p:nvSpPr>
        <p:spPr>
          <a:xfrm flipH="1">
            <a:off x="1931760" y="19443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0" name="Straight Connector 93"/>
          <p:cNvSpPr/>
          <p:nvPr/>
        </p:nvSpPr>
        <p:spPr>
          <a:xfrm flipH="1">
            <a:off x="2760120" y="121608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1" name="Straight Connector 94"/>
          <p:cNvSpPr/>
          <p:nvPr/>
        </p:nvSpPr>
        <p:spPr>
          <a:xfrm flipH="1">
            <a:off x="2768760" y="438156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2" name="Straight Connector 95"/>
          <p:cNvSpPr/>
          <p:nvPr/>
        </p:nvSpPr>
        <p:spPr>
          <a:xfrm flipH="1">
            <a:off x="2386800" y="2992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3" name="Straight Connector 96"/>
          <p:cNvSpPr/>
          <p:nvPr/>
        </p:nvSpPr>
        <p:spPr>
          <a:xfrm flipH="1">
            <a:off x="2390760" y="2020320"/>
            <a:ext cx="77040" cy="77040"/>
          </a:xfrm>
          <a:prstGeom prst="line">
            <a:avLst/>
          </a:prstGeom>
          <a:ln w="25400">
            <a:solidFill>
              <a:srgbClr val="000000"/>
            </a:solidFill>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4" name="TextBox 97"/>
          <p:cNvSpPr/>
          <p:nvPr/>
        </p:nvSpPr>
        <p:spPr>
          <a:xfrm>
            <a:off x="-11520" y="1145520"/>
            <a:ext cx="132732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MU</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localization</a:t>
            </a:r>
            <a:endParaRPr lang="en-GB" sz="1600" b="0" strike="noStrike" spc="-1" noProof="0" dirty="0">
              <a:latin typeface="Arial"/>
            </a:endParaRPr>
          </a:p>
        </p:txBody>
      </p:sp>
      <p:sp>
        <p:nvSpPr>
          <p:cNvPr id="275" name="TextBox 98"/>
          <p:cNvSpPr/>
          <p:nvPr/>
        </p:nvSpPr>
        <p:spPr>
          <a:xfrm>
            <a:off x="-7200" y="1676160"/>
            <a:ext cx="152244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IRS</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configuration</a:t>
            </a:r>
            <a:endParaRPr lang="en-GB" sz="1600" b="0" strike="noStrike" spc="-1" noProof="0" dirty="0">
              <a:latin typeface="Arial"/>
            </a:endParaRPr>
          </a:p>
        </p:txBody>
      </p:sp>
      <p:sp>
        <p:nvSpPr>
          <p:cNvPr id="276" name="TextBox 99"/>
          <p:cNvSpPr/>
          <p:nvPr/>
        </p:nvSpPr>
        <p:spPr>
          <a:xfrm>
            <a:off x="15480" y="2232360"/>
            <a:ext cx="1255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Channel</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estimation</a:t>
            </a:r>
            <a:endParaRPr lang="en-GB" sz="1600" b="0" strike="noStrike" spc="-1" noProof="0" dirty="0">
              <a:latin typeface="Arial"/>
            </a:endParaRPr>
          </a:p>
        </p:txBody>
      </p:sp>
      <p:sp>
        <p:nvSpPr>
          <p:cNvPr id="277" name="TextBox 100"/>
          <p:cNvSpPr/>
          <p:nvPr/>
        </p:nvSpPr>
        <p:spPr>
          <a:xfrm>
            <a:off x="5760" y="2789640"/>
            <a:ext cx="14734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600" b="0" strike="noStrike" spc="-1" noProof="0" dirty="0">
                <a:solidFill>
                  <a:srgbClr val="000000"/>
                </a:solidFill>
                <a:latin typeface="Calibri"/>
              </a:rPr>
              <a:t>Data</a:t>
            </a:r>
            <a:endParaRPr lang="en-GB" sz="1600" b="0" strike="noStrike" spc="-1" noProof="0" dirty="0">
              <a:latin typeface="Arial"/>
            </a:endParaRPr>
          </a:p>
          <a:p>
            <a:pPr>
              <a:lnSpc>
                <a:spcPct val="100000"/>
              </a:lnSpc>
              <a:buNone/>
            </a:pPr>
            <a:r>
              <a:rPr lang="en-GB" sz="1600" b="0" strike="noStrike" spc="-1" noProof="0" dirty="0">
                <a:solidFill>
                  <a:srgbClr val="000000"/>
                </a:solidFill>
                <a:latin typeface="Calibri"/>
              </a:rPr>
              <a:t>transmission</a:t>
            </a:r>
            <a:endParaRPr lang="en-GB" sz="1600" b="0" strike="noStrike" spc="-1" noProof="0" dirty="0">
              <a:latin typeface="Arial"/>
            </a:endParaRPr>
          </a:p>
        </p:txBody>
      </p:sp>
      <p:sp>
        <p:nvSpPr>
          <p:cNvPr id="278" name="Straight Arrow Connector 101"/>
          <p:cNvSpPr/>
          <p:nvPr/>
        </p:nvSpPr>
        <p:spPr>
          <a:xfrm flipH="1" flipV="1">
            <a:off x="975600" y="140472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79" name="Straight Arrow Connector 102"/>
          <p:cNvSpPr/>
          <p:nvPr/>
        </p:nvSpPr>
        <p:spPr>
          <a:xfrm flipH="1" flipV="1">
            <a:off x="967320" y="1875960"/>
            <a:ext cx="460080" cy="36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80" name="Straight Arrow Connector 103"/>
          <p:cNvSpPr/>
          <p:nvPr/>
        </p:nvSpPr>
        <p:spPr>
          <a:xfrm flipH="1">
            <a:off x="1179360" y="22615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81" name="Straight Arrow Connector 104"/>
          <p:cNvSpPr/>
          <p:nvPr/>
        </p:nvSpPr>
        <p:spPr>
          <a:xfrm flipH="1">
            <a:off x="1171800" y="2817720"/>
            <a:ext cx="234000" cy="262800"/>
          </a:xfrm>
          <a:custGeom>
            <a:avLst/>
            <a:gdLst/>
            <a:ahLst/>
            <a:cxnLst/>
            <a:rect l="l" t="t" r="r" b="b"/>
            <a:pathLst>
              <a:path w="21600" h="21600">
                <a:moveTo>
                  <a:pt x="0" y="0"/>
                </a:moveTo>
                <a:lnTo>
                  <a:pt x="21600" y="21600"/>
                </a:lnTo>
              </a:path>
            </a:pathLst>
          </a:custGeom>
          <a:noFill/>
          <a:ln w="1905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282" name="Grafik 28"/>
          <p:cNvPicPr/>
          <p:nvPr/>
        </p:nvPicPr>
        <p:blipFill>
          <a:blip r:embed="rId8"/>
          <a:stretch/>
        </p:blipFill>
        <p:spPr>
          <a:xfrm>
            <a:off x="7159680" y="1808280"/>
            <a:ext cx="4924440" cy="4938480"/>
          </a:xfrm>
          <a:prstGeom prst="rect">
            <a:avLst/>
          </a:prstGeom>
          <a:ln w="0">
            <a:noFill/>
          </a:ln>
        </p:spPr>
      </p:pic>
      <p:pic>
        <p:nvPicPr>
          <p:cNvPr id="283" name="Picture 10"/>
          <p:cNvPicPr/>
          <p:nvPr/>
        </p:nvPicPr>
        <p:blipFill>
          <a:blip r:embed="rId9"/>
          <a:srcRect l="23289" t="10709" r="22283" b="34619"/>
          <a:stretch/>
        </p:blipFill>
        <p:spPr>
          <a:xfrm>
            <a:off x="7356240" y="70200"/>
            <a:ext cx="2418840" cy="959760"/>
          </a:xfrm>
          <a:prstGeom prst="rect">
            <a:avLst/>
          </a:prstGeom>
          <a:ln w="0">
            <a:noFill/>
          </a:ln>
        </p:spPr>
      </p:pic>
      <p:sp>
        <p:nvSpPr>
          <p:cNvPr id="284" name="Straight Arrow Connector 9"/>
          <p:cNvSpPr/>
          <p:nvPr/>
        </p:nvSpPr>
        <p:spPr>
          <a:xfrm flipV="1">
            <a:off x="7644960" y="1029600"/>
            <a:ext cx="920520" cy="46332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pic>
        <p:nvPicPr>
          <p:cNvPr id="285" name="Graphic 11" descr="Cell Tower with solid fill"/>
          <p:cNvPicPr/>
          <p:nvPr/>
        </p:nvPicPr>
        <p:blipFill>
          <a:blip r:embed="rId10"/>
          <a:stretch/>
        </p:blipFill>
        <p:spPr>
          <a:xfrm>
            <a:off x="7016400" y="1179720"/>
            <a:ext cx="628200" cy="628200"/>
          </a:xfrm>
          <a:prstGeom prst="rect">
            <a:avLst/>
          </a:prstGeom>
          <a:ln w="0">
            <a:noFill/>
          </a:ln>
        </p:spPr>
      </p:pic>
      <p:sp>
        <p:nvSpPr>
          <p:cNvPr id="286" name="Straight Arrow Connector 16"/>
          <p:cNvSpPr/>
          <p:nvPr/>
        </p:nvSpPr>
        <p:spPr>
          <a:xfrm>
            <a:off x="8565840" y="1030320"/>
            <a:ext cx="1060920" cy="3187080"/>
          </a:xfrm>
          <a:custGeom>
            <a:avLst/>
            <a:gdLst/>
            <a:ahLst/>
            <a:cxnLst/>
            <a:rect l="l" t="t" r="r" b="b"/>
            <a:pathLst>
              <a:path w="21600" h="21600">
                <a:moveTo>
                  <a:pt x="0" y="0"/>
                </a:moveTo>
                <a:lnTo>
                  <a:pt x="21600" y="21600"/>
                </a:lnTo>
              </a:path>
            </a:pathLst>
          </a:custGeom>
          <a:noFill/>
          <a:ln w="25400">
            <a:solidFill>
              <a:srgbClr val="000000"/>
            </a:solidFill>
            <a:tailEnd type="triangle" w="lg" len="lg"/>
          </a:ln>
        </p:spPr>
        <p:style>
          <a:lnRef idx="1">
            <a:schemeClr val="accent1"/>
          </a:lnRef>
          <a:fillRef idx="0">
            <a:schemeClr val="accent1"/>
          </a:fillRef>
          <a:effectRef idx="0">
            <a:schemeClr val="accent1"/>
          </a:effectRef>
          <a:fontRef idx="minor"/>
        </p:style>
        <p:txBody>
          <a:bodyPr/>
          <a:lstStyle/>
          <a:p>
            <a:endParaRPr lang="en-GB" noProof="0" dirty="0"/>
          </a:p>
        </p:txBody>
      </p:sp>
      <p:sp>
        <p:nvSpPr>
          <p:cNvPr id="287" name="Textfeld 39"/>
          <p:cNvSpPr/>
          <p:nvPr/>
        </p:nvSpPr>
        <p:spPr>
          <a:xfrm>
            <a:off x="6817680" y="1711440"/>
            <a:ext cx="1060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GB" sz="1800" b="0" strike="noStrike" spc="-1" noProof="0" dirty="0">
                <a:solidFill>
                  <a:srgbClr val="000000"/>
                </a:solidFill>
                <a:latin typeface="Calibri"/>
              </a:rPr>
              <a:t>Base Station</a:t>
            </a:r>
            <a:endParaRPr lang="en-GB" sz="1800" b="0" strike="noStrike" spc="-1" noProof="0" dirty="0">
              <a:latin typeface="Arial"/>
            </a:endParaRPr>
          </a:p>
        </p:txBody>
      </p:sp>
      <p:sp>
        <p:nvSpPr>
          <p:cNvPr id="288" name="Textfeld 40"/>
          <p:cNvSpPr/>
          <p:nvPr/>
        </p:nvSpPr>
        <p:spPr>
          <a:xfrm>
            <a:off x="9775440" y="365760"/>
            <a:ext cx="1060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0" strike="noStrike" spc="-1" noProof="0" dirty="0">
                <a:solidFill>
                  <a:srgbClr val="000000"/>
                </a:solidFill>
                <a:latin typeface="Calibri"/>
              </a:rPr>
              <a:t>IRS</a:t>
            </a:r>
            <a:endParaRPr lang="en-GB" sz="1800" b="0" strike="noStrike" spc="-1" noProof="0" dirty="0">
              <a:latin typeface="Arial"/>
            </a:endParaRPr>
          </a:p>
        </p:txBody>
      </p:sp>
    </p:spTree>
    <p:extLst>
      <p:ext uri="{BB962C8B-B14F-4D97-AF65-F5344CB8AC3E}">
        <p14:creationId xmlns:p14="http://schemas.microsoft.com/office/powerpoint/2010/main" val="858202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8C8B505-DECD-F482-9074-05F26EB3537E}"/>
            </a:ext>
          </a:extLst>
        </p:cNvPr>
        <p:cNvGrpSpPr/>
        <p:nvPr/>
      </p:nvGrpSpPr>
      <p:grpSpPr>
        <a:xfrm>
          <a:off x="0" y="0"/>
          <a:ext cx="0" cy="0"/>
          <a:chOff x="0" y="0"/>
          <a:chExt cx="0" cy="0"/>
        </a:xfrm>
      </p:grpSpPr>
      <p:pic>
        <p:nvPicPr>
          <p:cNvPr id="34" name="Graphic 33">
            <a:extLst>
              <a:ext uri="{FF2B5EF4-FFF2-40B4-BE49-F238E27FC236}">
                <a16:creationId xmlns:a16="http://schemas.microsoft.com/office/drawing/2014/main" id="{EC7D4141-D051-DB90-0D06-2B95DB7724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8181" y="3058319"/>
            <a:ext cx="5042312" cy="3781734"/>
          </a:xfrm>
          <a:prstGeom prst="rect">
            <a:avLst/>
          </a:prstGeom>
        </p:spPr>
      </p:pic>
      <p:pic>
        <p:nvPicPr>
          <p:cNvPr id="27" name="Graphic 26">
            <a:extLst>
              <a:ext uri="{FF2B5EF4-FFF2-40B4-BE49-F238E27FC236}">
                <a16:creationId xmlns:a16="http://schemas.microsoft.com/office/drawing/2014/main" id="{174C8EF7-E47E-7CFF-E2AA-A1529965BD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2457" y="3072274"/>
            <a:ext cx="5044943" cy="3783708"/>
          </a:xfrm>
          <a:prstGeom prst="rect">
            <a:avLst/>
          </a:prstGeom>
        </p:spPr>
      </p:pic>
      <p:grpSp>
        <p:nvGrpSpPr>
          <p:cNvPr id="234" name="Group 233">
            <a:extLst>
              <a:ext uri="{FF2B5EF4-FFF2-40B4-BE49-F238E27FC236}">
                <a16:creationId xmlns:a16="http://schemas.microsoft.com/office/drawing/2014/main" id="{5C37396D-0737-3720-E42F-BD5B9092E875}"/>
              </a:ext>
            </a:extLst>
          </p:cNvPr>
          <p:cNvGrpSpPr/>
          <p:nvPr/>
        </p:nvGrpSpPr>
        <p:grpSpPr>
          <a:xfrm>
            <a:off x="269654" y="678802"/>
            <a:ext cx="623653" cy="669179"/>
            <a:chOff x="94594" y="1868587"/>
            <a:chExt cx="623653" cy="669179"/>
          </a:xfrm>
        </p:grpSpPr>
        <p:grpSp>
          <p:nvGrpSpPr>
            <p:cNvPr id="170" name="Group 169">
              <a:extLst>
                <a:ext uri="{FF2B5EF4-FFF2-40B4-BE49-F238E27FC236}">
                  <a16:creationId xmlns:a16="http://schemas.microsoft.com/office/drawing/2014/main" id="{D8CF8BF6-20CC-3489-8C98-D89B7C1F0E17}"/>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5067DC79-8526-A713-4596-1E9B55C6061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8D7B7ED-6C27-AEED-CE4C-DA936FAC25B9}"/>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4406469-12D3-0D3D-7C4F-D1B7DE1F655C}"/>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A047EC3F-9661-1675-8B6F-E5F1A3334199}"/>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A2F8B6A8-60D4-927D-8D43-47B021173C9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B656D8EB-8389-CC0A-8F07-74B0EAECDD6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57069B4-C4E5-44FA-0791-8206F62AF726}"/>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8B2D1CE4-9AD8-B256-3FC4-4880FA4D3244}"/>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1508B2C3-2A96-CE70-2C90-2D17401789D0}"/>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75B60EA-8175-D7A2-AF6F-DEABA4936D1A}"/>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A844A87-5D2C-9F96-AC73-F06ADA5F4C9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571BC539-0A0B-9738-A990-79E66C5B4297}"/>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20C477EB-755B-4A29-DFDB-4F01A812CA0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B05E6AC-87A4-AE18-90DF-57C732CC5A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025209DB-6101-6D9F-5C92-5E7BE478E66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5F1CDCBC-76D9-0BC9-9CC9-FC322FADA77F}"/>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CF5DCD90-AA9E-84F6-F514-E9BDD7378A3A}"/>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07618F34-FF04-806A-3716-3182B5158C2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2C6CF6B5-EF2E-8D87-CB00-DFBE5986A2D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9D6F029-9606-BBD1-2FDB-2ACFBD0C11D8}"/>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E1A5D93F-5547-1E61-A41B-09EB59684DE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FF69BC5E-6DDE-C23F-514C-2A6E07139874}"/>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1FDD8F6-B12A-5A2A-2451-9F63D0E41862}"/>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82E19DA1-606A-0B55-9E24-F3B58BB65ABC}"/>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3A65432A-D638-2AD3-5DD4-D2A4F1079725}"/>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6AC00C5-7698-77B1-C51A-C5A746C4F3F8}"/>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D447BD2-0CFF-D680-8867-F8C5FB1F43FB}"/>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FBEAF1DD-C523-F2B1-954E-8A3F12FEFE27}"/>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D9B0BEB2-7C27-C478-9B14-BE2D5BF7A0B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7A5E2E4-0DF9-F300-6F6D-E603734AE0A5}"/>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C08AA77-9500-58F2-809D-2BB6217AF7E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872111FF-2CE7-6B68-E96A-D10A18AC95F5}"/>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402FB8F7-11E0-1267-F579-0C1FCC38DFD2}"/>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F24CE54-7BCE-8864-F8D3-D51F9529235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25FB61F-28EA-D1BC-1692-D97D42DD4CD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F1D725E4-8168-B0E4-BCDC-EAACD4A61AA4}"/>
              </a:ext>
            </a:extLst>
          </p:cNvPr>
          <p:cNvPicPr>
            <a:picLocks noChangeAspect="1"/>
          </p:cNvPicPr>
          <p:nvPr/>
        </p:nvPicPr>
        <p:blipFill>
          <a:blip r:embed="rId6"/>
          <a:stretch>
            <a:fillRect/>
          </a:stretch>
        </p:blipFill>
        <p:spPr>
          <a:xfrm>
            <a:off x="1003070" y="574260"/>
            <a:ext cx="1152529" cy="1181800"/>
          </a:xfrm>
          <a:prstGeom prst="rect">
            <a:avLst/>
          </a:prstGeom>
        </p:spPr>
      </p:pic>
      <p:sp>
        <p:nvSpPr>
          <p:cNvPr id="127" name="PlaceHolder 1">
            <a:extLst>
              <a:ext uri="{FF2B5EF4-FFF2-40B4-BE49-F238E27FC236}">
                <a16:creationId xmlns:a16="http://schemas.microsoft.com/office/drawing/2014/main" id="{82A75615-9F39-68A5-0393-B84FE3104A89}"/>
              </a:ext>
            </a:extLst>
          </p:cNvPr>
          <p:cNvSpPr>
            <a:spLocks noGrp="1"/>
          </p:cNvSpPr>
          <p:nvPr>
            <p:ph type="sldNum" idx="8"/>
          </p:nvPr>
        </p:nvSpPr>
        <p:spPr>
          <a:xfrm>
            <a:off x="-21873" y="6493320"/>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7</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3D07BF92-5105-E822-F327-E5F9B3E1FEA9}"/>
              </a:ext>
            </a:extLst>
          </p:cNvPr>
          <p:cNvSpPr/>
          <p:nvPr/>
        </p:nvSpPr>
        <p:spPr>
          <a:xfrm>
            <a:off x="453765" y="3947724"/>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C91078C8-1177-5E67-1148-829858D954D5}"/>
              </a:ext>
            </a:extLst>
          </p:cNvPr>
          <p:cNvSpPr/>
          <p:nvPr/>
        </p:nvSpPr>
        <p:spPr>
          <a:xfrm>
            <a:off x="126587" y="3327438"/>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178B1F4E-0FC0-BF98-09C0-7383C714D897}"/>
              </a:ext>
            </a:extLst>
          </p:cNvPr>
          <p:cNvPicPr/>
          <p:nvPr/>
        </p:nvPicPr>
        <p:blipFill>
          <a:blip r:embed="rId7"/>
          <a:stretch/>
        </p:blipFill>
        <p:spPr>
          <a:xfrm rot="1730551">
            <a:off x="1188698" y="3669544"/>
            <a:ext cx="366911" cy="367448"/>
          </a:xfrm>
          <a:prstGeom prst="rect">
            <a:avLst/>
          </a:prstGeom>
          <a:ln w="0">
            <a:noFill/>
          </a:ln>
        </p:spPr>
      </p:pic>
      <p:pic>
        <p:nvPicPr>
          <p:cNvPr id="5" name="Graphic 4" descr="Walk with solid fill">
            <a:extLst>
              <a:ext uri="{FF2B5EF4-FFF2-40B4-BE49-F238E27FC236}">
                <a16:creationId xmlns:a16="http://schemas.microsoft.com/office/drawing/2014/main" id="{B4C63E8A-0308-9F0B-5A1C-B834B78AEB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790" y="3614634"/>
            <a:ext cx="544192" cy="588474"/>
          </a:xfrm>
          <a:prstGeom prst="rect">
            <a:avLst/>
          </a:prstGeom>
        </p:spPr>
      </p:pic>
      <p:sp>
        <p:nvSpPr>
          <p:cNvPr id="7" name="TextBox 6">
            <a:extLst>
              <a:ext uri="{FF2B5EF4-FFF2-40B4-BE49-F238E27FC236}">
                <a16:creationId xmlns:a16="http://schemas.microsoft.com/office/drawing/2014/main" id="{90B5A83F-8B97-9C5C-0162-C1199E0521D3}"/>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Relative error for localization</a:t>
            </a:r>
          </a:p>
        </p:txBody>
      </p:sp>
      <p:grpSp>
        <p:nvGrpSpPr>
          <p:cNvPr id="18" name="Group 17">
            <a:extLst>
              <a:ext uri="{FF2B5EF4-FFF2-40B4-BE49-F238E27FC236}">
                <a16:creationId xmlns:a16="http://schemas.microsoft.com/office/drawing/2014/main" id="{97113553-DD93-F629-C387-C793ECF102CC}"/>
              </a:ext>
            </a:extLst>
          </p:cNvPr>
          <p:cNvGrpSpPr>
            <a:grpSpLocks noChangeAspect="1"/>
          </p:cNvGrpSpPr>
          <p:nvPr/>
        </p:nvGrpSpPr>
        <p:grpSpPr>
          <a:xfrm>
            <a:off x="5413809" y="1249136"/>
            <a:ext cx="5836616" cy="1766274"/>
            <a:chOff x="4947080" y="1045847"/>
            <a:chExt cx="6708754" cy="2030196"/>
          </a:xfrm>
        </p:grpSpPr>
        <p:sp>
          <p:nvSpPr>
            <p:cNvPr id="24" name="Right Triangle 23">
              <a:extLst>
                <a:ext uri="{FF2B5EF4-FFF2-40B4-BE49-F238E27FC236}">
                  <a16:creationId xmlns:a16="http://schemas.microsoft.com/office/drawing/2014/main" id="{2CEDB546-B2C7-47AD-A8EB-DE72768E33CE}"/>
                </a:ext>
              </a:extLst>
            </p:cNvPr>
            <p:cNvSpPr/>
            <p:nvPr/>
          </p:nvSpPr>
          <p:spPr>
            <a:xfrm flipH="1" flipV="1">
              <a:off x="6449534" y="2127069"/>
              <a:ext cx="3928893" cy="336305"/>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2" name="Right Triangle 1">
              <a:extLst>
                <a:ext uri="{FF2B5EF4-FFF2-40B4-BE49-F238E27FC236}">
                  <a16:creationId xmlns:a16="http://schemas.microsoft.com/office/drawing/2014/main" id="{13096E08-27F8-8E0C-F798-3591EE6ECC69}"/>
                </a:ext>
              </a:extLst>
            </p:cNvPr>
            <p:cNvSpPr/>
            <p:nvPr/>
          </p:nvSpPr>
          <p:spPr>
            <a:xfrm>
              <a:off x="6468574" y="1666985"/>
              <a:ext cx="3896611" cy="364681"/>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68E3D8-8FCE-0A9F-B776-29B317C423B5}"/>
                    </a:ext>
                  </a:extLst>
                </p:cNvPr>
                <p:cNvSpPr txBox="1"/>
                <p:nvPr/>
              </p:nvSpPr>
              <p:spPr>
                <a:xfrm>
                  <a:off x="5365324" y="1057325"/>
                  <a:ext cx="2211302" cy="389143"/>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2068E3D8-8FCE-0A9F-B776-29B317C423B5}"/>
                    </a:ext>
                  </a:extLst>
                </p:cNvPr>
                <p:cNvSpPr txBox="1">
                  <a:spLocks noRot="1" noChangeAspect="1" noMove="1" noResize="1" noEditPoints="1" noAdjustHandles="1" noChangeArrowheads="1" noChangeShapeType="1" noTextEdit="1"/>
                </p:cNvSpPr>
                <p:nvPr/>
              </p:nvSpPr>
              <p:spPr>
                <a:xfrm>
                  <a:off x="5365324" y="1057325"/>
                  <a:ext cx="2211302" cy="389143"/>
                </a:xfrm>
                <a:prstGeom prst="rect">
                  <a:avLst/>
                </a:prstGeom>
                <a:blipFill>
                  <a:blip r:embed="rId10"/>
                  <a:stretch>
                    <a:fillRect l="-1905" t="-5455" b="-2363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2CC7B7-9D08-4CB5-B6FB-A83F0BA0A137}"/>
                    </a:ext>
                  </a:extLst>
                </p:cNvPr>
                <p:cNvSpPr txBox="1"/>
                <p:nvPr/>
              </p:nvSpPr>
              <p:spPr>
                <a:xfrm>
                  <a:off x="7696431" y="1045847"/>
                  <a:ext cx="3959403" cy="409411"/>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𝑚</m:t>
                      </m:r>
                      <m:r>
                        <a:rPr lang="de-DE" sz="1600" b="0" i="1" noProof="0" smtClean="0">
                          <a:latin typeface="Cambria Math" panose="02040503050406030204" pitchFamily="18" charset="0"/>
                          <a:ea typeface="Cambria Math" panose="02040503050406030204" pitchFamily="18" charset="0"/>
                        </a:rPr>
                        <m:t>∙</m:t>
                      </m:r>
                      <m:sSup>
                        <m:sSupPr>
                          <m:ctrlPr>
                            <a:rPr lang="en-GB" sz="1600" b="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de-DE" sz="1600" b="0" i="1" noProof="0" smtClean="0">
                              <a:latin typeface="Cambria Math" panose="02040503050406030204" pitchFamily="18" charset="0"/>
                            </a:rPr>
                            <m:t>−</m:t>
                          </m:r>
                          <m:r>
                            <a:rPr lang="en-GB" sz="1600" b="0" i="1" noProof="0" smtClean="0">
                              <a:latin typeface="Cambria Math" panose="02040503050406030204" pitchFamily="18" charset="0"/>
                            </a:rPr>
                            <m:t>𝑛</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𝐿</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𝑀</m:t>
                          </m:r>
                          <m:r>
                            <a:rPr lang="en-GB" sz="1600" b="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𝑁</m:t>
                              </m:r>
                            </m:e>
                            <m:sub>
                              <m:r>
                                <m:rPr>
                                  <m:sty m:val="p"/>
                                </m:rPr>
                                <a:rPr lang="en-GB" sz="1600" noProof="0" smtClean="0">
                                  <a:latin typeface="Cambria Math" panose="02040503050406030204" pitchFamily="18" charset="0"/>
                                  <a:ea typeface="Cambria Math" panose="02040503050406030204" pitchFamily="18" charset="0"/>
                                </a:rPr>
                                <m:t>p</m:t>
                              </m:r>
                            </m:sub>
                          </m:sSub>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ea typeface="Cambria Math" panose="02040503050406030204" pitchFamily="18" charset="0"/>
                                </a:rPr>
                              </m:ctrlPr>
                            </m:sSubPr>
                            <m:e>
                              <m:r>
                                <a:rPr lang="en-GB" sz="1600" i="1" noProof="0" smtClean="0">
                                  <a:latin typeface="Cambria Math" panose="02040503050406030204" pitchFamily="18" charset="0"/>
                                  <a:ea typeface="Cambria Math" panose="02040503050406030204" pitchFamily="18" charset="0"/>
                                </a:rPr>
                                <m:t>𝑇</m:t>
                              </m:r>
                            </m:e>
                            <m:sub>
                              <m:r>
                                <m:rPr>
                                  <m:sty m:val="p"/>
                                </m:rPr>
                                <a:rPr lang="en-GB" sz="1600" noProof="0" smtClean="0">
                                  <a:latin typeface="Cambria Math" panose="02040503050406030204" pitchFamily="18" charset="0"/>
                                  <a:ea typeface="Cambria Math" panose="02040503050406030204" pitchFamily="18" charset="0"/>
                                </a:rPr>
                                <m:t>upd</m:t>
                              </m:r>
                            </m:sub>
                          </m:sSub>
                          <m:r>
                            <a:rPr lang="en-GB" sz="1600" b="0" i="1" noProof="0" smtClean="0">
                              <a:latin typeface="Cambria Math" panose="02040503050406030204" pitchFamily="18" charset="0"/>
                            </a:rPr>
                            <m:t>)</m:t>
                          </m:r>
                        </m:sup>
                      </m:sSup>
                    </m:oMath>
                  </a14:m>
                  <a:endParaRPr lang="en-GB" sz="1600" noProof="0" dirty="0"/>
                </a:p>
              </p:txBody>
            </p:sp>
          </mc:Choice>
          <mc:Fallback xmlns="">
            <p:sp>
              <p:nvSpPr>
                <p:cNvPr id="10" name="TextBox 9">
                  <a:extLst>
                    <a:ext uri="{FF2B5EF4-FFF2-40B4-BE49-F238E27FC236}">
                      <a16:creationId xmlns:a16="http://schemas.microsoft.com/office/drawing/2014/main" id="{112CC7B7-9D08-4CB5-B6FB-A83F0BA0A137}"/>
                    </a:ext>
                  </a:extLst>
                </p:cNvPr>
                <p:cNvSpPr txBox="1">
                  <a:spLocks noRot="1" noChangeAspect="1" noMove="1" noResize="1" noEditPoints="1" noAdjustHandles="1" noChangeArrowheads="1" noChangeShapeType="1" noTextEdit="1"/>
                </p:cNvSpPr>
                <p:nvPr/>
              </p:nvSpPr>
              <p:spPr>
                <a:xfrm>
                  <a:off x="7696431" y="1045847"/>
                  <a:ext cx="3959403" cy="409411"/>
                </a:xfrm>
                <a:prstGeom prst="rect">
                  <a:avLst/>
                </a:prstGeom>
                <a:blipFill>
                  <a:blip r:embed="rId11"/>
                  <a:stretch>
                    <a:fillRect l="-883" b="-22414"/>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6C4A7FD1-3C81-0E24-11B8-3965A5EC09FD}"/>
                </a:ext>
              </a:extLst>
            </p:cNvPr>
            <p:cNvSpPr txBox="1"/>
            <p:nvPr/>
          </p:nvSpPr>
          <p:spPr>
            <a:xfrm>
              <a:off x="6164025" y="2633183"/>
              <a:ext cx="671051" cy="389143"/>
            </a:xfrm>
            <a:prstGeom prst="rect">
              <a:avLst/>
            </a:prstGeom>
            <a:solidFill>
              <a:schemeClr val="bg1"/>
            </a:solidFill>
          </p:spPr>
          <p:txBody>
            <a:bodyPr wrap="none" rtlCol="0">
              <a:spAutoFit/>
            </a:bodyPr>
            <a:lstStyle/>
            <a:p>
              <a:r>
                <a:rPr lang="en-GB" sz="1600" noProof="0" dirty="0"/>
                <a:t>0-bit</a:t>
              </a:r>
            </a:p>
          </p:txBody>
        </p:sp>
        <p:cxnSp>
          <p:nvCxnSpPr>
            <p:cNvPr id="15" name="Straight Connector 14">
              <a:extLst>
                <a:ext uri="{FF2B5EF4-FFF2-40B4-BE49-F238E27FC236}">
                  <a16:creationId xmlns:a16="http://schemas.microsoft.com/office/drawing/2014/main" id="{D24DBA17-6E82-D895-3CE8-3D0F3804105A}"/>
                </a:ext>
              </a:extLst>
            </p:cNvPr>
            <p:cNvCxnSpPr>
              <a:cxnSpLocks/>
            </p:cNvCxnSpPr>
            <p:nvPr/>
          </p:nvCxnSpPr>
          <p:spPr>
            <a:xfrm>
              <a:off x="9460242" y="1444028"/>
              <a:ext cx="0" cy="135516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2025ABF-6D92-D3E8-FD4D-7E9C569EAA66}"/>
                </a:ext>
              </a:extLst>
            </p:cNvPr>
            <p:cNvCxnSpPr>
              <a:cxnSpLocks/>
              <a:stCxn id="4" idx="2"/>
              <a:endCxn id="13" idx="0"/>
            </p:cNvCxnSpPr>
            <p:nvPr/>
          </p:nvCxnSpPr>
          <p:spPr>
            <a:xfrm>
              <a:off x="6470975" y="1446468"/>
              <a:ext cx="28575" cy="11867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81D793D-352D-CAE4-D8E4-5C9ABEDE37C3}"/>
                    </a:ext>
                  </a:extLst>
                </p:cNvPr>
                <p:cNvSpPr txBox="1"/>
                <p:nvPr/>
              </p:nvSpPr>
              <p:spPr>
                <a:xfrm>
                  <a:off x="8196320" y="2561682"/>
                  <a:ext cx="2627746" cy="514361"/>
                </a:xfrm>
                <a:prstGeom prst="rect">
                  <a:avLst/>
                </a:prstGeom>
                <a:solidFill>
                  <a:schemeClr val="bg1"/>
                </a:solidFill>
                <a:ln>
                  <a:solidFill>
                    <a:schemeClr val="bg1"/>
                  </a:solidFill>
                </a:ln>
              </p:spPr>
              <p:txBody>
                <a:bodyPr wrap="none" rtlCol="0">
                  <a:spAutoFit/>
                </a:bodyPr>
                <a:lstStyle/>
                <a:p>
                  <a14:m>
                    <m:oMath xmlns:m="http://schemas.openxmlformats.org/officeDocument/2006/math">
                      <m:func>
                        <m:funcPr>
                          <m:ctrlPr>
                            <a:rPr lang="en-GB" sz="1600" i="1" noProof="0" smtClean="0">
                              <a:latin typeface="Cambria Math" panose="02040503050406030204" pitchFamily="18" charset="0"/>
                            </a:rPr>
                          </m:ctrlPr>
                        </m:funcPr>
                        <m:fName>
                          <m:sSub>
                            <m:sSubPr>
                              <m:ctrlPr>
                                <a:rPr lang="en-GB" sz="1600" i="1">
                                  <a:latin typeface="Cambria Math" panose="02040503050406030204" pitchFamily="18" charset="0"/>
                                </a:rPr>
                              </m:ctrlPr>
                            </m:sSubPr>
                            <m:e>
                              <m:r>
                                <m:rPr>
                                  <m:sty m:val="p"/>
                                </m:rPr>
                                <a:rPr lang="en-GB" sz="1600">
                                  <a:latin typeface="Cambria Math" panose="02040503050406030204" pitchFamily="18" charset="0"/>
                                </a:rPr>
                                <m:t>log</m:t>
                              </m:r>
                            </m:e>
                            <m:sub>
                              <m:r>
                                <a:rPr lang="de-DE" sz="1600" b="0" i="1" smtClean="0">
                                  <a:latin typeface="Cambria Math" panose="02040503050406030204" pitchFamily="18" charset="0"/>
                                </a:rPr>
                                <m:t>2</m:t>
                              </m:r>
                            </m:sub>
                          </m:sSub>
                          <m:f>
                            <m:fPr>
                              <m:ctrlPr>
                                <a:rPr lang="de-DE" sz="1600" b="0" i="1" smtClean="0">
                                  <a:latin typeface="Cambria Math" panose="02040503050406030204" pitchFamily="18" charset="0"/>
                                </a:rPr>
                              </m:ctrlPr>
                            </m:fPr>
                            <m:num>
                              <m:r>
                                <a:rPr lang="de-DE" sz="1600" b="0" i="1" smtClean="0">
                                  <a:latin typeface="Cambria Math" panose="02040503050406030204" pitchFamily="18" charset="0"/>
                                </a:rPr>
                                <m:t>1</m:t>
                              </m:r>
                            </m:num>
                            <m:den>
                              <m:r>
                                <m:rPr>
                                  <m:nor/>
                                </m:rPr>
                                <a:rPr lang="en-GB" sz="1600" dirty="0"/>
                                <m:t>Relative</m:t>
                              </m:r>
                              <m:r>
                                <m:rPr>
                                  <m:nor/>
                                </m:rPr>
                                <a:rPr lang="en-GB" sz="1600" dirty="0"/>
                                <m:t> </m:t>
                              </m:r>
                              <m:r>
                                <m:rPr>
                                  <m:nor/>
                                </m:rPr>
                                <a:rPr lang="de-DE" sz="1600" b="0" i="0" dirty="0" smtClean="0"/>
                                <m:t>e</m:t>
                              </m:r>
                              <m:r>
                                <m:rPr>
                                  <m:nor/>
                                </m:rPr>
                                <a:rPr lang="en-GB" sz="1600" dirty="0"/>
                                <m:t>rror</m:t>
                              </m:r>
                            </m:den>
                          </m:f>
                        </m:fName>
                        <m:e>
                          <m:r>
                            <a:rPr lang="en-GB" sz="1600" b="0" i="1" noProof="0" smtClean="0">
                              <a:latin typeface="Cambria Math" panose="02040503050406030204" pitchFamily="18" charset="0"/>
                            </a:rPr>
                            <m:t> </m:t>
                          </m:r>
                        </m:e>
                      </m:func>
                    </m:oMath>
                  </a14:m>
                  <a:r>
                    <a:rPr lang="en-GB" sz="1600" noProof="0" dirty="0"/>
                    <a:t>bits</a:t>
                  </a:r>
                </a:p>
              </p:txBody>
            </p:sp>
          </mc:Choice>
          <mc:Fallback xmlns="">
            <p:sp>
              <p:nvSpPr>
                <p:cNvPr id="17" name="TextBox 16">
                  <a:extLst>
                    <a:ext uri="{FF2B5EF4-FFF2-40B4-BE49-F238E27FC236}">
                      <a16:creationId xmlns:a16="http://schemas.microsoft.com/office/drawing/2014/main" id="{981D793D-352D-CAE4-D8E4-5C9ABEDE37C3}"/>
                    </a:ext>
                  </a:extLst>
                </p:cNvPr>
                <p:cNvSpPr txBox="1">
                  <a:spLocks noRot="1" noChangeAspect="1" noMove="1" noResize="1" noEditPoints="1" noAdjustHandles="1" noChangeArrowheads="1" noChangeShapeType="1" noTextEdit="1"/>
                </p:cNvSpPr>
                <p:nvPr/>
              </p:nvSpPr>
              <p:spPr>
                <a:xfrm>
                  <a:off x="8196320" y="2561682"/>
                  <a:ext cx="2627746" cy="514361"/>
                </a:xfrm>
                <a:prstGeom prst="rect">
                  <a:avLst/>
                </a:prstGeom>
                <a:blipFill>
                  <a:blip r:embed="rId12"/>
                  <a:stretch>
                    <a:fillRect b="-3947"/>
                  </a:stretch>
                </a:blipFill>
                <a:ln>
                  <a:solidFill>
                    <a:schemeClr val="bg1"/>
                  </a:solidFill>
                </a:ln>
              </p:spPr>
              <p:txBody>
                <a:bodyPr/>
                <a:lstStyle/>
                <a:p>
                  <a:r>
                    <a:rPr lang="LID4096">
                      <a:noFill/>
                    </a:rPr>
                    <a:t> </a:t>
                  </a:r>
                </a:p>
              </p:txBody>
            </p:sp>
          </mc:Fallback>
        </mc:AlternateContent>
        <p:cxnSp>
          <p:nvCxnSpPr>
            <p:cNvPr id="19" name="Straight Connector 18">
              <a:extLst>
                <a:ext uri="{FF2B5EF4-FFF2-40B4-BE49-F238E27FC236}">
                  <a16:creationId xmlns:a16="http://schemas.microsoft.com/office/drawing/2014/main" id="{EE6B2F84-8D1D-92F4-76B0-E0450B90EDC7}"/>
                </a:ext>
              </a:extLst>
            </p:cNvPr>
            <p:cNvCxnSpPr>
              <a:cxnSpLocks/>
            </p:cNvCxnSpPr>
            <p:nvPr/>
          </p:nvCxnSpPr>
          <p:spPr>
            <a:xfrm>
              <a:off x="4947080" y="2086568"/>
              <a:ext cx="5596217"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0B1048F-D438-EABF-2151-8215460BC9B0}"/>
                </a:ext>
              </a:extLst>
            </p:cNvPr>
            <p:cNvSpPr txBox="1"/>
            <p:nvPr/>
          </p:nvSpPr>
          <p:spPr>
            <a:xfrm>
              <a:off x="5127472" y="1622700"/>
              <a:ext cx="1312252" cy="389143"/>
            </a:xfrm>
            <a:prstGeom prst="rect">
              <a:avLst/>
            </a:prstGeom>
            <a:noFill/>
          </p:spPr>
          <p:txBody>
            <a:bodyPr wrap="none" rtlCol="0">
              <a:spAutoFit/>
            </a:bodyPr>
            <a:lstStyle/>
            <a:p>
              <a:r>
                <a:rPr lang="en-GB" sz="1600" noProof="0" dirty="0"/>
                <a:t>Magnitude</a:t>
              </a:r>
            </a:p>
          </p:txBody>
        </p:sp>
        <p:sp>
          <p:nvSpPr>
            <p:cNvPr id="21" name="TextBox 20">
              <a:extLst>
                <a:ext uri="{FF2B5EF4-FFF2-40B4-BE49-F238E27FC236}">
                  <a16:creationId xmlns:a16="http://schemas.microsoft.com/office/drawing/2014/main" id="{7C42F634-EC40-A15D-C491-55629766AD1B}"/>
                </a:ext>
              </a:extLst>
            </p:cNvPr>
            <p:cNvSpPr txBox="1"/>
            <p:nvPr/>
          </p:nvSpPr>
          <p:spPr>
            <a:xfrm>
              <a:off x="5381671" y="2271212"/>
              <a:ext cx="604719" cy="389143"/>
            </a:xfrm>
            <a:prstGeom prst="rect">
              <a:avLst/>
            </a:prstGeom>
            <a:noFill/>
          </p:spPr>
          <p:txBody>
            <a:bodyPr wrap="none" rtlCol="0">
              <a:spAutoFit/>
            </a:bodyPr>
            <a:lstStyle/>
            <a:p>
              <a:r>
                <a:rPr lang="en-GB" sz="1600" noProof="0" dirty="0"/>
                <a:t>Bits</a:t>
              </a:r>
            </a:p>
          </p:txBody>
        </p:sp>
      </p:grpSp>
      <p:cxnSp>
        <p:nvCxnSpPr>
          <p:cNvPr id="30" name="Straight Arrow Connector 29">
            <a:extLst>
              <a:ext uri="{FF2B5EF4-FFF2-40B4-BE49-F238E27FC236}">
                <a16:creationId xmlns:a16="http://schemas.microsoft.com/office/drawing/2014/main" id="{76937C27-1FEE-3398-404A-CFED68B85B67}"/>
              </a:ext>
            </a:extLst>
          </p:cNvPr>
          <p:cNvCxnSpPr>
            <a:cxnSpLocks/>
            <a:endCxn id="31" idx="1"/>
          </p:cNvCxnSpPr>
          <p:nvPr/>
        </p:nvCxnSpPr>
        <p:spPr>
          <a:xfrm flipV="1">
            <a:off x="8351166" y="529007"/>
            <a:ext cx="517299" cy="32605"/>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8D42BB9-3A7E-F383-3585-8CE00829EC1A}"/>
                  </a:ext>
                </a:extLst>
              </p:cNvPr>
              <p:cNvSpPr txBox="1"/>
              <p:nvPr/>
            </p:nvSpPr>
            <p:spPr>
              <a:xfrm>
                <a:off x="8868465" y="222192"/>
                <a:ext cx="2752036" cy="613630"/>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rPr>
                        <m:t>=</m:t>
                      </m:r>
                      <m:func>
                        <m:funcPr>
                          <m:ctrlPr>
                            <a:rPr lang="en-GB" i="1" noProof="0" smtClean="0">
                              <a:latin typeface="Cambria Math" panose="02040503050406030204" pitchFamily="18" charset="0"/>
                            </a:rPr>
                          </m:ctrlPr>
                        </m:funcPr>
                        <m:fName>
                          <m:func>
                            <m:funcPr>
                              <m:ctrlPr>
                                <a:rPr lang="en-GB" i="1">
                                  <a:latin typeface="Cambria Math" panose="02040503050406030204" pitchFamily="18" charset="0"/>
                                </a:rPr>
                              </m:ctrlPr>
                            </m:funcPr>
                            <m:fName>
                              <m:sSub>
                                <m:sSubPr>
                                  <m:ctrlPr>
                                    <a:rPr lang="en-GB" i="1">
                                      <a:latin typeface="Cambria Math" panose="02040503050406030204" pitchFamily="18" charset="0"/>
                                    </a:rPr>
                                  </m:ctrlPr>
                                </m:sSubPr>
                                <m:e>
                                  <m:r>
                                    <m:rPr>
                                      <m:sty m:val="p"/>
                                    </m:rPr>
                                    <a:rPr lang="en-GB">
                                      <a:latin typeface="Cambria Math" panose="02040503050406030204" pitchFamily="18" charset="0"/>
                                    </a:rPr>
                                    <m:t>log</m:t>
                                  </m:r>
                                </m:e>
                                <m:sub>
                                  <m:r>
                                    <a:rPr lang="de-DE" i="1">
                                      <a:latin typeface="Cambria Math" panose="02040503050406030204" pitchFamily="18" charset="0"/>
                                    </a:rPr>
                                    <m:t>2</m:t>
                                  </m:r>
                                </m:sub>
                              </m:sSub>
                              <m:f>
                                <m:fPr>
                                  <m:ctrlPr>
                                    <a:rPr lang="de-DE" i="1">
                                      <a:latin typeface="Cambria Math" panose="02040503050406030204" pitchFamily="18" charset="0"/>
                                    </a:rPr>
                                  </m:ctrlPr>
                                </m:fPr>
                                <m:num>
                                  <m:r>
                                    <a:rPr lang="de-DE" i="1">
                                      <a:latin typeface="Cambria Math" panose="02040503050406030204" pitchFamily="18" charset="0"/>
                                    </a:rPr>
                                    <m:t>1</m:t>
                                  </m:r>
                                </m:num>
                                <m:den>
                                  <m:r>
                                    <m:rPr>
                                      <m:nor/>
                                    </m:rPr>
                                    <a:rPr lang="en-GB" dirty="0"/>
                                    <m:t>Relative</m:t>
                                  </m:r>
                                  <m:r>
                                    <m:rPr>
                                      <m:nor/>
                                    </m:rPr>
                                    <a:rPr lang="en-GB" dirty="0"/>
                                    <m:t> </m:t>
                                  </m:r>
                                  <m:r>
                                    <m:rPr>
                                      <m:nor/>
                                    </m:rPr>
                                    <a:rPr lang="de-DE" dirty="0"/>
                                    <m:t>e</m:t>
                                  </m:r>
                                  <m:r>
                                    <m:rPr>
                                      <m:nor/>
                                    </m:rPr>
                                    <a:rPr lang="en-GB" dirty="0"/>
                                    <m:t>rror</m:t>
                                  </m:r>
                                </m:den>
                              </m:f>
                            </m:fName>
                            <m:e>
                              <m:r>
                                <a:rPr lang="en-GB" i="1">
                                  <a:latin typeface="Cambria Math" panose="02040503050406030204" pitchFamily="18" charset="0"/>
                                </a:rPr>
                                <m:t> </m:t>
                              </m:r>
                            </m:e>
                          </m:func>
                        </m:fName>
                        <m:e>
                          <m:r>
                            <a:rPr lang="en-GB" i="1" noProof="0" smtClean="0">
                              <a:latin typeface="Cambria Math" panose="02040503050406030204" pitchFamily="18" charset="0"/>
                            </a:rPr>
                            <m:t> </m:t>
                          </m:r>
                        </m:e>
                      </m:func>
                    </m:oMath>
                  </m:oMathPara>
                </a14:m>
                <a:endParaRPr lang="en-GB" noProof="0" dirty="0"/>
              </a:p>
            </p:txBody>
          </p:sp>
        </mc:Choice>
        <mc:Fallback xmlns="">
          <p:sp>
            <p:nvSpPr>
              <p:cNvPr id="31" name="TextBox 30">
                <a:extLst>
                  <a:ext uri="{FF2B5EF4-FFF2-40B4-BE49-F238E27FC236}">
                    <a16:creationId xmlns:a16="http://schemas.microsoft.com/office/drawing/2014/main" id="{48D42BB9-3A7E-F383-3585-8CE00829EC1A}"/>
                  </a:ext>
                </a:extLst>
              </p:cNvPr>
              <p:cNvSpPr txBox="1">
                <a:spLocks noRot="1" noChangeAspect="1" noMove="1" noResize="1" noEditPoints="1" noAdjustHandles="1" noChangeArrowheads="1" noChangeShapeType="1" noTextEdit="1"/>
              </p:cNvSpPr>
              <p:nvPr/>
            </p:nvSpPr>
            <p:spPr>
              <a:xfrm>
                <a:off x="8868465" y="222192"/>
                <a:ext cx="2752036" cy="613630"/>
              </a:xfrm>
              <a:prstGeom prst="rect">
                <a:avLst/>
              </a:prstGeom>
              <a:blipFill>
                <a:blip r:embed="rId13"/>
                <a:stretch>
                  <a:fillRect/>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AD63C53-5540-5444-FE19-F83AA632D568}"/>
                  </a:ext>
                </a:extLst>
              </p:cNvPr>
              <p:cNvSpPr txBox="1"/>
              <p:nvPr/>
            </p:nvSpPr>
            <p:spPr>
              <a:xfrm>
                <a:off x="1127736" y="744960"/>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8AD63C53-5540-5444-FE19-F83AA632D568}"/>
                  </a:ext>
                </a:extLst>
              </p:cNvPr>
              <p:cNvSpPr txBox="1">
                <a:spLocks noRot="1" noChangeAspect="1" noMove="1" noResize="1" noEditPoints="1" noAdjustHandles="1" noChangeArrowheads="1" noChangeShapeType="1" noTextEdit="1"/>
              </p:cNvSpPr>
              <p:nvPr/>
            </p:nvSpPr>
            <p:spPr>
              <a:xfrm>
                <a:off x="1127736" y="744960"/>
                <a:ext cx="451598"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45976E5-E0FA-7066-78FE-C49F3628C08F}"/>
                  </a:ext>
                </a:extLst>
              </p:cNvPr>
              <p:cNvSpPr txBox="1"/>
              <p:nvPr/>
            </p:nvSpPr>
            <p:spPr>
              <a:xfrm>
                <a:off x="2004648" y="391556"/>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845976E5-E0FA-7066-78FE-C49F3628C08F}"/>
                  </a:ext>
                </a:extLst>
              </p:cNvPr>
              <p:cNvSpPr txBox="1">
                <a:spLocks noRot="1" noChangeAspect="1" noMove="1" noResize="1" noEditPoints="1" noAdjustHandles="1" noChangeArrowheads="1" noChangeShapeType="1" noTextEdit="1"/>
              </p:cNvSpPr>
              <p:nvPr/>
            </p:nvSpPr>
            <p:spPr>
              <a:xfrm>
                <a:off x="2004648" y="391556"/>
                <a:ext cx="376962" cy="369332"/>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75C59BA-D481-783E-4910-2A1CBF3DC763}"/>
                  </a:ext>
                </a:extLst>
              </p:cNvPr>
              <p:cNvSpPr txBox="1"/>
              <p:nvPr/>
            </p:nvSpPr>
            <p:spPr>
              <a:xfrm>
                <a:off x="1619329" y="121855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D75C59BA-D481-783E-4910-2A1CBF3DC763}"/>
                  </a:ext>
                </a:extLst>
              </p:cNvPr>
              <p:cNvSpPr txBox="1">
                <a:spLocks noRot="1" noChangeAspect="1" noMove="1" noResize="1" noEditPoints="1" noAdjustHandles="1" noChangeArrowheads="1" noChangeShapeType="1" noTextEdit="1"/>
              </p:cNvSpPr>
              <p:nvPr/>
            </p:nvSpPr>
            <p:spPr>
              <a:xfrm>
                <a:off x="1619329" y="1218550"/>
                <a:ext cx="518988" cy="391261"/>
              </a:xfrm>
              <a:prstGeom prst="rect">
                <a:avLst/>
              </a:prstGeom>
              <a:blipFill>
                <a:blip r:embed="rId16"/>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97D6EE25-7C52-BBBF-FC2E-D22F0BE97F09}"/>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F51B8B25-40F6-D20C-D643-015059C187D5}"/>
              </a:ext>
            </a:extLst>
          </p:cNvPr>
          <p:cNvCxnSpPr>
            <a:cxnSpLocks/>
          </p:cNvCxnSpPr>
          <p:nvPr/>
        </p:nvCxnSpPr>
        <p:spPr>
          <a:xfrm>
            <a:off x="13485" y="3034485"/>
            <a:ext cx="22753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636FCB3-662C-8621-28DE-4A01CD8548EA}"/>
                  </a:ext>
                </a:extLst>
              </p:cNvPr>
              <p:cNvSpPr txBox="1"/>
              <p:nvPr/>
            </p:nvSpPr>
            <p:spPr>
              <a:xfrm>
                <a:off x="2057750" y="311963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A636FCB3-662C-8621-28DE-4A01CD8548EA}"/>
                  </a:ext>
                </a:extLst>
              </p:cNvPr>
              <p:cNvSpPr txBox="1">
                <a:spLocks noRot="1" noChangeAspect="1" noMove="1" noResize="1" noEditPoints="1" noAdjustHandles="1" noChangeArrowheads="1" noChangeShapeType="1" noTextEdit="1"/>
              </p:cNvSpPr>
              <p:nvPr/>
            </p:nvSpPr>
            <p:spPr>
              <a:xfrm>
                <a:off x="2057750" y="3119637"/>
                <a:ext cx="161133" cy="276999"/>
              </a:xfrm>
              <a:prstGeom prst="rect">
                <a:avLst/>
              </a:prstGeom>
              <a:blipFill>
                <a:blip r:embed="rId17"/>
                <a:stretch>
                  <a:fillRect l="-30769" r="-23077"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804483A6-42FD-CE1C-E362-0FE190FBD20D}"/>
                  </a:ext>
                </a:extLst>
              </p:cNvPr>
              <p:cNvSpPr txBox="1"/>
              <p:nvPr/>
            </p:nvSpPr>
            <p:spPr>
              <a:xfrm>
                <a:off x="935571" y="255671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804483A6-42FD-CE1C-E362-0FE190FBD20D}"/>
                  </a:ext>
                </a:extLst>
              </p:cNvPr>
              <p:cNvSpPr txBox="1">
                <a:spLocks noRot="1" noChangeAspect="1" noMove="1" noResize="1" noEditPoints="1" noAdjustHandles="1" noChangeArrowheads="1" noChangeShapeType="1" noTextEdit="1"/>
              </p:cNvSpPr>
              <p:nvPr/>
            </p:nvSpPr>
            <p:spPr>
              <a:xfrm>
                <a:off x="935571" y="2556718"/>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BB077930-3C9F-CD8A-998C-2BF500B15F48}"/>
              </a:ext>
            </a:extLst>
          </p:cNvPr>
          <p:cNvSpPr/>
          <p:nvPr/>
        </p:nvSpPr>
        <p:spPr>
          <a:xfrm>
            <a:off x="1340317" y="2525838"/>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27D3546C-47AE-7B34-7D35-685B67A223F5}"/>
                  </a:ext>
                </a:extLst>
              </p:cNvPr>
              <p:cNvSpPr txBox="1"/>
              <p:nvPr/>
            </p:nvSpPr>
            <p:spPr>
              <a:xfrm>
                <a:off x="1269985" y="2533402"/>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𝑥</m:t>
                              </m:r>
                            </m:sub>
                          </m:s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27D3546C-47AE-7B34-7D35-685B67A223F5}"/>
                  </a:ext>
                </a:extLst>
              </p:cNvPr>
              <p:cNvSpPr txBox="1">
                <a:spLocks noRot="1" noChangeAspect="1" noMove="1" noResize="1" noEditPoints="1" noAdjustHandles="1" noChangeArrowheads="1" noChangeShapeType="1" noTextEdit="1"/>
              </p:cNvSpPr>
              <p:nvPr/>
            </p:nvSpPr>
            <p:spPr>
              <a:xfrm>
                <a:off x="1269985" y="2533402"/>
                <a:ext cx="793026" cy="422360"/>
              </a:xfrm>
              <a:prstGeom prst="rect">
                <a:avLst/>
              </a:prstGeom>
              <a:blipFill>
                <a:blip r:embed="rId19"/>
                <a:stretch>
                  <a:fillRect r="-40769" b="-2899"/>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D8910D90-A216-4943-2425-E8AC0D7949F1}"/>
              </a:ext>
            </a:extLst>
          </p:cNvPr>
          <p:cNvCxnSpPr>
            <a:cxnSpLocks/>
          </p:cNvCxnSpPr>
          <p:nvPr/>
        </p:nvCxnSpPr>
        <p:spPr>
          <a:xfrm>
            <a:off x="210690" y="2304765"/>
            <a:ext cx="1843913" cy="10439"/>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A5B5394-550F-9005-91B0-D15E80DF29F4}"/>
                  </a:ext>
                </a:extLst>
              </p:cNvPr>
              <p:cNvSpPr txBox="1"/>
              <p:nvPr/>
            </p:nvSpPr>
            <p:spPr>
              <a:xfrm>
                <a:off x="356573" y="1829569"/>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CA5B5394-550F-9005-91B0-D15E80DF29F4}"/>
                  </a:ext>
                </a:extLst>
              </p:cNvPr>
              <p:cNvSpPr txBox="1">
                <a:spLocks noRot="1" noChangeAspect="1" noMove="1" noResize="1" noEditPoints="1" noAdjustHandles="1" noChangeArrowheads="1" noChangeShapeType="1" noTextEdit="1"/>
              </p:cNvSpPr>
              <p:nvPr/>
            </p:nvSpPr>
            <p:spPr>
              <a:xfrm>
                <a:off x="356573" y="1829569"/>
                <a:ext cx="1644086" cy="394019"/>
              </a:xfrm>
              <a:prstGeom prst="rect">
                <a:avLst/>
              </a:prstGeom>
              <a:blipFill>
                <a:blip r:embed="rId20"/>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EDD11E1B-BFB6-6B46-3F5F-C330854FF3A0}"/>
              </a:ext>
            </a:extLst>
          </p:cNvPr>
          <p:cNvSpPr txBox="1"/>
          <p:nvPr/>
        </p:nvSpPr>
        <p:spPr>
          <a:xfrm>
            <a:off x="11217826" y="375476"/>
            <a:ext cx="402674" cy="307777"/>
          </a:xfrm>
          <a:prstGeom prst="rect">
            <a:avLst/>
          </a:prstGeom>
          <a:noFill/>
        </p:spPr>
        <p:txBody>
          <a:bodyPr wrap="none" rtlCol="0">
            <a:spAutoFit/>
          </a:bodyPr>
          <a:lstStyle/>
          <a:p>
            <a:r>
              <a:rPr lang="en-GB" sz="1400" noProof="0" dirty="0"/>
              <a:t>(1)</a:t>
            </a:r>
          </a:p>
        </p:txBody>
      </p:sp>
      <p:sp>
        <p:nvSpPr>
          <p:cNvPr id="41" name="TextBox 40">
            <a:extLst>
              <a:ext uri="{FF2B5EF4-FFF2-40B4-BE49-F238E27FC236}">
                <a16:creationId xmlns:a16="http://schemas.microsoft.com/office/drawing/2014/main" id="{8C9E72DD-E066-252F-6D30-FF7CFDE5AA73}"/>
              </a:ext>
            </a:extLst>
          </p:cNvPr>
          <p:cNvSpPr txBox="1"/>
          <p:nvPr/>
        </p:nvSpPr>
        <p:spPr>
          <a:xfrm>
            <a:off x="11214679" y="1294445"/>
            <a:ext cx="402674" cy="307777"/>
          </a:xfrm>
          <a:prstGeom prst="rect">
            <a:avLst/>
          </a:prstGeom>
          <a:noFill/>
        </p:spPr>
        <p:txBody>
          <a:bodyPr wrap="none" rtlCol="0">
            <a:spAutoFit/>
          </a:bodyPr>
          <a:lstStyle/>
          <a:p>
            <a:r>
              <a:rPr lang="en-GB" sz="1400" noProof="0" dirty="0"/>
              <a:t>(2)</a:t>
            </a:r>
          </a:p>
        </p:txBody>
      </p:sp>
      <p:sp>
        <p:nvSpPr>
          <p:cNvPr id="42" name="TextBox 41">
            <a:extLst>
              <a:ext uri="{FF2B5EF4-FFF2-40B4-BE49-F238E27FC236}">
                <a16:creationId xmlns:a16="http://schemas.microsoft.com/office/drawing/2014/main" id="{B2FEC9C3-E322-B049-9D4A-E4C5D8296B38}"/>
              </a:ext>
            </a:extLst>
          </p:cNvPr>
          <p:cNvSpPr txBox="1"/>
          <p:nvPr/>
        </p:nvSpPr>
        <p:spPr>
          <a:xfrm>
            <a:off x="10567405" y="2622725"/>
            <a:ext cx="402674" cy="307777"/>
          </a:xfrm>
          <a:prstGeom prst="rect">
            <a:avLst/>
          </a:prstGeom>
          <a:noFill/>
        </p:spPr>
        <p:txBody>
          <a:bodyPr wrap="none" rtlCol="0">
            <a:spAutoFit/>
          </a:bodyPr>
          <a:lstStyle/>
          <a:p>
            <a:r>
              <a:rPr lang="en-GB" sz="1400" noProof="0" dirty="0"/>
              <a:t>(3)</a:t>
            </a:r>
          </a:p>
        </p:txBody>
      </p:sp>
      <p:cxnSp>
        <p:nvCxnSpPr>
          <p:cNvPr id="49" name="Connector: Elbow 48">
            <a:extLst>
              <a:ext uri="{FF2B5EF4-FFF2-40B4-BE49-F238E27FC236}">
                <a16:creationId xmlns:a16="http://schemas.microsoft.com/office/drawing/2014/main" id="{A889C876-C221-DA8A-0C09-91478F784A25}"/>
              </a:ext>
            </a:extLst>
          </p:cNvPr>
          <p:cNvCxnSpPr>
            <a:cxnSpLocks/>
          </p:cNvCxnSpPr>
          <p:nvPr/>
        </p:nvCxnSpPr>
        <p:spPr>
          <a:xfrm flipV="1">
            <a:off x="6901346" y="4993048"/>
            <a:ext cx="390207" cy="1038"/>
          </a:xfrm>
          <a:prstGeom prst="bentConnector3">
            <a:avLst>
              <a:gd name="adj1" fmla="val 50000"/>
            </a:avLst>
          </a:prstGeom>
          <a:ln w="15875">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F278841B-56D1-681E-73B6-D23688E4A8A1}"/>
                  </a:ext>
                </a:extLst>
              </p:cNvPr>
              <p:cNvSpPr txBox="1"/>
              <p:nvPr/>
            </p:nvSpPr>
            <p:spPr>
              <a:xfrm>
                <a:off x="402871" y="1286418"/>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F278841B-56D1-681E-73B6-D23688E4A8A1}"/>
                  </a:ext>
                </a:extLst>
              </p:cNvPr>
              <p:cNvSpPr txBox="1">
                <a:spLocks noRot="1" noChangeAspect="1" noMove="1" noResize="1" noEditPoints="1" noAdjustHandles="1" noChangeArrowheads="1" noChangeShapeType="1" noTextEdit="1"/>
              </p:cNvSpPr>
              <p:nvPr/>
            </p:nvSpPr>
            <p:spPr>
              <a:xfrm>
                <a:off x="402871" y="1286418"/>
                <a:ext cx="518988" cy="391261"/>
              </a:xfrm>
              <a:prstGeom prst="rect">
                <a:avLst/>
              </a:prstGeom>
              <a:blipFill>
                <a:blip r:embed="rId21"/>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7267F615-7A04-5C2C-3C2A-C290B7C16874}"/>
              </a:ext>
            </a:extLst>
          </p:cNvPr>
          <p:cNvSpPr txBox="1"/>
          <p:nvPr/>
        </p:nvSpPr>
        <p:spPr>
          <a:xfrm>
            <a:off x="2259830" y="95690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0C1391EB-63D2-1FE0-33D2-0C08EBAA4B39}"/>
              </a:ext>
            </a:extLst>
          </p:cNvPr>
          <p:cNvCxnSpPr>
            <a:cxnSpLocks/>
          </p:cNvCxnSpPr>
          <p:nvPr/>
        </p:nvCxnSpPr>
        <p:spPr>
          <a:xfrm>
            <a:off x="1923401" y="536640"/>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DCDB7940-B3B4-B85D-D1A6-307DA0B50E88}"/>
              </a:ext>
            </a:extLst>
          </p:cNvPr>
          <p:cNvSpPr/>
          <p:nvPr/>
        </p:nvSpPr>
        <p:spPr>
          <a:xfrm>
            <a:off x="30466" y="2535057"/>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7C158E-EFD9-0EF6-7DF8-63CB1A81E0AC}"/>
                  </a:ext>
                </a:extLst>
              </p:cNvPr>
              <p:cNvSpPr txBox="1"/>
              <p:nvPr/>
            </p:nvSpPr>
            <p:spPr>
              <a:xfrm>
                <a:off x="-39866" y="2542621"/>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smtClean="0">
                              <a:latin typeface="Cambria Math" panose="02040503050406030204" pitchFamily="18" charset="0"/>
                            </a:rPr>
                            <m:t>0</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3" name="TextBox 32">
                <a:extLst>
                  <a:ext uri="{FF2B5EF4-FFF2-40B4-BE49-F238E27FC236}">
                    <a16:creationId xmlns:a16="http://schemas.microsoft.com/office/drawing/2014/main" id="{057C158E-EFD9-0EF6-7DF8-63CB1A81E0AC}"/>
                  </a:ext>
                </a:extLst>
              </p:cNvPr>
              <p:cNvSpPr txBox="1">
                <a:spLocks noRot="1" noChangeAspect="1" noMove="1" noResize="1" noEditPoints="1" noAdjustHandles="1" noChangeArrowheads="1" noChangeShapeType="1" noTextEdit="1"/>
              </p:cNvSpPr>
              <p:nvPr/>
            </p:nvSpPr>
            <p:spPr>
              <a:xfrm>
                <a:off x="-39866" y="2542621"/>
                <a:ext cx="793026" cy="422360"/>
              </a:xfrm>
              <a:prstGeom prst="rect">
                <a:avLst/>
              </a:prstGeom>
              <a:blipFill>
                <a:blip r:embed="rId22"/>
                <a:stretch>
                  <a:fillRect r="-29008" b="-4348"/>
                </a:stretch>
              </a:blipFill>
            </p:spPr>
            <p:txBody>
              <a:bodyPr/>
              <a:lstStyle/>
              <a:p>
                <a:r>
                  <a:rPr lang="LID4096">
                    <a:noFill/>
                  </a:rPr>
                  <a:t> </a:t>
                </a:r>
              </a:p>
            </p:txBody>
          </p:sp>
        </mc:Fallback>
      </mc:AlternateContent>
    </p:spTree>
    <p:extLst>
      <p:ext uri="{BB962C8B-B14F-4D97-AF65-F5344CB8AC3E}">
        <p14:creationId xmlns:p14="http://schemas.microsoft.com/office/powerpoint/2010/main" val="386345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4D3DB-DDF6-0C22-B1B6-1DDABBCBD3AF}"/>
            </a:ext>
          </a:extLst>
        </p:cNvPr>
        <p:cNvGrpSpPr/>
        <p:nvPr/>
      </p:nvGrpSpPr>
      <p:grpSpPr>
        <a:xfrm>
          <a:off x="0" y="0"/>
          <a:ext cx="0" cy="0"/>
          <a:chOff x="0" y="0"/>
          <a:chExt cx="0" cy="0"/>
        </a:xfrm>
      </p:grpSpPr>
      <p:pic>
        <p:nvPicPr>
          <p:cNvPr id="3" name="Graphic 2">
            <a:extLst>
              <a:ext uri="{FF2B5EF4-FFF2-40B4-BE49-F238E27FC236}">
                <a16:creationId xmlns:a16="http://schemas.microsoft.com/office/drawing/2014/main" id="{5D759F21-BFF5-7886-D23F-00B10BA96B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46718" y="3043069"/>
            <a:ext cx="4868709" cy="3651531"/>
          </a:xfrm>
          <a:prstGeom prst="rect">
            <a:avLst/>
          </a:prstGeom>
        </p:spPr>
      </p:pic>
      <p:pic>
        <p:nvPicPr>
          <p:cNvPr id="34" name="Graphic 33">
            <a:extLst>
              <a:ext uri="{FF2B5EF4-FFF2-40B4-BE49-F238E27FC236}">
                <a16:creationId xmlns:a16="http://schemas.microsoft.com/office/drawing/2014/main" id="{1A3AE649-5DFF-48FE-98C7-4219808A99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8181" y="3058319"/>
            <a:ext cx="5042312" cy="3781734"/>
          </a:xfrm>
          <a:prstGeom prst="rect">
            <a:avLst/>
          </a:prstGeom>
        </p:spPr>
      </p:pic>
      <p:grpSp>
        <p:nvGrpSpPr>
          <p:cNvPr id="234" name="Group 233">
            <a:extLst>
              <a:ext uri="{FF2B5EF4-FFF2-40B4-BE49-F238E27FC236}">
                <a16:creationId xmlns:a16="http://schemas.microsoft.com/office/drawing/2014/main" id="{787E534E-D954-496B-31A8-C6496869C509}"/>
              </a:ext>
            </a:extLst>
          </p:cNvPr>
          <p:cNvGrpSpPr/>
          <p:nvPr/>
        </p:nvGrpSpPr>
        <p:grpSpPr>
          <a:xfrm>
            <a:off x="269654" y="678802"/>
            <a:ext cx="623653" cy="669179"/>
            <a:chOff x="94594" y="1868587"/>
            <a:chExt cx="623653" cy="669179"/>
          </a:xfrm>
        </p:grpSpPr>
        <p:grpSp>
          <p:nvGrpSpPr>
            <p:cNvPr id="170" name="Group 169">
              <a:extLst>
                <a:ext uri="{FF2B5EF4-FFF2-40B4-BE49-F238E27FC236}">
                  <a16:creationId xmlns:a16="http://schemas.microsoft.com/office/drawing/2014/main" id="{037A1FE4-3E7E-019F-EE48-B83E0B598554}"/>
                </a:ext>
              </a:extLst>
            </p:cNvPr>
            <p:cNvGrpSpPr/>
            <p:nvPr/>
          </p:nvGrpSpPr>
          <p:grpSpPr>
            <a:xfrm>
              <a:off x="94594" y="1872556"/>
              <a:ext cx="68712" cy="92593"/>
              <a:chOff x="1844231" y="869163"/>
              <a:chExt cx="108640" cy="146399"/>
            </a:xfrm>
          </p:grpSpPr>
          <p:cxnSp>
            <p:nvCxnSpPr>
              <p:cNvPr id="227" name="Straight Connector 226">
                <a:extLst>
                  <a:ext uri="{FF2B5EF4-FFF2-40B4-BE49-F238E27FC236}">
                    <a16:creationId xmlns:a16="http://schemas.microsoft.com/office/drawing/2014/main" id="{FB85F173-C345-9A28-5A54-8EB70EBC8C7D}"/>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51142E5-FDC8-DD77-5B8F-10BE2605343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166A11D6-AAF2-9DDA-6807-B6678A1B9B6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D8627085-721E-1CE1-5EBD-BFD026168B80}"/>
                </a:ext>
              </a:extLst>
            </p:cNvPr>
            <p:cNvGrpSpPr/>
            <p:nvPr/>
          </p:nvGrpSpPr>
          <p:grpSpPr>
            <a:xfrm>
              <a:off x="98940" y="2152583"/>
              <a:ext cx="68712" cy="92593"/>
              <a:chOff x="1844231" y="869163"/>
              <a:chExt cx="108640" cy="146399"/>
            </a:xfrm>
          </p:grpSpPr>
          <p:cxnSp>
            <p:nvCxnSpPr>
              <p:cNvPr id="224" name="Straight Connector 223">
                <a:extLst>
                  <a:ext uri="{FF2B5EF4-FFF2-40B4-BE49-F238E27FC236}">
                    <a16:creationId xmlns:a16="http://schemas.microsoft.com/office/drawing/2014/main" id="{27497F47-C20C-B5B3-43E3-3EF94039F6C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BCF2B4F9-EE61-E7C8-8BCA-B28029E7C81F}"/>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BAA2657-DAF8-F92E-55AF-F5F8487815F1}"/>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064DAD54-C7CA-FE70-0DC3-F9B984150168}"/>
                </a:ext>
              </a:extLst>
            </p:cNvPr>
            <p:cNvGrpSpPr/>
            <p:nvPr/>
          </p:nvGrpSpPr>
          <p:grpSpPr>
            <a:xfrm>
              <a:off x="98940" y="2445006"/>
              <a:ext cx="68712" cy="92593"/>
              <a:chOff x="1844231" y="869163"/>
              <a:chExt cx="108640" cy="146399"/>
            </a:xfrm>
          </p:grpSpPr>
          <p:cxnSp>
            <p:nvCxnSpPr>
              <p:cNvPr id="221" name="Straight Connector 220">
                <a:extLst>
                  <a:ext uri="{FF2B5EF4-FFF2-40B4-BE49-F238E27FC236}">
                    <a16:creationId xmlns:a16="http://schemas.microsoft.com/office/drawing/2014/main" id="{E3730327-CE52-969F-1B44-6599AE609FBC}"/>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5FC10D4-8993-668E-044D-336515169DA0}"/>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F430DEB0-3223-5A77-0E4F-DF2B18E31CC0}"/>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815C166F-80F8-46DE-14AF-C9ECDAED0B78}"/>
                </a:ext>
              </a:extLst>
            </p:cNvPr>
            <p:cNvGrpSpPr/>
            <p:nvPr/>
          </p:nvGrpSpPr>
          <p:grpSpPr>
            <a:xfrm>
              <a:off x="380901" y="1868587"/>
              <a:ext cx="68712" cy="92593"/>
              <a:chOff x="1844231" y="869163"/>
              <a:chExt cx="108640" cy="146399"/>
            </a:xfrm>
          </p:grpSpPr>
          <p:cxnSp>
            <p:nvCxnSpPr>
              <p:cNvPr id="215" name="Straight Connector 214">
                <a:extLst>
                  <a:ext uri="{FF2B5EF4-FFF2-40B4-BE49-F238E27FC236}">
                    <a16:creationId xmlns:a16="http://schemas.microsoft.com/office/drawing/2014/main" id="{93E14A91-6D84-F963-0AC8-E89B49D98F76}"/>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DE4B61B2-5137-12E5-9FE7-C8E99505C7DC}"/>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97225BC1-37EF-2A08-6B54-168F008AD88F}"/>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ED3DD164-8BC4-1B09-C720-FAFAD324CED7}"/>
                </a:ext>
              </a:extLst>
            </p:cNvPr>
            <p:cNvGrpSpPr/>
            <p:nvPr/>
          </p:nvGrpSpPr>
          <p:grpSpPr>
            <a:xfrm>
              <a:off x="379741" y="2148533"/>
              <a:ext cx="68712" cy="92593"/>
              <a:chOff x="1844231" y="869163"/>
              <a:chExt cx="108640" cy="146399"/>
            </a:xfrm>
          </p:grpSpPr>
          <p:cxnSp>
            <p:nvCxnSpPr>
              <p:cNvPr id="212" name="Straight Connector 211">
                <a:extLst>
                  <a:ext uri="{FF2B5EF4-FFF2-40B4-BE49-F238E27FC236}">
                    <a16:creationId xmlns:a16="http://schemas.microsoft.com/office/drawing/2014/main" id="{2FA3FCB2-4397-018A-1663-32678759149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2AA6C0B-B7D3-1341-B759-6C8761BE60C3}"/>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433D3270-F856-B61B-BCD9-BFAFE3034DE9}"/>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73BC9389-46E5-5F4E-B52E-6E3F7C1D43C4}"/>
                </a:ext>
              </a:extLst>
            </p:cNvPr>
            <p:cNvGrpSpPr/>
            <p:nvPr/>
          </p:nvGrpSpPr>
          <p:grpSpPr>
            <a:xfrm>
              <a:off x="383825" y="2445173"/>
              <a:ext cx="68712" cy="92593"/>
              <a:chOff x="1844231" y="869163"/>
              <a:chExt cx="108640" cy="146399"/>
            </a:xfrm>
          </p:grpSpPr>
          <p:cxnSp>
            <p:nvCxnSpPr>
              <p:cNvPr id="209" name="Straight Connector 208">
                <a:extLst>
                  <a:ext uri="{FF2B5EF4-FFF2-40B4-BE49-F238E27FC236}">
                    <a16:creationId xmlns:a16="http://schemas.microsoft.com/office/drawing/2014/main" id="{2EFEC757-7C68-1327-056A-12BA3B7FAC29}"/>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23CA4EC-CA9E-42E1-1703-84DE3C3BF206}"/>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CDC5073-AFF7-8FF7-5D30-75AB3BC7C6AA}"/>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C8721C3C-7486-9000-FAF2-027068FB8CF8}"/>
                </a:ext>
              </a:extLst>
            </p:cNvPr>
            <p:cNvGrpSpPr/>
            <p:nvPr/>
          </p:nvGrpSpPr>
          <p:grpSpPr>
            <a:xfrm>
              <a:off x="646611" y="1868587"/>
              <a:ext cx="68712" cy="92593"/>
              <a:chOff x="1844231" y="869163"/>
              <a:chExt cx="108640" cy="146399"/>
            </a:xfrm>
          </p:grpSpPr>
          <p:cxnSp>
            <p:nvCxnSpPr>
              <p:cNvPr id="191" name="Straight Connector 190">
                <a:extLst>
                  <a:ext uri="{FF2B5EF4-FFF2-40B4-BE49-F238E27FC236}">
                    <a16:creationId xmlns:a16="http://schemas.microsoft.com/office/drawing/2014/main" id="{19C09ECA-A13B-C762-C92D-AAC49357DA3B}"/>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882A97F-F8C5-2A1B-66A1-F07311408841}"/>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8F3D5DE-C343-6D7A-9B25-A38087ABD32D}"/>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088367E9-0418-2786-1B13-5BAB80AE6733}"/>
                </a:ext>
              </a:extLst>
            </p:cNvPr>
            <p:cNvGrpSpPr/>
            <p:nvPr/>
          </p:nvGrpSpPr>
          <p:grpSpPr>
            <a:xfrm>
              <a:off x="645451" y="2148533"/>
              <a:ext cx="68712" cy="92593"/>
              <a:chOff x="1844231" y="869163"/>
              <a:chExt cx="108640" cy="146399"/>
            </a:xfrm>
          </p:grpSpPr>
          <p:cxnSp>
            <p:nvCxnSpPr>
              <p:cNvPr id="188" name="Straight Connector 187">
                <a:extLst>
                  <a:ext uri="{FF2B5EF4-FFF2-40B4-BE49-F238E27FC236}">
                    <a16:creationId xmlns:a16="http://schemas.microsoft.com/office/drawing/2014/main" id="{6BDE2B5F-DA0D-2947-14B4-FA124E2A20D7}"/>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5C25FD9-78C3-D90B-AB74-3781D90FD9E2}"/>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405B2BC-E6BB-3CCC-6B82-061D7BA79383}"/>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6C29BA62-F902-A1F2-1D3F-BA2A32D80036}"/>
                </a:ext>
              </a:extLst>
            </p:cNvPr>
            <p:cNvGrpSpPr/>
            <p:nvPr/>
          </p:nvGrpSpPr>
          <p:grpSpPr>
            <a:xfrm>
              <a:off x="649535" y="2445173"/>
              <a:ext cx="68712" cy="92593"/>
              <a:chOff x="1844231" y="869163"/>
              <a:chExt cx="108640" cy="146399"/>
            </a:xfrm>
          </p:grpSpPr>
          <p:cxnSp>
            <p:nvCxnSpPr>
              <p:cNvPr id="185" name="Straight Connector 184">
                <a:extLst>
                  <a:ext uri="{FF2B5EF4-FFF2-40B4-BE49-F238E27FC236}">
                    <a16:creationId xmlns:a16="http://schemas.microsoft.com/office/drawing/2014/main" id="{A53757ED-25E5-47D5-F25E-1948595D01DE}"/>
                  </a:ext>
                </a:extLst>
              </p:cNvPr>
              <p:cNvCxnSpPr/>
              <p:nvPr/>
            </p:nvCxnSpPr>
            <p:spPr>
              <a:xfrm>
                <a:off x="1876425" y="871562"/>
                <a:ext cx="0" cy="144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586D956-F23A-2E8F-B6B5-4AF34B652A9D}"/>
                  </a:ext>
                </a:extLst>
              </p:cNvPr>
              <p:cNvCxnSpPr>
                <a:cxnSpLocks/>
              </p:cNvCxnSpPr>
              <p:nvPr/>
            </p:nvCxnSpPr>
            <p:spPr>
              <a:xfrm rot="2700000">
                <a:off x="1907871" y="872338"/>
                <a:ext cx="0" cy="900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5BC5D575-775D-0A26-4382-FBDE01A3A29E}"/>
                  </a:ext>
                </a:extLst>
              </p:cNvPr>
              <p:cNvCxnSpPr>
                <a:cxnSpLocks/>
              </p:cNvCxnSpPr>
              <p:nvPr/>
            </p:nvCxnSpPr>
            <p:spPr>
              <a:xfrm rot="18900000" flipV="1">
                <a:off x="1844231" y="869163"/>
                <a:ext cx="0" cy="90000"/>
              </a:xfrm>
              <a:prstGeom prst="line">
                <a:avLst/>
              </a:prstGeom>
              <a:ln w="15875"/>
            </p:spPr>
            <p:style>
              <a:lnRef idx="1">
                <a:schemeClr val="accent1"/>
              </a:lnRef>
              <a:fillRef idx="0">
                <a:schemeClr val="accent1"/>
              </a:fillRef>
              <a:effectRef idx="0">
                <a:schemeClr val="accent1"/>
              </a:effectRef>
              <a:fontRef idx="minor">
                <a:schemeClr val="tx1"/>
              </a:fontRef>
            </p:style>
          </p:cxnSp>
        </p:grpSp>
      </p:grpSp>
      <p:pic>
        <p:nvPicPr>
          <p:cNvPr id="233" name="Picture 232">
            <a:extLst>
              <a:ext uri="{FF2B5EF4-FFF2-40B4-BE49-F238E27FC236}">
                <a16:creationId xmlns:a16="http://schemas.microsoft.com/office/drawing/2014/main" id="{A0402AC4-06F4-DE8E-54A4-7DBE728FA9C0}"/>
              </a:ext>
            </a:extLst>
          </p:cNvPr>
          <p:cNvPicPr>
            <a:picLocks noChangeAspect="1"/>
          </p:cNvPicPr>
          <p:nvPr/>
        </p:nvPicPr>
        <p:blipFill>
          <a:blip r:embed="rId6"/>
          <a:stretch>
            <a:fillRect/>
          </a:stretch>
        </p:blipFill>
        <p:spPr>
          <a:xfrm>
            <a:off x="1003070" y="574260"/>
            <a:ext cx="1152529" cy="1181800"/>
          </a:xfrm>
          <a:prstGeom prst="rect">
            <a:avLst/>
          </a:prstGeom>
        </p:spPr>
      </p:pic>
      <p:sp>
        <p:nvSpPr>
          <p:cNvPr id="127" name="PlaceHolder 1">
            <a:extLst>
              <a:ext uri="{FF2B5EF4-FFF2-40B4-BE49-F238E27FC236}">
                <a16:creationId xmlns:a16="http://schemas.microsoft.com/office/drawing/2014/main" id="{EA623603-F3C3-C7DE-A2A7-55D6CF08C797}"/>
              </a:ext>
            </a:extLst>
          </p:cNvPr>
          <p:cNvSpPr>
            <a:spLocks noGrp="1"/>
          </p:cNvSpPr>
          <p:nvPr>
            <p:ph type="sldNum" idx="8"/>
          </p:nvPr>
        </p:nvSpPr>
        <p:spPr>
          <a:xfrm>
            <a:off x="-21873" y="6493320"/>
            <a:ext cx="437670" cy="364680"/>
          </a:xfrm>
          <a:prstGeom prst="rect">
            <a:avLst/>
          </a:prstGeom>
          <a:noFill/>
          <a:ln w="0">
            <a:noFill/>
          </a:ln>
        </p:spPr>
        <p:txBody>
          <a:bodyPr anchor="ctr">
            <a:noAutofit/>
          </a:bodyPr>
          <a:lstStyle>
            <a:lvl1pPr algn="r">
              <a:lnSpc>
                <a:spcPct val="100000"/>
              </a:lnSpc>
              <a:buNone/>
              <a:defRPr lang="en-DE" sz="2000" b="0" strike="noStrike" spc="-1">
                <a:solidFill>
                  <a:srgbClr val="8B8B8B"/>
                </a:solidFill>
                <a:latin typeface="Calibri"/>
              </a:defRPr>
            </a:lvl1pPr>
          </a:lstStyle>
          <a:p>
            <a:pPr algn="r">
              <a:lnSpc>
                <a:spcPct val="100000"/>
              </a:lnSpc>
              <a:buNone/>
            </a:pPr>
            <a:fld id="{81255DAC-7A2D-4214-8EEB-05093A7AB0F8}" type="slidenum">
              <a:rPr lang="en-GB" sz="2000" b="0" strike="noStrike" spc="-1" noProof="0" smtClean="0">
                <a:solidFill>
                  <a:srgbClr val="8B8B8B"/>
                </a:solidFill>
                <a:latin typeface="Calibri"/>
              </a:rPr>
              <a:t>8</a:t>
            </a:fld>
            <a:endParaRPr lang="en-GB" sz="2000" b="0" strike="noStrike" spc="-1" noProof="0" dirty="0">
              <a:latin typeface="Times New Roman"/>
            </a:endParaRPr>
          </a:p>
        </p:txBody>
      </p:sp>
      <p:sp>
        <p:nvSpPr>
          <p:cNvPr id="6" name="Oval 5">
            <a:extLst>
              <a:ext uri="{FF2B5EF4-FFF2-40B4-BE49-F238E27FC236}">
                <a16:creationId xmlns:a16="http://schemas.microsoft.com/office/drawing/2014/main" id="{B5EC3D63-F10C-2CC8-4C82-8DB39848E993}"/>
              </a:ext>
            </a:extLst>
          </p:cNvPr>
          <p:cNvSpPr/>
          <p:nvPr/>
        </p:nvSpPr>
        <p:spPr>
          <a:xfrm>
            <a:off x="453765" y="3947724"/>
            <a:ext cx="1316024" cy="423523"/>
          </a:xfrm>
          <a:prstGeom prst="ellipse">
            <a:avLst/>
          </a:prstGeom>
          <a:solidFill>
            <a:srgbClr val="FFE6C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14" name="TextBox 8">
            <a:extLst>
              <a:ext uri="{FF2B5EF4-FFF2-40B4-BE49-F238E27FC236}">
                <a16:creationId xmlns:a16="http://schemas.microsoft.com/office/drawing/2014/main" id="{3B9BE766-4506-CF16-790B-47053883D7DA}"/>
              </a:ext>
            </a:extLst>
          </p:cNvPr>
          <p:cNvSpPr/>
          <p:nvPr/>
        </p:nvSpPr>
        <p:spPr>
          <a:xfrm>
            <a:off x="126587" y="3327438"/>
            <a:ext cx="814311"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GB" sz="1400" b="0" strike="noStrike" spc="-1" noProof="0" dirty="0">
                <a:solidFill>
                  <a:srgbClr val="000000"/>
                </a:solidFill>
                <a:latin typeface="Calibri"/>
              </a:rPr>
              <a:t>Mobile</a:t>
            </a:r>
          </a:p>
          <a:p>
            <a:pPr algn="ctr">
              <a:lnSpc>
                <a:spcPct val="100000"/>
              </a:lnSpc>
              <a:buNone/>
            </a:pPr>
            <a:r>
              <a:rPr lang="en-GB" sz="1400" spc="-1" noProof="0" dirty="0">
                <a:solidFill>
                  <a:srgbClr val="000000"/>
                </a:solidFill>
                <a:latin typeface="Calibri"/>
              </a:rPr>
              <a:t>User</a:t>
            </a:r>
            <a:endParaRPr lang="en-GB" sz="1400" b="0" strike="noStrike" spc="-1" noProof="0" dirty="0">
              <a:latin typeface="Arial"/>
            </a:endParaRPr>
          </a:p>
        </p:txBody>
      </p:sp>
      <p:pic>
        <p:nvPicPr>
          <p:cNvPr id="125" name="Graphic 35" descr="Smart Phone with solid fill">
            <a:extLst>
              <a:ext uri="{FF2B5EF4-FFF2-40B4-BE49-F238E27FC236}">
                <a16:creationId xmlns:a16="http://schemas.microsoft.com/office/drawing/2014/main" id="{52D8F5F4-7A4D-71FF-BB9C-788100032E11}"/>
              </a:ext>
            </a:extLst>
          </p:cNvPr>
          <p:cNvPicPr/>
          <p:nvPr/>
        </p:nvPicPr>
        <p:blipFill>
          <a:blip r:embed="rId7"/>
          <a:stretch/>
        </p:blipFill>
        <p:spPr>
          <a:xfrm rot="1730551">
            <a:off x="1188698" y="3669544"/>
            <a:ext cx="366911" cy="367448"/>
          </a:xfrm>
          <a:prstGeom prst="rect">
            <a:avLst/>
          </a:prstGeom>
          <a:ln w="0">
            <a:noFill/>
          </a:ln>
        </p:spPr>
      </p:pic>
      <p:pic>
        <p:nvPicPr>
          <p:cNvPr id="5" name="Graphic 4" descr="Walk with solid fill">
            <a:extLst>
              <a:ext uri="{FF2B5EF4-FFF2-40B4-BE49-F238E27FC236}">
                <a16:creationId xmlns:a16="http://schemas.microsoft.com/office/drawing/2014/main" id="{E8A39A64-0D7D-C2AF-56A7-111D1A0822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790" y="3614634"/>
            <a:ext cx="544192" cy="588474"/>
          </a:xfrm>
          <a:prstGeom prst="rect">
            <a:avLst/>
          </a:prstGeom>
        </p:spPr>
      </p:pic>
      <p:sp>
        <p:nvSpPr>
          <p:cNvPr id="7" name="TextBox 6">
            <a:extLst>
              <a:ext uri="{FF2B5EF4-FFF2-40B4-BE49-F238E27FC236}">
                <a16:creationId xmlns:a16="http://schemas.microsoft.com/office/drawing/2014/main" id="{B2D01289-8DDF-0A51-4753-086FF5C3C9E9}"/>
              </a:ext>
            </a:extLst>
          </p:cNvPr>
          <p:cNvSpPr txBox="1"/>
          <p:nvPr/>
        </p:nvSpPr>
        <p:spPr>
          <a:xfrm>
            <a:off x="4733385" y="136800"/>
            <a:ext cx="3941380" cy="646331"/>
          </a:xfrm>
          <a:prstGeom prst="rect">
            <a:avLst/>
          </a:prstGeom>
          <a:noFill/>
        </p:spPr>
        <p:txBody>
          <a:bodyPr wrap="square" rtlCol="0">
            <a:spAutoFit/>
          </a:bodyPr>
          <a:lstStyle/>
          <a:p>
            <a:pPr marL="61913" indent="-342900">
              <a:buFont typeface="+mj-lt"/>
              <a:buAutoNum type="arabicPeriod"/>
            </a:pPr>
            <a:r>
              <a:rPr lang="en-GB" noProof="0" dirty="0"/>
              <a:t>Performance</a:t>
            </a:r>
          </a:p>
          <a:p>
            <a:pPr marL="461963" lvl="1" indent="-285750">
              <a:buFont typeface="Arial" panose="020B0604020202020204" pitchFamily="34" charset="0"/>
              <a:buChar char="•"/>
            </a:pPr>
            <a:r>
              <a:rPr lang="en-GB" noProof="0" dirty="0"/>
              <a:t>Precision for localization</a:t>
            </a:r>
          </a:p>
        </p:txBody>
      </p:sp>
      <p:cxnSp>
        <p:nvCxnSpPr>
          <p:cNvPr id="30" name="Straight Arrow Connector 29">
            <a:extLst>
              <a:ext uri="{FF2B5EF4-FFF2-40B4-BE49-F238E27FC236}">
                <a16:creationId xmlns:a16="http://schemas.microsoft.com/office/drawing/2014/main" id="{2C6F07F1-E17E-8BD8-62DD-5B5CCACC641A}"/>
              </a:ext>
            </a:extLst>
          </p:cNvPr>
          <p:cNvCxnSpPr>
            <a:cxnSpLocks/>
            <a:endCxn id="31" idx="1"/>
          </p:cNvCxnSpPr>
          <p:nvPr/>
        </p:nvCxnSpPr>
        <p:spPr>
          <a:xfrm flipV="1">
            <a:off x="8334375" y="548700"/>
            <a:ext cx="558206" cy="973"/>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63AD5ED-3B8B-C6F8-D297-F763C7522657}"/>
                  </a:ext>
                </a:extLst>
              </p:cNvPr>
              <p:cNvSpPr txBox="1"/>
              <p:nvPr/>
            </p:nvSpPr>
            <p:spPr>
              <a:xfrm>
                <a:off x="8892581" y="364034"/>
                <a:ext cx="2752036" cy="369332"/>
              </a:xfrm>
              <a:prstGeom prst="rect">
                <a:avLst/>
              </a:prstGeom>
              <a:noFill/>
              <a:ln>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de-DE" b="0" i="1" noProof="0" smtClean="0">
                          <a:latin typeface="Cambria Math" panose="02040503050406030204" pitchFamily="18" charset="0"/>
                        </a:rPr>
                        <m:t>(1−</m:t>
                      </m:r>
                      <m:r>
                        <m:rPr>
                          <m:nor/>
                        </m:rPr>
                        <a:rPr lang="en-GB" dirty="0"/>
                        <m:t>Relative</m:t>
                      </m:r>
                      <m:r>
                        <m:rPr>
                          <m:nor/>
                        </m:rPr>
                        <a:rPr lang="en-GB" dirty="0"/>
                        <m:t> </m:t>
                      </m:r>
                      <m:r>
                        <m:rPr>
                          <m:nor/>
                        </m:rPr>
                        <a:rPr lang="de-DE" dirty="0"/>
                        <m:t>e</m:t>
                      </m:r>
                      <m:r>
                        <m:rPr>
                          <m:nor/>
                        </m:rPr>
                        <a:rPr lang="en-GB" dirty="0"/>
                        <m:t>rror</m:t>
                      </m:r>
                      <m:r>
                        <m:rPr>
                          <m:nor/>
                        </m:rPr>
                        <a:rPr lang="de-DE" b="0" i="0" dirty="0" smtClean="0"/>
                        <m:t>)</m:t>
                      </m:r>
                    </m:oMath>
                  </m:oMathPara>
                </a14:m>
                <a:endParaRPr lang="en-GB" noProof="0" dirty="0"/>
              </a:p>
            </p:txBody>
          </p:sp>
        </mc:Choice>
        <mc:Fallback xmlns="">
          <p:sp>
            <p:nvSpPr>
              <p:cNvPr id="31" name="TextBox 30">
                <a:extLst>
                  <a:ext uri="{FF2B5EF4-FFF2-40B4-BE49-F238E27FC236}">
                    <a16:creationId xmlns:a16="http://schemas.microsoft.com/office/drawing/2014/main" id="{563AD5ED-3B8B-C6F8-D297-F763C7522657}"/>
                  </a:ext>
                </a:extLst>
              </p:cNvPr>
              <p:cNvSpPr txBox="1">
                <a:spLocks noRot="1" noChangeAspect="1" noMove="1" noResize="1" noEditPoints="1" noAdjustHandles="1" noChangeArrowheads="1" noChangeShapeType="1" noTextEdit="1"/>
              </p:cNvSpPr>
              <p:nvPr/>
            </p:nvSpPr>
            <p:spPr>
              <a:xfrm>
                <a:off x="8892581" y="364034"/>
                <a:ext cx="2752036" cy="369332"/>
              </a:xfrm>
              <a:prstGeom prst="rect">
                <a:avLst/>
              </a:prstGeom>
              <a:blipFill>
                <a:blip r:embed="rId13"/>
                <a:stretch>
                  <a:fillRect l="-442" b="-12903"/>
                </a:stretch>
              </a:blipFill>
              <a:ln>
                <a:solidFill>
                  <a:srgbClr val="C00000"/>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335A016-7F5F-3397-EA04-E2F6A272357E}"/>
                  </a:ext>
                </a:extLst>
              </p:cNvPr>
              <p:cNvSpPr txBox="1"/>
              <p:nvPr/>
            </p:nvSpPr>
            <p:spPr>
              <a:xfrm>
                <a:off x="1127736" y="744960"/>
                <a:ext cx="4515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𝑀</m:t>
                      </m:r>
                    </m:oMath>
                  </m:oMathPara>
                </a14:m>
                <a:endParaRPr lang="en-GB" noProof="0" dirty="0"/>
              </a:p>
            </p:txBody>
          </p:sp>
        </mc:Choice>
        <mc:Fallback xmlns="">
          <p:sp>
            <p:nvSpPr>
              <p:cNvPr id="28" name="TextBox 27">
                <a:extLst>
                  <a:ext uri="{FF2B5EF4-FFF2-40B4-BE49-F238E27FC236}">
                    <a16:creationId xmlns:a16="http://schemas.microsoft.com/office/drawing/2014/main" id="{9335A016-7F5F-3397-EA04-E2F6A272357E}"/>
                  </a:ext>
                </a:extLst>
              </p:cNvPr>
              <p:cNvSpPr txBox="1">
                <a:spLocks noRot="1" noChangeAspect="1" noMove="1" noResize="1" noEditPoints="1" noAdjustHandles="1" noChangeArrowheads="1" noChangeShapeType="1" noTextEdit="1"/>
              </p:cNvSpPr>
              <p:nvPr/>
            </p:nvSpPr>
            <p:spPr>
              <a:xfrm>
                <a:off x="1127736" y="744960"/>
                <a:ext cx="451598" cy="369332"/>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8E372B3-F3AA-B09A-6FD3-2E2D817223EE}"/>
                  </a:ext>
                </a:extLst>
              </p:cNvPr>
              <p:cNvSpPr txBox="1"/>
              <p:nvPr/>
            </p:nvSpPr>
            <p:spPr>
              <a:xfrm>
                <a:off x="2004648" y="391556"/>
                <a:ext cx="3769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𝐿</m:t>
                      </m:r>
                    </m:oMath>
                  </m:oMathPara>
                </a14:m>
                <a:endParaRPr lang="en-GB" noProof="0" dirty="0"/>
              </a:p>
            </p:txBody>
          </p:sp>
        </mc:Choice>
        <mc:Fallback xmlns="">
          <p:sp>
            <p:nvSpPr>
              <p:cNvPr id="35" name="TextBox 34">
                <a:extLst>
                  <a:ext uri="{FF2B5EF4-FFF2-40B4-BE49-F238E27FC236}">
                    <a16:creationId xmlns:a16="http://schemas.microsoft.com/office/drawing/2014/main" id="{48E372B3-F3AA-B09A-6FD3-2E2D817223EE}"/>
                  </a:ext>
                </a:extLst>
              </p:cNvPr>
              <p:cNvSpPr txBox="1">
                <a:spLocks noRot="1" noChangeAspect="1" noMove="1" noResize="1" noEditPoints="1" noAdjustHandles="1" noChangeArrowheads="1" noChangeShapeType="1" noTextEdit="1"/>
              </p:cNvSpPr>
              <p:nvPr/>
            </p:nvSpPr>
            <p:spPr>
              <a:xfrm>
                <a:off x="2004648" y="391556"/>
                <a:ext cx="376962" cy="369332"/>
              </a:xfrm>
              <a:prstGeom prst="rect">
                <a:avLst/>
              </a:prstGeom>
              <a:blipFill>
                <a:blip r:embed="rId1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86A27D4-7D84-A152-30BB-C07501A92E3A}"/>
                  </a:ext>
                </a:extLst>
              </p:cNvPr>
              <p:cNvSpPr txBox="1"/>
              <p:nvPr/>
            </p:nvSpPr>
            <p:spPr>
              <a:xfrm>
                <a:off x="1619329" y="1218550"/>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23" name="TextBox 22">
                <a:extLst>
                  <a:ext uri="{FF2B5EF4-FFF2-40B4-BE49-F238E27FC236}">
                    <a16:creationId xmlns:a16="http://schemas.microsoft.com/office/drawing/2014/main" id="{586A27D4-7D84-A152-30BB-C07501A92E3A}"/>
                  </a:ext>
                </a:extLst>
              </p:cNvPr>
              <p:cNvSpPr txBox="1">
                <a:spLocks noRot="1" noChangeAspect="1" noMove="1" noResize="1" noEditPoints="1" noAdjustHandles="1" noChangeArrowheads="1" noChangeShapeType="1" noTextEdit="1"/>
              </p:cNvSpPr>
              <p:nvPr/>
            </p:nvSpPr>
            <p:spPr>
              <a:xfrm>
                <a:off x="1619329" y="1218550"/>
                <a:ext cx="518988" cy="391261"/>
              </a:xfrm>
              <a:prstGeom prst="rect">
                <a:avLst/>
              </a:prstGeom>
              <a:blipFill>
                <a:blip r:embed="rId16"/>
                <a:stretch>
                  <a:fillRect b="-6250"/>
                </a:stretch>
              </a:blipFill>
            </p:spPr>
            <p:txBody>
              <a:bodyPr/>
              <a:lstStyle/>
              <a:p>
                <a:r>
                  <a:rPr lang="LID4096">
                    <a:noFill/>
                  </a:rPr>
                  <a:t> </a:t>
                </a:r>
              </a:p>
            </p:txBody>
          </p:sp>
        </mc:Fallback>
      </mc:AlternateContent>
      <p:sp>
        <p:nvSpPr>
          <p:cNvPr id="11" name="TextBox 33">
            <a:extLst>
              <a:ext uri="{FF2B5EF4-FFF2-40B4-BE49-F238E27FC236}">
                <a16:creationId xmlns:a16="http://schemas.microsoft.com/office/drawing/2014/main" id="{308B1DDC-9BC4-1DF2-BCD8-524677236DA1}"/>
              </a:ext>
            </a:extLst>
          </p:cNvPr>
          <p:cNvSpPr/>
          <p:nvPr/>
        </p:nvSpPr>
        <p:spPr>
          <a:xfrm>
            <a:off x="0" y="1257"/>
            <a:ext cx="4234754"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GB" sz="2800" b="0" strike="noStrike" spc="-1" noProof="0" dirty="0">
                <a:solidFill>
                  <a:srgbClr val="000000"/>
                </a:solidFill>
                <a:latin typeface="Calibri"/>
              </a:rPr>
              <a:t>Relative Error Formulation</a:t>
            </a:r>
            <a:endParaRPr lang="en-GB" sz="2800" b="0" strike="noStrike" spc="-1" noProof="0" dirty="0">
              <a:latin typeface="Arial"/>
            </a:endParaRPr>
          </a:p>
        </p:txBody>
      </p:sp>
      <p:cxnSp>
        <p:nvCxnSpPr>
          <p:cNvPr id="118" name="Straight Arrow Connector 117">
            <a:extLst>
              <a:ext uri="{FF2B5EF4-FFF2-40B4-BE49-F238E27FC236}">
                <a16:creationId xmlns:a16="http://schemas.microsoft.com/office/drawing/2014/main" id="{8F23F56F-44E5-7589-6430-4D8D85AD5710}"/>
              </a:ext>
            </a:extLst>
          </p:cNvPr>
          <p:cNvCxnSpPr>
            <a:cxnSpLocks/>
          </p:cNvCxnSpPr>
          <p:nvPr/>
        </p:nvCxnSpPr>
        <p:spPr>
          <a:xfrm>
            <a:off x="13485" y="3034485"/>
            <a:ext cx="22753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F96815E7-602E-A303-65E6-2C6C3150BDE7}"/>
                  </a:ext>
                </a:extLst>
              </p:cNvPr>
              <p:cNvSpPr txBox="1"/>
              <p:nvPr/>
            </p:nvSpPr>
            <p:spPr>
              <a:xfrm>
                <a:off x="2057750" y="3119637"/>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19" name="TextBox 118">
                <a:extLst>
                  <a:ext uri="{FF2B5EF4-FFF2-40B4-BE49-F238E27FC236}">
                    <a16:creationId xmlns:a16="http://schemas.microsoft.com/office/drawing/2014/main" id="{F96815E7-602E-A303-65E6-2C6C3150BDE7}"/>
                  </a:ext>
                </a:extLst>
              </p:cNvPr>
              <p:cNvSpPr txBox="1">
                <a:spLocks noRot="1" noChangeAspect="1" noMove="1" noResize="1" noEditPoints="1" noAdjustHandles="1" noChangeArrowheads="1" noChangeShapeType="1" noTextEdit="1"/>
              </p:cNvSpPr>
              <p:nvPr/>
            </p:nvSpPr>
            <p:spPr>
              <a:xfrm>
                <a:off x="2057750" y="3119637"/>
                <a:ext cx="161133" cy="276999"/>
              </a:xfrm>
              <a:prstGeom prst="rect">
                <a:avLst/>
              </a:prstGeom>
              <a:blipFill>
                <a:blip r:embed="rId17"/>
                <a:stretch>
                  <a:fillRect l="-30769" r="-23077"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9FF75FA2-438D-D753-D9C5-6FC3856905FD}"/>
                  </a:ext>
                </a:extLst>
              </p:cNvPr>
              <p:cNvSpPr txBox="1"/>
              <p:nvPr/>
            </p:nvSpPr>
            <p:spPr>
              <a:xfrm>
                <a:off x="935571" y="2556718"/>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29" name="TextBox 128">
                <a:extLst>
                  <a:ext uri="{FF2B5EF4-FFF2-40B4-BE49-F238E27FC236}">
                    <a16:creationId xmlns:a16="http://schemas.microsoft.com/office/drawing/2014/main" id="{9FF75FA2-438D-D753-D9C5-6FC3856905FD}"/>
                  </a:ext>
                </a:extLst>
              </p:cNvPr>
              <p:cNvSpPr txBox="1">
                <a:spLocks noRot="1" noChangeAspect="1" noMove="1" noResize="1" noEditPoints="1" noAdjustHandles="1" noChangeArrowheads="1" noChangeShapeType="1" noTextEdit="1"/>
              </p:cNvSpPr>
              <p:nvPr/>
            </p:nvSpPr>
            <p:spPr>
              <a:xfrm>
                <a:off x="935571" y="2556718"/>
                <a:ext cx="381730" cy="369332"/>
              </a:xfrm>
              <a:prstGeom prst="rect">
                <a:avLst/>
              </a:prstGeom>
              <a:blipFill>
                <a:blip r:embed="rId18"/>
                <a:stretch>
                  <a:fillRect/>
                </a:stretch>
              </a:blipFill>
            </p:spPr>
            <p:txBody>
              <a:bodyPr/>
              <a:lstStyle/>
              <a:p>
                <a:r>
                  <a:rPr lang="LID4096">
                    <a:noFill/>
                  </a:rPr>
                  <a:t> </a:t>
                </a:r>
              </a:p>
            </p:txBody>
          </p:sp>
        </mc:Fallback>
      </mc:AlternateContent>
      <p:sp>
        <p:nvSpPr>
          <p:cNvPr id="130" name="Rectangle: Rounded Corners 129">
            <a:extLst>
              <a:ext uri="{FF2B5EF4-FFF2-40B4-BE49-F238E27FC236}">
                <a16:creationId xmlns:a16="http://schemas.microsoft.com/office/drawing/2014/main" id="{1843542B-8DA1-9628-B7A1-C04FA5AB0406}"/>
              </a:ext>
            </a:extLst>
          </p:cNvPr>
          <p:cNvSpPr/>
          <p:nvPr/>
        </p:nvSpPr>
        <p:spPr>
          <a:xfrm>
            <a:off x="1340317" y="2525838"/>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E7517369-4AAE-54FF-3948-E589AD2220CD}"/>
                  </a:ext>
                </a:extLst>
              </p:cNvPr>
              <p:cNvSpPr txBox="1"/>
              <p:nvPr/>
            </p:nvSpPr>
            <p:spPr>
              <a:xfrm>
                <a:off x="1269985" y="2533402"/>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𝑥</m:t>
                              </m:r>
                            </m:sub>
                          </m:sSub>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131" name="TextBox 130">
                <a:extLst>
                  <a:ext uri="{FF2B5EF4-FFF2-40B4-BE49-F238E27FC236}">
                    <a16:creationId xmlns:a16="http://schemas.microsoft.com/office/drawing/2014/main" id="{E7517369-4AAE-54FF-3948-E589AD2220CD}"/>
                  </a:ext>
                </a:extLst>
              </p:cNvPr>
              <p:cNvSpPr txBox="1">
                <a:spLocks noRot="1" noChangeAspect="1" noMove="1" noResize="1" noEditPoints="1" noAdjustHandles="1" noChangeArrowheads="1" noChangeShapeType="1" noTextEdit="1"/>
              </p:cNvSpPr>
              <p:nvPr/>
            </p:nvSpPr>
            <p:spPr>
              <a:xfrm>
                <a:off x="1269985" y="2533402"/>
                <a:ext cx="793026" cy="422360"/>
              </a:xfrm>
              <a:prstGeom prst="rect">
                <a:avLst/>
              </a:prstGeom>
              <a:blipFill>
                <a:blip r:embed="rId19"/>
                <a:stretch>
                  <a:fillRect r="-40769" b="-2899"/>
                </a:stretch>
              </a:blipFill>
            </p:spPr>
            <p:txBody>
              <a:bodyPr/>
              <a:lstStyle/>
              <a:p>
                <a:r>
                  <a:rPr lang="LID4096">
                    <a:noFill/>
                  </a:rPr>
                  <a:t> </a:t>
                </a:r>
              </a:p>
            </p:txBody>
          </p:sp>
        </mc:Fallback>
      </mc:AlternateContent>
      <p:cxnSp>
        <p:nvCxnSpPr>
          <p:cNvPr id="136" name="Straight Arrow Connector 135">
            <a:extLst>
              <a:ext uri="{FF2B5EF4-FFF2-40B4-BE49-F238E27FC236}">
                <a16:creationId xmlns:a16="http://schemas.microsoft.com/office/drawing/2014/main" id="{3A450569-C59C-7EB0-4C20-2070C6E2D272}"/>
              </a:ext>
            </a:extLst>
          </p:cNvPr>
          <p:cNvCxnSpPr>
            <a:cxnSpLocks/>
          </p:cNvCxnSpPr>
          <p:nvPr/>
        </p:nvCxnSpPr>
        <p:spPr>
          <a:xfrm>
            <a:off x="30466" y="2322108"/>
            <a:ext cx="2229364" cy="9915"/>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1E9E497F-87FD-1C17-151F-9E5FF4DED010}"/>
                  </a:ext>
                </a:extLst>
              </p:cNvPr>
              <p:cNvSpPr txBox="1"/>
              <p:nvPr/>
            </p:nvSpPr>
            <p:spPr>
              <a:xfrm>
                <a:off x="356573" y="1829569"/>
                <a:ext cx="1644086"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m:rPr>
                              <m:sty m:val="p"/>
                            </m:rPr>
                            <a:rPr lang="en-GB" b="0" i="0" noProof="0" smtClean="0">
                              <a:latin typeface="Cambria Math" panose="02040503050406030204" pitchFamily="18" charset="0"/>
                              <a:ea typeface="Cambria Math" panose="02040503050406030204" pitchFamily="18" charset="0"/>
                            </a:rPr>
                            <m:t>upd</m:t>
                          </m:r>
                        </m:sub>
                      </m:sSub>
                      <m:r>
                        <a:rPr lang="en-GB" b="0" i="1" noProof="0" smtClean="0">
                          <a:latin typeface="Cambria Math" panose="02040503050406030204" pitchFamily="18" charset="0"/>
                          <a:ea typeface="Cambria Math" panose="02040503050406030204" pitchFamily="18" charset="0"/>
                        </a:rPr>
                        <m:t>=</m:t>
                      </m:r>
                      <m:sSub>
                        <m:sSubPr>
                          <m:ctrlPr>
                            <a:rPr lang="en-GB" b="0" i="1" noProof="0" smtClean="0">
                              <a:latin typeface="Cambria Math" panose="02040503050406030204" pitchFamily="18" charset="0"/>
                              <a:ea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𝑥</m:t>
                          </m:r>
                        </m:sub>
                      </m:sSub>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𝑇</m:t>
                          </m:r>
                        </m:e>
                        <m:sub>
                          <m:r>
                            <a:rPr lang="en-GB" b="0" i="1" noProof="0" smtClean="0">
                              <a:latin typeface="Cambria Math" panose="02040503050406030204" pitchFamily="18" charset="0"/>
                              <a:ea typeface="Cambria Math" panose="02040503050406030204" pitchFamily="18" charset="0"/>
                            </a:rPr>
                            <m:t>𝑦</m:t>
                          </m:r>
                        </m:sub>
                      </m:sSub>
                    </m:oMath>
                  </m:oMathPara>
                </a14:m>
                <a:endParaRPr lang="en-GB" noProof="0" dirty="0"/>
              </a:p>
            </p:txBody>
          </p:sp>
        </mc:Choice>
        <mc:Fallback xmlns="">
          <p:sp>
            <p:nvSpPr>
              <p:cNvPr id="137" name="TextBox 136">
                <a:extLst>
                  <a:ext uri="{FF2B5EF4-FFF2-40B4-BE49-F238E27FC236}">
                    <a16:creationId xmlns:a16="http://schemas.microsoft.com/office/drawing/2014/main" id="{1E9E497F-87FD-1C17-151F-9E5FF4DED010}"/>
                  </a:ext>
                </a:extLst>
              </p:cNvPr>
              <p:cNvSpPr txBox="1">
                <a:spLocks noRot="1" noChangeAspect="1" noMove="1" noResize="1" noEditPoints="1" noAdjustHandles="1" noChangeArrowheads="1" noChangeShapeType="1" noTextEdit="1"/>
              </p:cNvSpPr>
              <p:nvPr/>
            </p:nvSpPr>
            <p:spPr>
              <a:xfrm>
                <a:off x="356573" y="1829569"/>
                <a:ext cx="1644086" cy="394019"/>
              </a:xfrm>
              <a:prstGeom prst="rect">
                <a:avLst/>
              </a:prstGeom>
              <a:blipFill>
                <a:blip r:embed="rId20"/>
                <a:stretch>
                  <a:fillRect b="-9231"/>
                </a:stretch>
              </a:blipFill>
            </p:spPr>
            <p:txBody>
              <a:bodyPr/>
              <a:lstStyle/>
              <a:p>
                <a:r>
                  <a:rPr lang="LID4096">
                    <a:noFill/>
                  </a:rPr>
                  <a:t> </a:t>
                </a:r>
              </a:p>
            </p:txBody>
          </p:sp>
        </mc:Fallback>
      </mc:AlternateContent>
      <p:sp>
        <p:nvSpPr>
          <p:cNvPr id="39" name="TextBox 38">
            <a:extLst>
              <a:ext uri="{FF2B5EF4-FFF2-40B4-BE49-F238E27FC236}">
                <a16:creationId xmlns:a16="http://schemas.microsoft.com/office/drawing/2014/main" id="{1271E4BC-F41C-0F02-DCA3-10B86C544ADF}"/>
              </a:ext>
            </a:extLst>
          </p:cNvPr>
          <p:cNvSpPr txBox="1"/>
          <p:nvPr/>
        </p:nvSpPr>
        <p:spPr>
          <a:xfrm>
            <a:off x="11188930" y="379361"/>
            <a:ext cx="402674" cy="307777"/>
          </a:xfrm>
          <a:prstGeom prst="rect">
            <a:avLst/>
          </a:prstGeom>
          <a:noFill/>
        </p:spPr>
        <p:txBody>
          <a:bodyPr wrap="none" rtlCol="0">
            <a:spAutoFit/>
          </a:bodyPr>
          <a:lstStyle/>
          <a:p>
            <a:r>
              <a:rPr lang="en-GB" sz="1400" noProof="0" dirty="0"/>
              <a:t>(1)</a:t>
            </a:r>
          </a:p>
        </p:txBody>
      </p:sp>
      <p:cxnSp>
        <p:nvCxnSpPr>
          <p:cNvPr id="49" name="Connector: Elbow 48">
            <a:extLst>
              <a:ext uri="{FF2B5EF4-FFF2-40B4-BE49-F238E27FC236}">
                <a16:creationId xmlns:a16="http://schemas.microsoft.com/office/drawing/2014/main" id="{5E8CCEA8-E676-7EFD-944B-2A768EACBD92}"/>
              </a:ext>
            </a:extLst>
          </p:cNvPr>
          <p:cNvCxnSpPr>
            <a:cxnSpLocks/>
          </p:cNvCxnSpPr>
          <p:nvPr/>
        </p:nvCxnSpPr>
        <p:spPr>
          <a:xfrm flipV="1">
            <a:off x="6901346" y="4993048"/>
            <a:ext cx="390207" cy="1038"/>
          </a:xfrm>
          <a:prstGeom prst="bentConnector3">
            <a:avLst>
              <a:gd name="adj1" fmla="val 50000"/>
            </a:avLst>
          </a:prstGeom>
          <a:ln w="15875">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95D82F2C-0810-69B9-47B7-23E1CBCD9CA7}"/>
                  </a:ext>
                </a:extLst>
              </p:cNvPr>
              <p:cNvSpPr txBox="1"/>
              <p:nvPr/>
            </p:nvSpPr>
            <p:spPr>
              <a:xfrm>
                <a:off x="402871" y="1286418"/>
                <a:ext cx="518988"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𝑁</m:t>
                          </m:r>
                        </m:e>
                        <m:sub>
                          <m:r>
                            <m:rPr>
                              <m:sty m:val="p"/>
                            </m:rPr>
                            <a:rPr lang="en-GB" b="0" i="0" noProof="0" smtClean="0">
                              <a:latin typeface="Cambria Math" panose="02040503050406030204" pitchFamily="18" charset="0"/>
                            </a:rPr>
                            <m:t>p</m:t>
                          </m:r>
                        </m:sub>
                      </m:sSub>
                    </m:oMath>
                  </m:oMathPara>
                </a14:m>
                <a:endParaRPr lang="en-GB" noProof="0" dirty="0"/>
              </a:p>
            </p:txBody>
          </p:sp>
        </mc:Choice>
        <mc:Fallback xmlns="">
          <p:sp>
            <p:nvSpPr>
              <p:cNvPr id="150" name="TextBox 149">
                <a:extLst>
                  <a:ext uri="{FF2B5EF4-FFF2-40B4-BE49-F238E27FC236}">
                    <a16:creationId xmlns:a16="http://schemas.microsoft.com/office/drawing/2014/main" id="{95D82F2C-0810-69B9-47B7-23E1CBCD9CA7}"/>
                  </a:ext>
                </a:extLst>
              </p:cNvPr>
              <p:cNvSpPr txBox="1">
                <a:spLocks noRot="1" noChangeAspect="1" noMove="1" noResize="1" noEditPoints="1" noAdjustHandles="1" noChangeArrowheads="1" noChangeShapeType="1" noTextEdit="1"/>
              </p:cNvSpPr>
              <p:nvPr/>
            </p:nvSpPr>
            <p:spPr>
              <a:xfrm>
                <a:off x="402871" y="1286418"/>
                <a:ext cx="518988" cy="391261"/>
              </a:xfrm>
              <a:prstGeom prst="rect">
                <a:avLst/>
              </a:prstGeom>
              <a:blipFill>
                <a:blip r:embed="rId21"/>
                <a:stretch>
                  <a:fillRect b="-6250"/>
                </a:stretch>
              </a:blipFill>
            </p:spPr>
            <p:txBody>
              <a:bodyPr/>
              <a:lstStyle/>
              <a:p>
                <a:r>
                  <a:rPr lang="LID4096">
                    <a:noFill/>
                  </a:rPr>
                  <a:t> </a:t>
                </a:r>
              </a:p>
            </p:txBody>
          </p:sp>
        </mc:Fallback>
      </mc:AlternateContent>
      <p:sp>
        <p:nvSpPr>
          <p:cNvPr id="167" name="TextBox 166">
            <a:extLst>
              <a:ext uri="{FF2B5EF4-FFF2-40B4-BE49-F238E27FC236}">
                <a16:creationId xmlns:a16="http://schemas.microsoft.com/office/drawing/2014/main" id="{4671C05A-435B-3B68-4FE3-DB32BE749D69}"/>
              </a:ext>
            </a:extLst>
          </p:cNvPr>
          <p:cNvSpPr txBox="1"/>
          <p:nvPr/>
        </p:nvSpPr>
        <p:spPr>
          <a:xfrm>
            <a:off x="2259830" y="956905"/>
            <a:ext cx="683491" cy="369332"/>
          </a:xfrm>
          <a:prstGeom prst="rect">
            <a:avLst/>
          </a:prstGeom>
          <a:noFill/>
        </p:spPr>
        <p:txBody>
          <a:bodyPr wrap="square">
            <a:spAutoFit/>
          </a:bodyPr>
          <a:lstStyle/>
          <a:p>
            <a:pPr algn="ctr"/>
            <a:r>
              <a:rPr lang="en-GB" sz="1800" b="0" strike="noStrike" spc="-1" noProof="0" dirty="0">
                <a:solidFill>
                  <a:srgbClr val="000000"/>
                </a:solidFill>
                <a:latin typeface="Calibri"/>
              </a:rPr>
              <a:t>SIM</a:t>
            </a:r>
            <a:endParaRPr lang="en-GB" noProof="0" dirty="0"/>
          </a:p>
        </p:txBody>
      </p:sp>
      <p:cxnSp>
        <p:nvCxnSpPr>
          <p:cNvPr id="235" name="Straight Arrow Connector 234">
            <a:extLst>
              <a:ext uri="{FF2B5EF4-FFF2-40B4-BE49-F238E27FC236}">
                <a16:creationId xmlns:a16="http://schemas.microsoft.com/office/drawing/2014/main" id="{49D49FCC-6E26-462D-5A45-CDFBE5AA1412}"/>
              </a:ext>
            </a:extLst>
          </p:cNvPr>
          <p:cNvCxnSpPr>
            <a:cxnSpLocks/>
          </p:cNvCxnSpPr>
          <p:nvPr/>
        </p:nvCxnSpPr>
        <p:spPr>
          <a:xfrm>
            <a:off x="1923401" y="536640"/>
            <a:ext cx="230741" cy="260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36326520-F39A-F472-62A8-776CA17F3864}"/>
              </a:ext>
            </a:extLst>
          </p:cNvPr>
          <p:cNvSpPr/>
          <p:nvPr/>
        </p:nvSpPr>
        <p:spPr>
          <a:xfrm>
            <a:off x="30466" y="2535057"/>
            <a:ext cx="948548"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DD2E93D-0486-01B8-6026-1DD0B4E87A4D}"/>
                  </a:ext>
                </a:extLst>
              </p:cNvPr>
              <p:cNvSpPr txBox="1"/>
              <p:nvPr/>
            </p:nvSpPr>
            <p:spPr>
              <a:xfrm>
                <a:off x="-39866" y="2542621"/>
                <a:ext cx="793026" cy="422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𝑡</m:t>
                          </m:r>
                        </m:e>
                        <m:sub>
                          <m:r>
                            <a:rPr lang="en-GB" b="0" i="1" smtClean="0">
                              <a:latin typeface="Cambria Math" panose="02040503050406030204" pitchFamily="18" charset="0"/>
                            </a:rPr>
                            <m:t>0</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𝑇</m:t>
                              </m:r>
                            </m:e>
                            <m:sub>
                              <m:r>
                                <a:rPr lang="en-GB" b="0" i="1" noProof="0" smtClean="0">
                                  <a:latin typeface="Cambria Math" panose="02040503050406030204" pitchFamily="18" charset="0"/>
                                </a:rPr>
                                <m:t>𝑦</m:t>
                              </m:r>
                            </m:sub>
                          </m:sSub>
                        </m:sub>
                      </m:sSub>
                      <m:r>
                        <a:rPr lang="en-GB" b="0" i="1" noProof="0" smtClean="0">
                          <a:latin typeface="Cambria Math" panose="02040503050406030204" pitchFamily="18" charset="0"/>
                        </a:rPr>
                        <m:t>)</m:t>
                      </m:r>
                    </m:oMath>
                  </m:oMathPara>
                </a14:m>
                <a:endParaRPr lang="en-GB" noProof="0" dirty="0"/>
              </a:p>
            </p:txBody>
          </p:sp>
        </mc:Choice>
        <mc:Fallback xmlns="">
          <p:sp>
            <p:nvSpPr>
              <p:cNvPr id="33" name="TextBox 32">
                <a:extLst>
                  <a:ext uri="{FF2B5EF4-FFF2-40B4-BE49-F238E27FC236}">
                    <a16:creationId xmlns:a16="http://schemas.microsoft.com/office/drawing/2014/main" id="{8DD2E93D-0486-01B8-6026-1DD0B4E87A4D}"/>
                  </a:ext>
                </a:extLst>
              </p:cNvPr>
              <p:cNvSpPr txBox="1">
                <a:spLocks noRot="1" noChangeAspect="1" noMove="1" noResize="1" noEditPoints="1" noAdjustHandles="1" noChangeArrowheads="1" noChangeShapeType="1" noTextEdit="1"/>
              </p:cNvSpPr>
              <p:nvPr/>
            </p:nvSpPr>
            <p:spPr>
              <a:xfrm>
                <a:off x="-39866" y="2542621"/>
                <a:ext cx="793026" cy="422360"/>
              </a:xfrm>
              <a:prstGeom prst="rect">
                <a:avLst/>
              </a:prstGeom>
              <a:blipFill>
                <a:blip r:embed="rId22"/>
                <a:stretch>
                  <a:fillRect r="-29008" b="-4348"/>
                </a:stretch>
              </a:blipFill>
            </p:spPr>
            <p:txBody>
              <a:bodyPr/>
              <a:lstStyle/>
              <a:p>
                <a:r>
                  <a:rPr lang="LID4096">
                    <a:noFill/>
                  </a:rPr>
                  <a:t> </a:t>
                </a:r>
              </a:p>
            </p:txBody>
          </p:sp>
        </mc:Fallback>
      </mc:AlternateContent>
      <p:grpSp>
        <p:nvGrpSpPr>
          <p:cNvPr id="8" name="Group 7">
            <a:extLst>
              <a:ext uri="{FF2B5EF4-FFF2-40B4-BE49-F238E27FC236}">
                <a16:creationId xmlns:a16="http://schemas.microsoft.com/office/drawing/2014/main" id="{8E659650-A73F-5AA4-14C7-F877CA87EFDA}"/>
              </a:ext>
            </a:extLst>
          </p:cNvPr>
          <p:cNvGrpSpPr>
            <a:grpSpLocks noChangeAspect="1"/>
          </p:cNvGrpSpPr>
          <p:nvPr/>
        </p:nvGrpSpPr>
        <p:grpSpPr>
          <a:xfrm>
            <a:off x="5716191" y="1033686"/>
            <a:ext cx="5304099" cy="1636891"/>
            <a:chOff x="5365324" y="1057325"/>
            <a:chExt cx="6096664" cy="1881481"/>
          </a:xfrm>
        </p:grpSpPr>
        <p:sp>
          <p:nvSpPr>
            <p:cNvPr id="12" name="Right Triangle 11">
              <a:extLst>
                <a:ext uri="{FF2B5EF4-FFF2-40B4-BE49-F238E27FC236}">
                  <a16:creationId xmlns:a16="http://schemas.microsoft.com/office/drawing/2014/main" id="{0E947CEB-C603-9791-6717-FFAFDBD32A47}"/>
                </a:ext>
              </a:extLst>
            </p:cNvPr>
            <p:cNvSpPr/>
            <p:nvPr/>
          </p:nvSpPr>
          <p:spPr>
            <a:xfrm flipH="1" flipV="1">
              <a:off x="6449534" y="2127069"/>
              <a:ext cx="3928893" cy="336305"/>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p:sp>
          <p:nvSpPr>
            <p:cNvPr id="14" name="Right Triangle 13">
              <a:extLst>
                <a:ext uri="{FF2B5EF4-FFF2-40B4-BE49-F238E27FC236}">
                  <a16:creationId xmlns:a16="http://schemas.microsoft.com/office/drawing/2014/main" id="{0BD45E94-E522-F327-66A0-A98A811E3DFD}"/>
                </a:ext>
              </a:extLst>
            </p:cNvPr>
            <p:cNvSpPr/>
            <p:nvPr/>
          </p:nvSpPr>
          <p:spPr>
            <a:xfrm>
              <a:off x="6468574" y="1666985"/>
              <a:ext cx="3896611" cy="364681"/>
            </a:xfrm>
            <a:prstGeom prst="rtTriangle">
              <a:avLst/>
            </a:prstGeom>
            <a:gradFill flip="none" rotWithShape="1">
              <a:gsLst>
                <a:gs pos="0">
                  <a:schemeClr val="accent1">
                    <a:lumMod val="5000"/>
                    <a:lumOff val="95000"/>
                  </a:schemeClr>
                </a:gs>
                <a:gs pos="75000">
                  <a:schemeClr val="accent1">
                    <a:lumMod val="45000"/>
                    <a:lumOff val="55000"/>
                  </a:schemeClr>
                </a:gs>
                <a:gs pos="100000">
                  <a:schemeClr val="accent1"/>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620FBF7-AAB5-FA4C-8E5C-8D4491C09FBA}"/>
                    </a:ext>
                  </a:extLst>
                </p:cNvPr>
                <p:cNvSpPr txBox="1"/>
                <p:nvPr/>
              </p:nvSpPr>
              <p:spPr>
                <a:xfrm>
                  <a:off x="5365324" y="1057325"/>
                  <a:ext cx="2211302" cy="389143"/>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=1</m:t>
                      </m:r>
                    </m:oMath>
                  </a14:m>
                  <a:endParaRPr lang="en-GB" sz="1600" noProof="0" dirty="0"/>
                </a:p>
              </p:txBody>
            </p:sp>
          </mc:Choice>
          <mc:Fallback xmlns="">
            <p:sp>
              <p:nvSpPr>
                <p:cNvPr id="4" name="TextBox 3">
                  <a:extLst>
                    <a:ext uri="{FF2B5EF4-FFF2-40B4-BE49-F238E27FC236}">
                      <a16:creationId xmlns:a16="http://schemas.microsoft.com/office/drawing/2014/main" id="{2068E3D8-8FCE-0A9F-B776-29B317C423B5}"/>
                    </a:ext>
                  </a:extLst>
                </p:cNvPr>
                <p:cNvSpPr txBox="1">
                  <a:spLocks noRot="1" noChangeAspect="1" noMove="1" noResize="1" noEditPoints="1" noAdjustHandles="1" noChangeArrowheads="1" noChangeShapeType="1" noTextEdit="1"/>
                </p:cNvSpPr>
                <p:nvPr/>
              </p:nvSpPr>
              <p:spPr>
                <a:xfrm>
                  <a:off x="5365324" y="1057325"/>
                  <a:ext cx="2211302" cy="389143"/>
                </a:xfrm>
                <a:prstGeom prst="rect">
                  <a:avLst/>
                </a:prstGeom>
                <a:blipFill>
                  <a:blip r:embed="rId10"/>
                  <a:stretch>
                    <a:fillRect l="-1905" t="-5455" b="-23636"/>
                  </a:stretch>
                </a:blipFill>
              </p:spPr>
              <p:txBody>
                <a:bodyPr/>
                <a:lstStyle/>
                <a:p>
                  <a:r>
                    <a:rPr lang="LID4096">
                      <a:noFill/>
                    </a:rPr>
                    <a:t> </a:t>
                  </a:r>
                </a:p>
              </p:txBody>
            </p:sp>
          </mc:Fallback>
        </mc:AlternateContent>
        <p:cxnSp>
          <p:nvCxnSpPr>
            <p:cNvPr id="29" name="Straight Connector 28">
              <a:extLst>
                <a:ext uri="{FF2B5EF4-FFF2-40B4-BE49-F238E27FC236}">
                  <a16:creationId xmlns:a16="http://schemas.microsoft.com/office/drawing/2014/main" id="{AB255C05-9439-D1A3-2BF3-15A620390926}"/>
                </a:ext>
              </a:extLst>
            </p:cNvPr>
            <p:cNvCxnSpPr>
              <a:cxnSpLocks/>
              <a:stCxn id="22" idx="2"/>
            </p:cNvCxnSpPr>
            <p:nvPr/>
          </p:nvCxnSpPr>
          <p:spPr>
            <a:xfrm>
              <a:off x="6470975" y="1446468"/>
              <a:ext cx="0" cy="11867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4B0470D-39A2-BE6E-0ABF-E09C9217DF62}"/>
                    </a:ext>
                  </a:extLst>
                </p:cNvPr>
                <p:cNvSpPr txBox="1"/>
                <p:nvPr/>
              </p:nvSpPr>
              <p:spPr>
                <a:xfrm>
                  <a:off x="9909175" y="2549664"/>
                  <a:ext cx="1552813" cy="389142"/>
                </a:xfrm>
                <a:prstGeom prst="rect">
                  <a:avLst/>
                </a:prstGeom>
                <a:solidFill>
                  <a:schemeClr val="bg1"/>
                </a:solidFill>
                <a:ln>
                  <a:solidFill>
                    <a:schemeClr val="bg1"/>
                  </a:solidFill>
                </a:ln>
              </p:spPr>
              <p:txBody>
                <a:bodyPr wrap="none" rtlCol="0">
                  <a:spAutoFit/>
                </a:bodyPr>
                <a:lstStyle/>
                <a:p>
                  <a:r>
                    <a:rPr lang="de-DE" sz="1600" b="0" noProof="0" dirty="0"/>
                    <a:t>Precision</a:t>
                  </a:r>
                  <a14:m>
                    <m:oMath xmlns:m="http://schemas.openxmlformats.org/officeDocument/2006/math">
                      <m:r>
                        <a:rPr lang="de-DE" sz="1600" b="0" i="1" noProof="0" smtClean="0">
                          <a:latin typeface="Cambria Math" panose="02040503050406030204" pitchFamily="18" charset="0"/>
                        </a:rPr>
                        <m:t>=1</m:t>
                      </m:r>
                    </m:oMath>
                  </a14:m>
                  <a:endParaRPr lang="en-GB" sz="1600" noProof="0" dirty="0"/>
                </a:p>
              </p:txBody>
            </p:sp>
          </mc:Choice>
          <mc:Fallback xmlns="">
            <p:sp>
              <p:nvSpPr>
                <p:cNvPr id="36" name="TextBox 35">
                  <a:extLst>
                    <a:ext uri="{FF2B5EF4-FFF2-40B4-BE49-F238E27FC236}">
                      <a16:creationId xmlns:a16="http://schemas.microsoft.com/office/drawing/2014/main" id="{D4B0470D-39A2-BE6E-0ABF-E09C9217DF62}"/>
                    </a:ext>
                  </a:extLst>
                </p:cNvPr>
                <p:cNvSpPr txBox="1">
                  <a:spLocks noRot="1" noChangeAspect="1" noMove="1" noResize="1" noEditPoints="1" noAdjustHandles="1" noChangeArrowheads="1" noChangeShapeType="1" noTextEdit="1"/>
                </p:cNvSpPr>
                <p:nvPr/>
              </p:nvSpPr>
              <p:spPr>
                <a:xfrm>
                  <a:off x="9909175" y="2549664"/>
                  <a:ext cx="1552813" cy="389142"/>
                </a:xfrm>
                <a:prstGeom prst="rect">
                  <a:avLst/>
                </a:prstGeom>
                <a:blipFill>
                  <a:blip r:embed="rId23"/>
                  <a:stretch>
                    <a:fillRect l="-1786" t="-3509" b="-21053"/>
                  </a:stretch>
                </a:blipFill>
                <a:ln>
                  <a:solidFill>
                    <a:schemeClr val="bg1"/>
                  </a:solidFill>
                </a:ln>
              </p:spPr>
              <p:txBody>
                <a:bodyPr/>
                <a:lstStyle/>
                <a:p>
                  <a:r>
                    <a:rPr lang="LID4096">
                      <a:noFill/>
                    </a:rPr>
                    <a:t> </a:t>
                  </a:r>
                </a:p>
              </p:txBody>
            </p:sp>
          </mc:Fallback>
        </mc:AlternateContent>
        <p:cxnSp>
          <p:nvCxnSpPr>
            <p:cNvPr id="37" name="Straight Connector 36">
              <a:extLst>
                <a:ext uri="{FF2B5EF4-FFF2-40B4-BE49-F238E27FC236}">
                  <a16:creationId xmlns:a16="http://schemas.microsoft.com/office/drawing/2014/main" id="{E337F1A4-A7CA-6513-BD64-20A4EF97E69C}"/>
                </a:ext>
              </a:extLst>
            </p:cNvPr>
            <p:cNvCxnSpPr>
              <a:cxnSpLocks/>
            </p:cNvCxnSpPr>
            <p:nvPr/>
          </p:nvCxnSpPr>
          <p:spPr>
            <a:xfrm>
              <a:off x="5956902" y="2086568"/>
              <a:ext cx="4882761"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43CB574B-17FE-9B8A-4651-E5C3AB0584D2}"/>
              </a:ext>
            </a:extLst>
          </p:cNvPr>
          <p:cNvSpPr txBox="1"/>
          <p:nvPr/>
        </p:nvSpPr>
        <p:spPr>
          <a:xfrm>
            <a:off x="11153184" y="1069009"/>
            <a:ext cx="402674" cy="307777"/>
          </a:xfrm>
          <a:prstGeom prst="rect">
            <a:avLst/>
          </a:prstGeom>
          <a:noFill/>
        </p:spPr>
        <p:txBody>
          <a:bodyPr wrap="none" rtlCol="0">
            <a:spAutoFit/>
          </a:bodyPr>
          <a:lstStyle/>
          <a:p>
            <a:r>
              <a:rPr lang="en-GB" sz="1400" noProof="0" dirty="0"/>
              <a:t>(2)</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F303C53-8E28-1A6D-6289-5643CD1BA7E8}"/>
                  </a:ext>
                </a:extLst>
              </p:cNvPr>
              <p:cNvSpPr txBox="1"/>
              <p:nvPr/>
            </p:nvSpPr>
            <p:spPr>
              <a:xfrm>
                <a:off x="5820416" y="2252877"/>
                <a:ext cx="1923833" cy="338555"/>
              </a:xfrm>
              <a:prstGeom prst="rect">
                <a:avLst/>
              </a:prstGeom>
              <a:solidFill>
                <a:schemeClr val="bg1"/>
              </a:solidFill>
            </p:spPr>
            <p:txBody>
              <a:bodyPr wrap="square" rtlCol="0">
                <a:spAutoFit/>
              </a:bodyPr>
              <a:lstStyle/>
              <a:p>
                <a:r>
                  <a:rPr lang="en-GB" sz="1600" noProof="0" dirty="0"/>
                  <a:t>Precision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0</m:t>
                    </m:r>
                  </m:oMath>
                </a14:m>
                <a:endParaRPr lang="en-GB" sz="1600" noProof="0" dirty="0"/>
              </a:p>
            </p:txBody>
          </p:sp>
        </mc:Choice>
        <mc:Fallback xmlns="">
          <p:sp>
            <p:nvSpPr>
              <p:cNvPr id="45" name="TextBox 44">
                <a:extLst>
                  <a:ext uri="{FF2B5EF4-FFF2-40B4-BE49-F238E27FC236}">
                    <a16:creationId xmlns:a16="http://schemas.microsoft.com/office/drawing/2014/main" id="{7F303C53-8E28-1A6D-6289-5643CD1BA7E8}"/>
                  </a:ext>
                </a:extLst>
              </p:cNvPr>
              <p:cNvSpPr txBox="1">
                <a:spLocks noRot="1" noChangeAspect="1" noMove="1" noResize="1" noEditPoints="1" noAdjustHandles="1" noChangeArrowheads="1" noChangeShapeType="1" noTextEdit="1"/>
              </p:cNvSpPr>
              <p:nvPr/>
            </p:nvSpPr>
            <p:spPr>
              <a:xfrm>
                <a:off x="5820416" y="2252877"/>
                <a:ext cx="1923833" cy="338555"/>
              </a:xfrm>
              <a:prstGeom prst="rect">
                <a:avLst/>
              </a:prstGeom>
              <a:blipFill>
                <a:blip r:embed="rId24"/>
                <a:stretch>
                  <a:fillRect l="-1905" t="-5455" b="-23636"/>
                </a:stretch>
              </a:blipFill>
            </p:spPr>
            <p:txBody>
              <a:bodyPr/>
              <a:lstStyle/>
              <a:p>
                <a:r>
                  <a:rPr lang="LID4096">
                    <a:noFill/>
                  </a:rPr>
                  <a:t> </a:t>
                </a:r>
              </a:p>
            </p:txBody>
          </p:sp>
        </mc:Fallback>
      </mc:AlternateContent>
      <p:cxnSp>
        <p:nvCxnSpPr>
          <p:cNvPr id="46" name="Straight Connector 45">
            <a:extLst>
              <a:ext uri="{FF2B5EF4-FFF2-40B4-BE49-F238E27FC236}">
                <a16:creationId xmlns:a16="http://schemas.microsoft.com/office/drawing/2014/main" id="{FC8B8B47-684B-9A7B-082A-3A973110EDCC}"/>
              </a:ext>
            </a:extLst>
          </p:cNvPr>
          <p:cNvCxnSpPr>
            <a:cxnSpLocks/>
          </p:cNvCxnSpPr>
          <p:nvPr/>
        </p:nvCxnSpPr>
        <p:spPr>
          <a:xfrm>
            <a:off x="10066071" y="1372241"/>
            <a:ext cx="11515" cy="104066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C45FB50-89EC-981B-496B-DED5296F30D0}"/>
                  </a:ext>
                </a:extLst>
              </p:cNvPr>
              <p:cNvSpPr txBox="1"/>
              <p:nvPr/>
            </p:nvSpPr>
            <p:spPr>
              <a:xfrm>
                <a:off x="9278771" y="1034344"/>
                <a:ext cx="1923833" cy="338555"/>
              </a:xfrm>
              <a:prstGeom prst="rect">
                <a:avLst/>
              </a:prstGeom>
              <a:noFill/>
            </p:spPr>
            <p:txBody>
              <a:bodyPr wrap="square" rtlCol="0">
                <a:spAutoFit/>
              </a:bodyPr>
              <a:lstStyle/>
              <a:p>
                <a:r>
                  <a:rPr lang="en-GB" sz="1600" noProof="0" dirty="0"/>
                  <a:t>Relative Error </a:t>
                </a:r>
                <a14:m>
                  <m:oMath xmlns:m="http://schemas.openxmlformats.org/officeDocument/2006/math">
                    <m:r>
                      <a:rPr lang="en-GB" sz="1600" b="0" i="1" noProof="0" smtClean="0">
                        <a:latin typeface="Cambria Math" panose="02040503050406030204" pitchFamily="18" charset="0"/>
                      </a:rPr>
                      <m:t>=</m:t>
                    </m:r>
                    <m:r>
                      <a:rPr lang="de-DE" sz="1600" b="0" i="1" noProof="0" smtClean="0">
                        <a:latin typeface="Cambria Math" panose="02040503050406030204" pitchFamily="18" charset="0"/>
                      </a:rPr>
                      <m:t>0</m:t>
                    </m:r>
                  </m:oMath>
                </a14:m>
                <a:endParaRPr lang="en-GB" sz="1600" noProof="0" dirty="0"/>
              </a:p>
            </p:txBody>
          </p:sp>
        </mc:Choice>
        <mc:Fallback xmlns="">
          <p:sp>
            <p:nvSpPr>
              <p:cNvPr id="47" name="TextBox 46">
                <a:extLst>
                  <a:ext uri="{FF2B5EF4-FFF2-40B4-BE49-F238E27FC236}">
                    <a16:creationId xmlns:a16="http://schemas.microsoft.com/office/drawing/2014/main" id="{4C45FB50-89EC-981B-496B-DED5296F30D0}"/>
                  </a:ext>
                </a:extLst>
              </p:cNvPr>
              <p:cNvSpPr txBox="1">
                <a:spLocks noRot="1" noChangeAspect="1" noMove="1" noResize="1" noEditPoints="1" noAdjustHandles="1" noChangeArrowheads="1" noChangeShapeType="1" noTextEdit="1"/>
              </p:cNvSpPr>
              <p:nvPr/>
            </p:nvSpPr>
            <p:spPr>
              <a:xfrm>
                <a:off x="9278771" y="1034344"/>
                <a:ext cx="1923833" cy="338555"/>
              </a:xfrm>
              <a:prstGeom prst="rect">
                <a:avLst/>
              </a:prstGeom>
              <a:blipFill>
                <a:blip r:embed="rId25"/>
                <a:stretch>
                  <a:fillRect l="-1582" t="-5455" b="-23636"/>
                </a:stretch>
              </a:blipFill>
            </p:spPr>
            <p:txBody>
              <a:bodyPr/>
              <a:lstStyle/>
              <a:p>
                <a:r>
                  <a:rPr lang="LID4096">
                    <a:noFill/>
                  </a:rPr>
                  <a:t> </a:t>
                </a:r>
              </a:p>
            </p:txBody>
          </p:sp>
        </mc:Fallback>
      </mc:AlternateContent>
    </p:spTree>
    <p:extLst>
      <p:ext uri="{BB962C8B-B14F-4D97-AF65-F5344CB8AC3E}">
        <p14:creationId xmlns:p14="http://schemas.microsoft.com/office/powerpoint/2010/main" val="88602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3">
            <a:extLst>
              <a:ext uri="{FF2B5EF4-FFF2-40B4-BE49-F238E27FC236}">
                <a16:creationId xmlns:a16="http://schemas.microsoft.com/office/drawing/2014/main" id="{1009690B-26FB-4359-BF25-E8C6C0DF1143}"/>
              </a:ext>
            </a:extLst>
          </p:cNvPr>
          <p:cNvSpPr/>
          <p:nvPr/>
        </p:nvSpPr>
        <p:spPr>
          <a:xfrm>
            <a:off x="0" y="5561"/>
            <a:ext cx="4448375" cy="521766"/>
          </a:xfrm>
          <a:prstGeom prst="rect">
            <a:avLst/>
          </a:prstGeom>
          <a:solidFill>
            <a:srgbClr val="C00000">
              <a:alpha val="22000"/>
            </a:srgbClr>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endParaRPr lang="en-GB" sz="2800" b="0" strike="noStrike" spc="-1" noProof="0" dirty="0">
              <a:latin typeface="Arial"/>
            </a:endParaRPr>
          </a:p>
        </p:txBody>
      </p:sp>
      <p:sp>
        <p:nvSpPr>
          <p:cNvPr id="4" name="Slide Number Placeholder 3">
            <a:extLst>
              <a:ext uri="{FF2B5EF4-FFF2-40B4-BE49-F238E27FC236}">
                <a16:creationId xmlns:a16="http://schemas.microsoft.com/office/drawing/2014/main" id="{14E9BF32-F564-8A52-1EE6-28D2E97A4B56}"/>
              </a:ext>
            </a:extLst>
          </p:cNvPr>
          <p:cNvSpPr>
            <a:spLocks noGrp="1"/>
          </p:cNvSpPr>
          <p:nvPr>
            <p:ph type="sldNum" idx="3"/>
          </p:nvPr>
        </p:nvSpPr>
        <p:spPr>
          <a:xfrm>
            <a:off x="11653283" y="6377785"/>
            <a:ext cx="369887" cy="352624"/>
          </a:xfrm>
        </p:spPr>
        <p:txBody>
          <a:bodyPr/>
          <a:lstStyle/>
          <a:p>
            <a:fld id="{C932A77E-96FA-4D0D-9FF9-7EEFED12E590}" type="slidenum">
              <a:rPr lang="en-GB" noProof="0" smtClean="0"/>
              <a:t>9</a:t>
            </a:fld>
            <a:endParaRPr lang="en-GB" noProof="0" dirty="0"/>
          </a:p>
        </p:txBody>
      </p:sp>
      <p:sp>
        <p:nvSpPr>
          <p:cNvPr id="5" name="TextBox 33">
            <a:extLst>
              <a:ext uri="{FF2B5EF4-FFF2-40B4-BE49-F238E27FC236}">
                <a16:creationId xmlns:a16="http://schemas.microsoft.com/office/drawing/2014/main" id="{10AAE6B5-BC3C-59D0-CA47-26D4C93E9D5E}"/>
              </a:ext>
            </a:extLst>
          </p:cNvPr>
          <p:cNvSpPr/>
          <p:nvPr/>
        </p:nvSpPr>
        <p:spPr>
          <a:xfrm>
            <a:off x="77118" y="5561"/>
            <a:ext cx="4448375"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2800" spc="-1" noProof="0" dirty="0">
                <a:solidFill>
                  <a:srgbClr val="000000"/>
                </a:solidFill>
                <a:latin typeface="Calibri"/>
              </a:rPr>
              <a:t>Performance (</a:t>
            </a:r>
            <a:r>
              <a:rPr lang="en-GB" sz="2800" spc="-1" noProof="0" dirty="0" err="1">
                <a:solidFill>
                  <a:srgbClr val="000000"/>
                </a:solidFill>
                <a:latin typeface="Calibri"/>
              </a:rPr>
              <a:t>WiFi</a:t>
            </a:r>
            <a:r>
              <a:rPr lang="en-GB" sz="2800" spc="-1" noProof="0" dirty="0">
                <a:solidFill>
                  <a:srgbClr val="000000"/>
                </a:solidFill>
                <a:latin typeface="Calibri"/>
              </a:rPr>
              <a:t> 802.11ad)</a:t>
            </a:r>
            <a:endParaRPr lang="en-GB" sz="2800" b="0" strike="noStrike" spc="-1" noProof="0" dirty="0">
              <a:latin typeface="Arial"/>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2BC1E8C3-B5FB-3443-1FD9-515CB9DFDBB5}"/>
                  </a:ext>
                </a:extLst>
              </p:cNvPr>
              <p:cNvGraphicFramePr>
                <a:graphicFrameLocks noGrp="1"/>
              </p:cNvGraphicFramePr>
              <p:nvPr>
                <p:extLst>
                  <p:ext uri="{D42A27DB-BD31-4B8C-83A1-F6EECF244321}">
                    <p14:modId xmlns:p14="http://schemas.microsoft.com/office/powerpoint/2010/main" val="2910604105"/>
                  </p:ext>
                </p:extLst>
              </p:nvPr>
            </p:nvGraphicFramePr>
            <p:xfrm>
              <a:off x="199451" y="916438"/>
              <a:ext cx="4818952" cy="2225888"/>
            </p:xfrm>
            <a:graphic>
              <a:graphicData uri="http://schemas.openxmlformats.org/drawingml/2006/table">
                <a:tbl>
                  <a:tblPr/>
                  <a:tblGrid>
                    <a:gridCol w="868953">
                      <a:extLst>
                        <a:ext uri="{9D8B030D-6E8A-4147-A177-3AD203B41FA5}">
                          <a16:colId xmlns:a16="http://schemas.microsoft.com/office/drawing/2014/main" val="1788066377"/>
                        </a:ext>
                      </a:extLst>
                    </a:gridCol>
                    <a:gridCol w="2663149">
                      <a:extLst>
                        <a:ext uri="{9D8B030D-6E8A-4147-A177-3AD203B41FA5}">
                          <a16:colId xmlns:a16="http://schemas.microsoft.com/office/drawing/2014/main" val="3784730278"/>
                        </a:ext>
                      </a:extLst>
                    </a:gridCol>
                    <a:gridCol w="1286850">
                      <a:extLst>
                        <a:ext uri="{9D8B030D-6E8A-4147-A177-3AD203B41FA5}">
                          <a16:colId xmlns:a16="http://schemas.microsoft.com/office/drawing/2014/main" val="1251078118"/>
                        </a:ext>
                      </a:extLst>
                    </a:gridCol>
                  </a:tblGrid>
                  <a:tr h="324000">
                    <a:tc>
                      <a:txBody>
                        <a:bodyPr/>
                        <a:lstStyle/>
                        <a:p>
                          <a:pPr algn="l" fontAlgn="t"/>
                          <a:r>
                            <a:rPr lang="en-GB" sz="1600" b="0" i="0" u="none" strike="noStrike" noProof="0" dirty="0">
                              <a:solidFill>
                                <a:srgbClr val="000000"/>
                              </a:solidFill>
                              <a:effectLst/>
                              <a:latin typeface="Calibri" panose="020F0502020204030204" pitchFamily="34" charset="0"/>
                            </a:rPr>
                            <a:t>Variable</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a:solidFill>
                                <a:srgbClr val="000000"/>
                              </a:solidFill>
                              <a:effectLst/>
                              <a:latin typeface="Calibri" panose="020F0502020204030204" pitchFamily="34" charset="0"/>
                            </a:rPr>
                            <a:t>Value</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a:txBody>
                        <a:bodyPr/>
                        <a:lstStyle/>
                        <a:p>
                          <a:pPr algn="l" fontAlgn="t"/>
                          <a:r>
                            <a:rPr lang="en-GB" sz="1600" b="0" i="0" u="none" strike="noStrike" noProof="0">
                              <a:solidFill>
                                <a:srgbClr val="000000"/>
                              </a:solidFill>
                              <a:effectLst/>
                              <a:latin typeface="Calibri" panose="020F0502020204030204" pitchFamily="34" charset="0"/>
                            </a:rPr>
                            <a:t> </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a:solidFill>
                                <a:srgbClr val="000000"/>
                              </a:solidFill>
                              <a:effectLst/>
                              <a:latin typeface="Calibri" panose="020F0502020204030204" pitchFamily="34" charset="0"/>
                            </a:rPr>
                            <a:t>Preamble field length</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a:txBody>
                        <a:bodyPr/>
                        <a:lstStyle/>
                        <a:p>
                          <a:pPr algn="l" fontAlgn="t"/>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a:txBody>
                        <a:bodyPr/>
                        <a:lstStyle/>
                        <a:p>
                          <a:pPr marL="0" algn="l" defTabSz="914400" rtl="0" eaLnBrk="1" fontAlgn="t" latinLnBrk="0" hangingPunct="1"/>
                          <a:endParaRPr lang="en-GB" sz="16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Idle time</a:t>
                          </a: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20 </a:t>
                          </a:r>
                          <a14:m>
                            <m:oMath xmlns:m="http://schemas.openxmlformats.org/officeDocument/2006/math">
                              <m: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t>𝜇</m:t>
                              </m:r>
                              <m:r>
                                <m:rPr>
                                  <m:sty m:val="p"/>
                                </m:rPr>
                                <a:rPr lang="en-GB" sz="1600" b="0" i="0" u="none" strike="noStrike" noProof="0" smtClean="0">
                                  <a:solidFill>
                                    <a:srgbClr val="000000"/>
                                  </a:solidFill>
                                  <a:effectLst/>
                                  <a:latin typeface="Cambria Math" panose="02040503050406030204" pitchFamily="18" charset="0"/>
                                  <a:ea typeface="Cambria Math" panose="02040503050406030204" pitchFamily="18" charset="0"/>
                                </a:rPr>
                                <m:t>s</m:t>
                              </m:r>
                            </m:oMath>
                          </a14:m>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161200889"/>
                      </a:ext>
                    </a:extLst>
                  </a:tr>
                  <a:tr h="297972">
                    <a:tc>
                      <a:txBody>
                        <a:bodyPr/>
                        <a:lstStyle/>
                        <a:p>
                          <a:pPr algn="l" fontAlgn="t"/>
                          <a14:m>
                            <m:oMathPara xmlns:m="http://schemas.openxmlformats.org/officeDocument/2006/math">
                              <m:oMathParaPr>
                                <m:jc m:val="left"/>
                              </m:oMathParaPr>
                              <m:oMath xmlns:m="http://schemas.openxmlformats.org/officeDocument/2006/math">
                                <m:sSub>
                                  <m:sSubPr>
                                    <m:ctrlPr>
                                      <a:rPr lang="en-GB" sz="1600" b="0" i="1" u="none" strike="noStrike" noProof="0" smtClean="0">
                                        <a:solidFill>
                                          <a:srgbClr val="000000"/>
                                        </a:solidFill>
                                        <a:effectLst/>
                                        <a:latin typeface="Cambria Math" panose="02040503050406030204" pitchFamily="18" charset="0"/>
                                      </a:rPr>
                                    </m:ctrlPr>
                                  </m:sSubPr>
                                  <m:e>
                                    <m:r>
                                      <a:rPr lang="en-GB" sz="1600" b="0" i="1" u="none" strike="noStrike" noProof="0" smtClean="0">
                                        <a:solidFill>
                                          <a:srgbClr val="000000"/>
                                        </a:solidFill>
                                        <a:effectLst/>
                                        <a:latin typeface="Cambria Math" panose="02040503050406030204" pitchFamily="18" charset="0"/>
                                      </a:rPr>
                                      <m:t>𝑓</m:t>
                                    </m:r>
                                  </m:e>
                                  <m:sub>
                                    <m:r>
                                      <a:rPr lang="en-GB" sz="1600" b="0" i="1" u="none" strike="noStrike" noProof="0" smtClean="0">
                                        <a:solidFill>
                                          <a:srgbClr val="000000"/>
                                        </a:solidFill>
                                        <a:effectLst/>
                                        <a:latin typeface="Cambria Math" panose="02040503050406030204" pitchFamily="18" charset="0"/>
                                      </a:rPr>
                                      <m:t>𝑠</m:t>
                                    </m:r>
                                  </m:sub>
                                </m:sSub>
                              </m:oMath>
                            </m:oMathPara>
                          </a14:m>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Sampling frequency</a:t>
                          </a: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1.76 GHz</a:t>
                          </a:r>
                        </a:p>
                      </a:txBody>
                      <a:tcPr marL="2075" marR="2075" marT="2075" marB="0" anchor="ctr">
                        <a:lnL>
                          <a:noFill/>
                        </a:lnL>
                        <a:lnR>
                          <a:noFill/>
                        </a:lnR>
                        <a:lnT w="6350" cap="flat" cmpd="sng" algn="ctr">
                          <a:no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86001">
                    <a:tc>
                      <a:txBody>
                        <a:bodyPr/>
                        <a:lstStyle/>
                        <a:p>
                          <a:pPr algn="l" fontAlgn="t"/>
                          <a14:m>
                            <m:oMathPara xmlns:m="http://schemas.openxmlformats.org/officeDocument/2006/math">
                              <m:oMathParaPr>
                                <m:jc m:val="left"/>
                              </m:oMathParaPr>
                              <m:oMath xmlns:m="http://schemas.openxmlformats.org/officeDocument/2006/math">
                                <m:sSub>
                                  <m:sSubPr>
                                    <m:ctrlP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ctrlPr>
                                  </m:sSubPr>
                                  <m:e>
                                    <m: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t>𝑓</m:t>
                                    </m:r>
                                  </m:e>
                                  <m:sub>
                                    <m:r>
                                      <a:rPr lang="en-GB" sz="1600" b="0" i="1" u="none" strike="noStrike" noProof="0" smtClean="0">
                                        <a:solidFill>
                                          <a:srgbClr val="000000"/>
                                        </a:solidFill>
                                        <a:effectLst/>
                                        <a:latin typeface="Cambria Math" panose="02040503050406030204" pitchFamily="18" charset="0"/>
                                        <a:ea typeface="Cambria Math" panose="02040503050406030204" pitchFamily="18" charset="0"/>
                                      </a:rPr>
                                      <m:t>𝑐</m:t>
                                    </m:r>
                                  </m:sub>
                                </m:sSub>
                              </m:oMath>
                            </m:oMathPara>
                          </a14:m>
                          <a:endParaRPr lang="en-GB" sz="1600" b="0" i="0" u="none" strike="noStrike" noProof="0" dirty="0">
                            <a:solidFill>
                              <a:srgbClr val="000000"/>
                            </a:solidFill>
                            <a:effectLst/>
                            <a:latin typeface="Calibri" panose="020F0502020204030204" pitchFamily="34" charset="0"/>
                          </a:endParaRPr>
                        </a:p>
                      </a:txBody>
                      <a:tcPr marL="2075" marR="2075" marT="2075" marB="0" anchor="ctr">
                        <a:lnL w="12700" cmpd="sng">
                          <a:noFill/>
                          <a:prstDash val="soli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Carrier frequency, Channel 2</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60.48 GHz</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826555346"/>
                      </a:ext>
                    </a:extLst>
                  </a:tr>
                  <a:tr h="0">
                    <a:tc>
                      <a:txBody>
                        <a:bodyPr/>
                        <a:lstStyle/>
                        <a:p>
                          <a:pPr algn="l" fontAlgn="t"/>
                          <a14:m>
                            <m:oMath xmlns:m="http://schemas.openxmlformats.org/officeDocument/2006/math">
                              <m:r>
                                <a:rPr lang="de-DE" sz="1600" b="0" i="1" u="none" strike="noStrike" noProof="0" smtClean="0">
                                  <a:solidFill>
                                    <a:srgbClr val="000000"/>
                                  </a:solidFill>
                                  <a:effectLst/>
                                  <a:latin typeface="Cambria Math" panose="02040503050406030204" pitchFamily="18" charset="0"/>
                                </a:rPr>
                                <m:t>𝑣</m:t>
                              </m:r>
                            </m:oMath>
                          </a14:m>
                          <a:r>
                            <a:rPr lang="en-GB" sz="1600" b="0" i="0" u="none" strike="noStrike" noProof="0" dirty="0">
                              <a:solidFill>
                                <a:srgbClr val="000000"/>
                              </a:solidFill>
                              <a:effectLst/>
                              <a:latin typeface="Calibri" panose="020F0502020204030204" pitchFamily="34" charset="0"/>
                            </a:rPr>
                            <a:t> </a:t>
                          </a: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GB" sz="1600" b="0" i="0" u="none" strike="noStrike" noProof="0">
                              <a:solidFill>
                                <a:srgbClr val="000000"/>
                              </a:solidFill>
                              <a:effectLst/>
                              <a:latin typeface="Calibri" panose="020F0502020204030204" pitchFamily="34" charset="0"/>
                            </a:rPr>
                            <a:t>MU speed</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GB" sz="16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7297622"/>
                      </a:ext>
                    </a:extLst>
                  </a:tr>
                </a:tbl>
              </a:graphicData>
            </a:graphic>
          </p:graphicFrame>
        </mc:Choice>
        <mc:Fallback xmlns="">
          <p:graphicFrame>
            <p:nvGraphicFramePr>
              <p:cNvPr id="9" name="Table 8">
                <a:extLst>
                  <a:ext uri="{FF2B5EF4-FFF2-40B4-BE49-F238E27FC236}">
                    <a16:creationId xmlns:a16="http://schemas.microsoft.com/office/drawing/2014/main" id="{2BC1E8C3-B5FB-3443-1FD9-515CB9DFDBB5}"/>
                  </a:ext>
                </a:extLst>
              </p:cNvPr>
              <p:cNvGraphicFramePr>
                <a:graphicFrameLocks noGrp="1"/>
              </p:cNvGraphicFramePr>
              <p:nvPr>
                <p:extLst>
                  <p:ext uri="{D42A27DB-BD31-4B8C-83A1-F6EECF244321}">
                    <p14:modId xmlns:p14="http://schemas.microsoft.com/office/powerpoint/2010/main" val="2910604105"/>
                  </p:ext>
                </p:extLst>
              </p:nvPr>
            </p:nvGraphicFramePr>
            <p:xfrm>
              <a:off x="199451" y="916438"/>
              <a:ext cx="4818952" cy="2225888"/>
            </p:xfrm>
            <a:graphic>
              <a:graphicData uri="http://schemas.openxmlformats.org/drawingml/2006/table">
                <a:tbl>
                  <a:tblPr/>
                  <a:tblGrid>
                    <a:gridCol w="868953">
                      <a:extLst>
                        <a:ext uri="{9D8B030D-6E8A-4147-A177-3AD203B41FA5}">
                          <a16:colId xmlns:a16="http://schemas.microsoft.com/office/drawing/2014/main" val="1788066377"/>
                        </a:ext>
                      </a:extLst>
                    </a:gridCol>
                    <a:gridCol w="2663149">
                      <a:extLst>
                        <a:ext uri="{9D8B030D-6E8A-4147-A177-3AD203B41FA5}">
                          <a16:colId xmlns:a16="http://schemas.microsoft.com/office/drawing/2014/main" val="3784730278"/>
                        </a:ext>
                      </a:extLst>
                    </a:gridCol>
                    <a:gridCol w="1286850">
                      <a:extLst>
                        <a:ext uri="{9D8B030D-6E8A-4147-A177-3AD203B41FA5}">
                          <a16:colId xmlns:a16="http://schemas.microsoft.com/office/drawing/2014/main" val="1251078118"/>
                        </a:ext>
                      </a:extLst>
                    </a:gridCol>
                  </a:tblGrid>
                  <a:tr h="324000">
                    <a:tc>
                      <a:txBody>
                        <a:bodyPr/>
                        <a:lstStyle/>
                        <a:p>
                          <a:pPr algn="l" fontAlgn="t"/>
                          <a:r>
                            <a:rPr lang="en-GB" sz="1600" b="0" i="0" u="none" strike="noStrike" noProof="0" dirty="0">
                              <a:solidFill>
                                <a:srgbClr val="000000"/>
                              </a:solidFill>
                              <a:effectLst/>
                              <a:latin typeface="Calibri" panose="020F0502020204030204" pitchFamily="34" charset="0"/>
                            </a:rPr>
                            <a:t>Variable</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dirty="0">
                              <a:solidFill>
                                <a:srgbClr val="000000"/>
                              </a:solidFill>
                              <a:effectLst/>
                              <a:latin typeface="Calibri" panose="020F0502020204030204" pitchFamily="34" charset="0"/>
                            </a:rPr>
                            <a:t>Description</a:t>
                          </a: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1600" b="0" i="0" u="none" strike="noStrike" noProof="0">
                              <a:solidFill>
                                <a:srgbClr val="000000"/>
                              </a:solidFill>
                              <a:effectLst/>
                              <a:latin typeface="Calibri" panose="020F0502020204030204" pitchFamily="34" charset="0"/>
                            </a:rPr>
                            <a:t>Value</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58603"/>
                      </a:ext>
                    </a:extLst>
                  </a:tr>
                  <a:tr h="324000">
                    <a:tc>
                      <a:txBody>
                        <a:bodyPr/>
                        <a:lstStyle/>
                        <a:p>
                          <a:pPr algn="l" fontAlgn="t"/>
                          <a:r>
                            <a:rPr lang="en-GB" sz="1600" b="0" i="0" u="none" strike="noStrike" noProof="0">
                              <a:solidFill>
                                <a:srgbClr val="000000"/>
                              </a:solidFill>
                              <a:effectLst/>
                              <a:latin typeface="Calibri" panose="020F0502020204030204" pitchFamily="34" charset="0"/>
                            </a:rPr>
                            <a:t> </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a:solidFill>
                                <a:srgbClr val="000000"/>
                              </a:solidFill>
                              <a:effectLst/>
                              <a:latin typeface="Calibri" panose="020F0502020204030204" pitchFamily="34" charset="0"/>
                            </a:rPr>
                            <a:t>Preamble field length</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4352 samples</a:t>
                          </a:r>
                        </a:p>
                      </a:txBody>
                      <a:tcPr marL="2075" marR="2075" marT="2075" marB="0" anchor="ctr">
                        <a:lnL>
                          <a:noFill/>
                        </a:lnL>
                        <a:lnR>
                          <a:noFill/>
                        </a:lnR>
                        <a:lnT w="12700" cap="flat" cmpd="sng" algn="ctr">
                          <a:solidFill>
                            <a:schemeClr val="tx1"/>
                          </a:solidFill>
                          <a:prstDash val="solid"/>
                          <a:round/>
                          <a:headEnd type="none" w="med" len="med"/>
                          <a:tailEnd type="none" w="med" len="med"/>
                        </a:lnT>
                        <a:lnB>
                          <a:noFill/>
                        </a:lnB>
                        <a:solidFill>
                          <a:srgbClr val="DAE3F3"/>
                        </a:solidFill>
                      </a:tcPr>
                    </a:tc>
                    <a:extLst>
                      <a:ext uri="{0D108BD9-81ED-4DB2-BD59-A6C34878D82A}">
                        <a16:rowId xmlns:a16="http://schemas.microsoft.com/office/drawing/2014/main" val="1983503401"/>
                      </a:ext>
                    </a:extLst>
                  </a:tr>
                  <a:tr h="324000">
                    <a:tc>
                      <a:txBody>
                        <a:bodyPr/>
                        <a:lstStyle/>
                        <a:p>
                          <a:pPr algn="l" fontAlgn="t"/>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Data localization length (1 Byte)</a:t>
                          </a:r>
                        </a:p>
                      </a:txBody>
                      <a:tcPr marL="2075" marR="2075" marT="2075" marB="0" anchor="ctr">
                        <a:lnL>
                          <a:noFill/>
                        </a:lnL>
                        <a:lnR>
                          <a:noFill/>
                        </a:lnR>
                        <a:lnT>
                          <a:noFill/>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1088 samples</a:t>
                          </a:r>
                        </a:p>
                      </a:txBody>
                      <a:tcPr marL="2075" marR="2075" marT="2075" marB="0" anchor="ctr">
                        <a:lnL>
                          <a:noFill/>
                        </a:lnL>
                        <a:lnR>
                          <a:noFill/>
                        </a:lnR>
                        <a:lnT>
                          <a:noFill/>
                        </a:lnT>
                        <a:lnB>
                          <a:noFill/>
                        </a:lnB>
                        <a:noFill/>
                      </a:tcPr>
                    </a:tc>
                    <a:extLst>
                      <a:ext uri="{0D108BD9-81ED-4DB2-BD59-A6C34878D82A}">
                        <a16:rowId xmlns:a16="http://schemas.microsoft.com/office/drawing/2014/main" val="104838495"/>
                      </a:ext>
                    </a:extLst>
                  </a:tr>
                  <a:tr h="324000">
                    <a:tc>
                      <a:txBody>
                        <a:bodyPr/>
                        <a:lstStyle/>
                        <a:p>
                          <a:pPr marL="0" algn="l" defTabSz="914400" rtl="0" eaLnBrk="1" fontAlgn="t" latinLnBrk="0" hangingPunct="1"/>
                          <a:endParaRPr lang="en-GB" sz="1600" b="0" i="0" u="none" strike="noStrike" kern="1200" noProof="0" dirty="0">
                            <a:solidFill>
                              <a:srgbClr val="000000"/>
                            </a:solidFill>
                            <a:effectLst/>
                            <a:latin typeface="Calibri" panose="020F0502020204030204" pitchFamily="34" charset="0"/>
                            <a:ea typeface="+mn-ea"/>
                            <a:cs typeface="+mn-cs"/>
                          </a:endParaRPr>
                        </a:p>
                      </a:txBody>
                      <a:tcPr marL="2075" marR="2075" marT="2075" marB="0" anchor="ctr">
                        <a:lnL w="12700" cmpd="sng">
                          <a:noFill/>
                          <a:prstDash val="soli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Idle time</a:t>
                          </a:r>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endParaRPr lang="LID4096"/>
                        </a:p>
                      </a:txBody>
                      <a:tcPr marL="2075" marR="2075" marT="207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275355" t="-307547" r="-474" b="-326415"/>
                          </a:stretch>
                        </a:blipFill>
                      </a:tcPr>
                    </a:tc>
                    <a:extLst>
                      <a:ext uri="{0D108BD9-81ED-4DB2-BD59-A6C34878D82A}">
                        <a16:rowId xmlns:a16="http://schemas.microsoft.com/office/drawing/2014/main" val="161200889"/>
                      </a:ext>
                    </a:extLst>
                  </a:tr>
                  <a:tr h="297972">
                    <a:tc>
                      <a:txBody>
                        <a:bodyPr/>
                        <a:lstStyle/>
                        <a:p>
                          <a:endParaRPr lang="LID4096"/>
                        </a:p>
                      </a:txBody>
                      <a:tcPr marL="2075" marR="2075" marT="2075" marB="0" anchor="ctr">
                        <a:lnL>
                          <a:noFill/>
                        </a:lnL>
                        <a:lnR>
                          <a:noFill/>
                        </a:lnR>
                        <a:lnT w="6350" cap="flat" cmpd="sng" algn="ctr">
                          <a:noFill/>
                          <a:prstDash val="solid"/>
                          <a:round/>
                          <a:headEnd type="none" w="med" len="med"/>
                          <a:tailEnd type="none" w="med" len="med"/>
                        </a:lnT>
                        <a:lnB>
                          <a:noFill/>
                        </a:lnB>
                        <a:blipFill>
                          <a:blip r:embed="rId2"/>
                          <a:stretch>
                            <a:fillRect t="-440816" r="-454545" b="-253061"/>
                          </a:stretch>
                        </a:blipFill>
                      </a:tcPr>
                    </a:tc>
                    <a:tc>
                      <a:txBody>
                        <a:bodyPr/>
                        <a:lstStyle/>
                        <a:p>
                          <a:pPr algn="l" fontAlgn="t"/>
                          <a:r>
                            <a:rPr lang="en-GB" sz="1600" b="0" i="0" u="none" strike="noStrike" noProof="0">
                              <a:solidFill>
                                <a:srgbClr val="000000"/>
                              </a:solidFill>
                              <a:effectLst/>
                              <a:latin typeface="Calibri" panose="020F0502020204030204" pitchFamily="34" charset="0"/>
                            </a:rPr>
                            <a:t>Sampling frequency</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6350" cap="flat" cmpd="sng" algn="ctr">
                          <a:noFill/>
                          <a:prstDash val="solid"/>
                          <a:round/>
                          <a:headEnd type="none" w="med" len="med"/>
                          <a:tailEnd type="none" w="med" len="med"/>
                        </a:lnT>
                        <a:lnB>
                          <a:noFill/>
                        </a:lnB>
                        <a:noFill/>
                      </a:tcPr>
                    </a:tc>
                    <a:tc>
                      <a:txBody>
                        <a:bodyPr/>
                        <a:lstStyle/>
                        <a:p>
                          <a:pPr algn="l" fontAlgn="t"/>
                          <a:r>
                            <a:rPr lang="en-GB" sz="1600" b="0" i="0" u="none" strike="noStrike" noProof="0" dirty="0">
                              <a:solidFill>
                                <a:srgbClr val="000000"/>
                              </a:solidFill>
                              <a:effectLst/>
                              <a:latin typeface="Calibri" panose="020F0502020204030204" pitchFamily="34" charset="0"/>
                            </a:rPr>
                            <a:t>1.76 GHz</a:t>
                          </a:r>
                        </a:p>
                      </a:txBody>
                      <a:tcPr marL="2075" marR="2075" marT="2075" marB="0" anchor="ctr">
                        <a:lnL>
                          <a:noFill/>
                        </a:lnL>
                        <a:lnR>
                          <a:noFill/>
                        </a:lnR>
                        <a:lnT w="6350" cap="flat" cmpd="sng" algn="ctr">
                          <a:noFill/>
                          <a:prstDash val="solid"/>
                          <a:round/>
                          <a:headEnd type="none" w="med" len="med"/>
                          <a:tailEnd type="none" w="med" len="med"/>
                        </a:lnT>
                        <a:lnB>
                          <a:noFill/>
                        </a:lnB>
                        <a:noFill/>
                      </a:tcPr>
                    </a:tc>
                    <a:extLst>
                      <a:ext uri="{0D108BD9-81ED-4DB2-BD59-A6C34878D82A}">
                        <a16:rowId xmlns:a16="http://schemas.microsoft.com/office/drawing/2014/main" val="2858223886"/>
                      </a:ext>
                    </a:extLst>
                  </a:tr>
                  <a:tr h="386001">
                    <a:tc>
                      <a:txBody>
                        <a:bodyPr/>
                        <a:lstStyle/>
                        <a:p>
                          <a:endParaRPr lang="LID4096"/>
                        </a:p>
                      </a:txBody>
                      <a:tcPr marL="2075" marR="2075" marT="2075" marB="0" anchor="ctr">
                        <a:lnL w="12700" cmpd="sng">
                          <a:noFill/>
                          <a:prstDash val="soli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414063" r="-454545" b="-93750"/>
                          </a:stretch>
                        </a:blipFill>
                      </a:tcPr>
                    </a:tc>
                    <a:tc>
                      <a:txBody>
                        <a:bodyPr/>
                        <a:lstStyle/>
                        <a:p>
                          <a:pPr algn="l" fontAlgn="t"/>
                          <a:r>
                            <a:rPr lang="en-GB" sz="1600" b="0" i="0" u="none" strike="noStrike" noProof="0" dirty="0">
                              <a:solidFill>
                                <a:srgbClr val="000000"/>
                              </a:solidFill>
                              <a:effectLst/>
                              <a:latin typeface="Calibri" panose="020F0502020204030204" pitchFamily="34" charset="0"/>
                            </a:rPr>
                            <a:t>Carrier frequency, Channel 2</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l" fontAlgn="t"/>
                          <a:r>
                            <a:rPr lang="en-GB" sz="1600" b="0" i="0" u="none" strike="noStrike" noProof="0" dirty="0">
                              <a:solidFill>
                                <a:srgbClr val="000000"/>
                              </a:solidFill>
                              <a:effectLst/>
                              <a:latin typeface="Calibri" panose="020F0502020204030204" pitchFamily="34" charset="0"/>
                            </a:rPr>
                            <a:t>60.48 GHz</a:t>
                          </a:r>
                        </a:p>
                      </a:txBody>
                      <a:tcPr marL="2075" marR="2075" marT="207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826555346"/>
                      </a:ext>
                    </a:extLst>
                  </a:tr>
                  <a:tr h="245915">
                    <a:tc>
                      <a:txBody>
                        <a:bodyPr/>
                        <a:lstStyle/>
                        <a:p>
                          <a:endParaRPr lang="LID4096"/>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t="-822500" r="-454545" b="-50000"/>
                          </a:stretch>
                        </a:blipFill>
                      </a:tcPr>
                    </a:tc>
                    <a:tc>
                      <a:txBody>
                        <a:bodyPr/>
                        <a:lstStyle/>
                        <a:p>
                          <a:pPr algn="l" fontAlgn="t"/>
                          <a:r>
                            <a:rPr lang="en-GB" sz="1600" b="0" i="0" u="none" strike="noStrike" noProof="0">
                              <a:solidFill>
                                <a:srgbClr val="000000"/>
                              </a:solidFill>
                              <a:effectLst/>
                              <a:latin typeface="Calibri" panose="020F0502020204030204" pitchFamily="34" charset="0"/>
                            </a:rPr>
                            <a:t>MU speed</a:t>
                          </a:r>
                          <a:endParaRPr lang="en-GB" sz="1600" b="0" i="0" u="none" strike="noStrike" noProof="0" dirty="0">
                            <a:solidFill>
                              <a:srgbClr val="000000"/>
                            </a:solidFill>
                            <a:effectLst/>
                            <a:latin typeface="Calibri" panose="020F0502020204030204" pitchFamily="34" charset="0"/>
                          </a:endParaRP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GB" sz="1600" b="0" i="0" u="none" strike="noStrike" noProof="0" dirty="0">
                              <a:solidFill>
                                <a:srgbClr val="000000"/>
                              </a:solidFill>
                              <a:effectLst/>
                              <a:latin typeface="Calibri" panose="020F0502020204030204" pitchFamily="34" charset="0"/>
                            </a:rPr>
                            <a:t>1 m/s</a:t>
                          </a:r>
                        </a:p>
                      </a:txBody>
                      <a:tcPr marL="2075" marR="2075" marT="2075"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7297622"/>
                      </a:ext>
                    </a:extLst>
                  </a:tr>
                </a:tbl>
              </a:graphicData>
            </a:graphic>
          </p:graphicFrame>
        </mc:Fallback>
      </mc:AlternateContent>
      <p:cxnSp>
        <p:nvCxnSpPr>
          <p:cNvPr id="11" name="Straight Arrow Connector 10">
            <a:extLst>
              <a:ext uri="{FF2B5EF4-FFF2-40B4-BE49-F238E27FC236}">
                <a16:creationId xmlns:a16="http://schemas.microsoft.com/office/drawing/2014/main" id="{61326AB0-87DC-E6A4-50E3-14DACB070079}"/>
              </a:ext>
            </a:extLst>
          </p:cNvPr>
          <p:cNvCxnSpPr>
            <a:cxnSpLocks/>
          </p:cNvCxnSpPr>
          <p:nvPr/>
        </p:nvCxnSpPr>
        <p:spPr>
          <a:xfrm>
            <a:off x="5706882" y="1953795"/>
            <a:ext cx="640800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43877E2-C47B-8FA7-5CFF-C13C481D147E}"/>
                  </a:ext>
                </a:extLst>
              </p:cNvPr>
              <p:cNvSpPr txBox="1"/>
              <p:nvPr/>
            </p:nvSpPr>
            <p:spPr>
              <a:xfrm>
                <a:off x="11849008" y="202671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𝑡</m:t>
                      </m:r>
                    </m:oMath>
                  </m:oMathPara>
                </a14:m>
                <a:endParaRPr lang="en-GB" noProof="0" dirty="0"/>
              </a:p>
            </p:txBody>
          </p:sp>
        </mc:Choice>
        <mc:Fallback xmlns="">
          <p:sp>
            <p:nvSpPr>
              <p:cNvPr id="12" name="TextBox 11">
                <a:extLst>
                  <a:ext uri="{FF2B5EF4-FFF2-40B4-BE49-F238E27FC236}">
                    <a16:creationId xmlns:a16="http://schemas.microsoft.com/office/drawing/2014/main" id="{843877E2-C47B-8FA7-5CFF-C13C481D147E}"/>
                  </a:ext>
                </a:extLst>
              </p:cNvPr>
              <p:cNvSpPr txBox="1">
                <a:spLocks noRot="1" noChangeAspect="1" noMove="1" noResize="1" noEditPoints="1" noAdjustHandles="1" noChangeArrowheads="1" noChangeShapeType="1" noTextEdit="1"/>
              </p:cNvSpPr>
              <p:nvPr/>
            </p:nvSpPr>
            <p:spPr>
              <a:xfrm>
                <a:off x="11849008" y="2026716"/>
                <a:ext cx="161133" cy="276999"/>
              </a:xfrm>
              <a:prstGeom prst="rect">
                <a:avLst/>
              </a:prstGeom>
              <a:blipFill>
                <a:blip r:embed="rId3"/>
                <a:stretch>
                  <a:fillRect l="-30769" r="-23077" b="-652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B4C3480-6182-79BA-43A6-C753E25F71CA}"/>
                  </a:ext>
                </a:extLst>
              </p:cNvPr>
              <p:cNvSpPr txBox="1"/>
              <p:nvPr/>
            </p:nvSpPr>
            <p:spPr>
              <a:xfrm>
                <a:off x="6736200" y="1506535"/>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17" name="TextBox 16">
                <a:extLst>
                  <a:ext uri="{FF2B5EF4-FFF2-40B4-BE49-F238E27FC236}">
                    <a16:creationId xmlns:a16="http://schemas.microsoft.com/office/drawing/2014/main" id="{1B4C3480-6182-79BA-43A6-C753E25F71CA}"/>
                  </a:ext>
                </a:extLst>
              </p:cNvPr>
              <p:cNvSpPr txBox="1">
                <a:spLocks noRot="1" noChangeAspect="1" noMove="1" noResize="1" noEditPoints="1" noAdjustHandles="1" noChangeArrowheads="1" noChangeShapeType="1" noTextEdit="1"/>
              </p:cNvSpPr>
              <p:nvPr/>
            </p:nvSpPr>
            <p:spPr>
              <a:xfrm>
                <a:off x="6736200" y="1506535"/>
                <a:ext cx="381730" cy="369332"/>
              </a:xfrm>
              <a:prstGeom prst="rect">
                <a:avLst/>
              </a:prstGeom>
              <a:blipFill>
                <a:blip r:embed="rId4"/>
                <a:stretch>
                  <a:fillRect/>
                </a:stretch>
              </a:blipFill>
            </p:spPr>
            <p:txBody>
              <a:bodyPr/>
              <a:lstStyle/>
              <a:p>
                <a:r>
                  <a:rPr lang="LID4096">
                    <a:noFill/>
                  </a:rPr>
                  <a:t> </a:t>
                </a:r>
              </a:p>
            </p:txBody>
          </p:sp>
        </mc:Fallback>
      </mc:AlternateContent>
      <p:sp>
        <p:nvSpPr>
          <p:cNvPr id="18" name="Rectangle: Rounded Corners 17">
            <a:extLst>
              <a:ext uri="{FF2B5EF4-FFF2-40B4-BE49-F238E27FC236}">
                <a16:creationId xmlns:a16="http://schemas.microsoft.com/office/drawing/2014/main" id="{0DD5541D-A4B7-5244-05D0-82F27828C3FF}"/>
              </a:ext>
            </a:extLst>
          </p:cNvPr>
          <p:cNvSpPr/>
          <p:nvPr/>
        </p:nvSpPr>
        <p:spPr>
          <a:xfrm>
            <a:off x="7100793" y="1481819"/>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A1B202A-1494-3E9F-0702-3918E28B7C1F}"/>
                  </a:ext>
                </a:extLst>
              </p:cNvPr>
              <p:cNvSpPr txBox="1"/>
              <p:nvPr/>
            </p:nvSpPr>
            <p:spPr>
              <a:xfrm>
                <a:off x="7139739" y="1503827"/>
                <a:ext cx="87977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1" i="1" noProof="0" smtClean="0">
                              <a:latin typeface="Cambria Math" panose="02040503050406030204" pitchFamily="18" charset="0"/>
                            </a:rPr>
                            <m:t>,</m:t>
                          </m:r>
                          <m:r>
                            <m:rPr>
                              <m:sty m:val="p"/>
                            </m:rPr>
                            <a:rPr lang="de-DE">
                              <a:latin typeface="Cambria Math" panose="02040503050406030204" pitchFamily="18" charset="0"/>
                            </a:rPr>
                            <m:t>Tx</m:t>
                          </m:r>
                        </m:sub>
                      </m:sSub>
                    </m:oMath>
                  </m:oMathPara>
                </a14:m>
                <a:endParaRPr lang="en-GB" noProof="0" dirty="0"/>
              </a:p>
            </p:txBody>
          </p:sp>
        </mc:Choice>
        <mc:Fallback xmlns="">
          <p:sp>
            <p:nvSpPr>
              <p:cNvPr id="19" name="TextBox 18">
                <a:extLst>
                  <a:ext uri="{FF2B5EF4-FFF2-40B4-BE49-F238E27FC236}">
                    <a16:creationId xmlns:a16="http://schemas.microsoft.com/office/drawing/2014/main" id="{9A1B202A-1494-3E9F-0702-3918E28B7C1F}"/>
                  </a:ext>
                </a:extLst>
              </p:cNvPr>
              <p:cNvSpPr txBox="1">
                <a:spLocks noRot="1" noChangeAspect="1" noMove="1" noResize="1" noEditPoints="1" noAdjustHandles="1" noChangeArrowheads="1" noChangeShapeType="1" noTextEdit="1"/>
              </p:cNvSpPr>
              <p:nvPr/>
            </p:nvSpPr>
            <p:spPr>
              <a:xfrm>
                <a:off x="7139739" y="1503827"/>
                <a:ext cx="879774" cy="381515"/>
              </a:xfrm>
              <a:prstGeom prst="rect">
                <a:avLst/>
              </a:prstGeom>
              <a:blipFill>
                <a:blip r:embed="rId5"/>
                <a:stretch>
                  <a:fillRect/>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58A940B8-D36D-CD1E-7519-392433843691}"/>
              </a:ext>
            </a:extLst>
          </p:cNvPr>
          <p:cNvCxnSpPr>
            <a:cxnSpLocks/>
          </p:cNvCxnSpPr>
          <p:nvPr/>
        </p:nvCxnSpPr>
        <p:spPr>
          <a:xfrm>
            <a:off x="5706883" y="1258535"/>
            <a:ext cx="2340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F0178E7-E766-A534-83BE-F3E35867166C}"/>
                  </a:ext>
                </a:extLst>
              </p:cNvPr>
              <p:cNvSpPr txBox="1"/>
              <p:nvPr/>
            </p:nvSpPr>
            <p:spPr>
              <a:xfrm>
                <a:off x="8386153" y="823572"/>
                <a:ext cx="1799073" cy="394532"/>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𝑁</m:t>
                        </m:r>
                      </m:e>
                      <m:sub>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𝑇</m:t>
                            </m:r>
                          </m:e>
                          <m:sub>
                            <m:r>
                              <a:rPr lang="es-ES" b="0" i="1" noProof="0" smtClean="0">
                                <a:latin typeface="Cambria Math" panose="02040503050406030204" pitchFamily="18" charset="0"/>
                                <a:ea typeface="Cambria Math" panose="02040503050406030204" pitchFamily="18" charset="0"/>
                              </a:rPr>
                              <m:t>𝑥</m:t>
                            </m:r>
                          </m:sub>
                        </m:sSub>
                      </m:sub>
                    </m:sSub>
                  </m:oMath>
                </a14:m>
                <a:r>
                  <a:rPr lang="en-GB" noProof="0" dirty="0"/>
                  <a:t> snapshots</a:t>
                </a:r>
              </a:p>
            </p:txBody>
          </p:sp>
        </mc:Choice>
        <mc:Fallback xmlns="">
          <p:sp>
            <p:nvSpPr>
              <p:cNvPr id="21" name="TextBox 20">
                <a:extLst>
                  <a:ext uri="{FF2B5EF4-FFF2-40B4-BE49-F238E27FC236}">
                    <a16:creationId xmlns:a16="http://schemas.microsoft.com/office/drawing/2014/main" id="{BF0178E7-E766-A534-83BE-F3E35867166C}"/>
                  </a:ext>
                </a:extLst>
              </p:cNvPr>
              <p:cNvSpPr txBox="1">
                <a:spLocks noRot="1" noChangeAspect="1" noMove="1" noResize="1" noEditPoints="1" noAdjustHandles="1" noChangeArrowheads="1" noChangeShapeType="1" noTextEdit="1"/>
              </p:cNvSpPr>
              <p:nvPr/>
            </p:nvSpPr>
            <p:spPr>
              <a:xfrm>
                <a:off x="8386153" y="823572"/>
                <a:ext cx="1799073" cy="394532"/>
              </a:xfrm>
              <a:prstGeom prst="rect">
                <a:avLst/>
              </a:prstGeom>
              <a:blipFill>
                <a:blip r:embed="rId6"/>
                <a:stretch>
                  <a:fillRect t="-7692" b="-16923"/>
                </a:stretch>
              </a:blipFill>
            </p:spPr>
            <p:txBody>
              <a:bodyPr/>
              <a:lstStyle/>
              <a:p>
                <a:r>
                  <a:rPr lang="LID4096">
                    <a:noFill/>
                  </a:rPr>
                  <a:t> </a:t>
                </a:r>
              </a:p>
            </p:txBody>
          </p:sp>
        </mc:Fallback>
      </mc:AlternateContent>
      <p:sp>
        <p:nvSpPr>
          <p:cNvPr id="25" name="Rectangle: Rounded Corners 24">
            <a:extLst>
              <a:ext uri="{FF2B5EF4-FFF2-40B4-BE49-F238E27FC236}">
                <a16:creationId xmlns:a16="http://schemas.microsoft.com/office/drawing/2014/main" id="{7F3C6576-7E3C-B276-682C-7EE09CA2B31E}"/>
              </a:ext>
            </a:extLst>
          </p:cNvPr>
          <p:cNvSpPr/>
          <p:nvPr/>
        </p:nvSpPr>
        <p:spPr>
          <a:xfrm>
            <a:off x="5752884" y="1457379"/>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3190F70-FE1A-EC51-4368-D137A4B60511}"/>
                  </a:ext>
                </a:extLst>
              </p:cNvPr>
              <p:cNvSpPr txBox="1"/>
              <p:nvPr/>
            </p:nvSpPr>
            <p:spPr>
              <a:xfrm>
                <a:off x="5791830" y="1479387"/>
                <a:ext cx="879774"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0" i="1" noProof="0"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𝑡</m:t>
                              </m:r>
                            </m:e>
                            <m:sub>
                              <m:r>
                                <a:rPr lang="de-DE" i="1">
                                  <a:latin typeface="Cambria Math" panose="02040503050406030204" pitchFamily="18" charset="0"/>
                                </a:rPr>
                                <m:t>1</m:t>
                              </m:r>
                            </m:sub>
                          </m:sSub>
                        </m:sub>
                      </m:sSub>
                    </m:oMath>
                  </m:oMathPara>
                </a14:m>
                <a:endParaRPr lang="en-GB" noProof="0" dirty="0"/>
              </a:p>
            </p:txBody>
          </p:sp>
        </mc:Choice>
        <mc:Fallback xmlns="">
          <p:sp>
            <p:nvSpPr>
              <p:cNvPr id="26" name="TextBox 25">
                <a:extLst>
                  <a:ext uri="{FF2B5EF4-FFF2-40B4-BE49-F238E27FC236}">
                    <a16:creationId xmlns:a16="http://schemas.microsoft.com/office/drawing/2014/main" id="{73190F70-FE1A-EC51-4368-D137A4B60511}"/>
                  </a:ext>
                </a:extLst>
              </p:cNvPr>
              <p:cNvSpPr txBox="1">
                <a:spLocks noRot="1" noChangeAspect="1" noMove="1" noResize="1" noEditPoints="1" noAdjustHandles="1" noChangeArrowheads="1" noChangeShapeType="1" noTextEdit="1"/>
              </p:cNvSpPr>
              <p:nvPr/>
            </p:nvSpPr>
            <p:spPr>
              <a:xfrm>
                <a:off x="5791830" y="1479387"/>
                <a:ext cx="879774" cy="393121"/>
              </a:xfrm>
              <a:prstGeom prst="rect">
                <a:avLst/>
              </a:prstGeom>
              <a:blipFill>
                <a:blip r:embed="rId7"/>
                <a:stretch>
                  <a:fillRect/>
                </a:stretch>
              </a:blipFill>
            </p:spPr>
            <p:txBody>
              <a:bodyPr/>
              <a:lstStyle/>
              <a:p>
                <a:r>
                  <a:rPr lang="LID4096">
                    <a:noFill/>
                  </a:rPr>
                  <a:t> </a:t>
                </a:r>
              </a:p>
            </p:txBody>
          </p:sp>
        </mc:Fallback>
      </mc:AlternateContent>
      <p:sp>
        <p:nvSpPr>
          <p:cNvPr id="29" name="Rectangle: Rounded Corners 28">
            <a:extLst>
              <a:ext uri="{FF2B5EF4-FFF2-40B4-BE49-F238E27FC236}">
                <a16:creationId xmlns:a16="http://schemas.microsoft.com/office/drawing/2014/main" id="{2D5F9DC9-9B8F-0EEC-4E17-43416F03490E}"/>
              </a:ext>
            </a:extLst>
          </p:cNvPr>
          <p:cNvSpPr/>
          <p:nvPr/>
        </p:nvSpPr>
        <p:spPr>
          <a:xfrm>
            <a:off x="8167593" y="1469343"/>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6A1B6B8-273D-90CA-372D-EF10999BDEDC}"/>
                  </a:ext>
                </a:extLst>
              </p:cNvPr>
              <p:cNvSpPr txBox="1"/>
              <p:nvPr/>
            </p:nvSpPr>
            <p:spPr>
              <a:xfrm>
                <a:off x="8206539" y="1491351"/>
                <a:ext cx="87977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1" i="1" noProof="0" smtClean="0">
                              <a:latin typeface="Cambria Math" panose="02040503050406030204" pitchFamily="18" charset="0"/>
                            </a:rPr>
                            <m:t>,</m:t>
                          </m:r>
                          <m:r>
                            <m:rPr>
                              <m:sty m:val="p"/>
                            </m:rPr>
                            <a:rPr lang="de-DE">
                              <a:latin typeface="Cambria Math" panose="02040503050406030204" pitchFamily="18" charset="0"/>
                            </a:rPr>
                            <m:t>Tx</m:t>
                          </m:r>
                          <m:r>
                            <a:rPr lang="de-DE">
                              <a:latin typeface="Cambria Math" panose="02040503050406030204" pitchFamily="18" charset="0"/>
                            </a:rPr>
                            <m:t>+1</m:t>
                          </m:r>
                        </m:sub>
                      </m:sSub>
                    </m:oMath>
                  </m:oMathPara>
                </a14:m>
                <a:endParaRPr lang="en-GB" noProof="0" dirty="0"/>
              </a:p>
            </p:txBody>
          </p:sp>
        </mc:Choice>
        <mc:Fallback xmlns="">
          <p:sp>
            <p:nvSpPr>
              <p:cNvPr id="30" name="TextBox 29">
                <a:extLst>
                  <a:ext uri="{FF2B5EF4-FFF2-40B4-BE49-F238E27FC236}">
                    <a16:creationId xmlns:a16="http://schemas.microsoft.com/office/drawing/2014/main" id="{C6A1B6B8-273D-90CA-372D-EF10999BDEDC}"/>
                  </a:ext>
                </a:extLst>
              </p:cNvPr>
              <p:cNvSpPr txBox="1">
                <a:spLocks noRot="1" noChangeAspect="1" noMove="1" noResize="1" noEditPoints="1" noAdjustHandles="1" noChangeArrowheads="1" noChangeShapeType="1" noTextEdit="1"/>
              </p:cNvSpPr>
              <p:nvPr/>
            </p:nvSpPr>
            <p:spPr>
              <a:xfrm>
                <a:off x="8206539" y="1491351"/>
                <a:ext cx="879774" cy="381515"/>
              </a:xfrm>
              <a:prstGeom prst="rect">
                <a:avLst/>
              </a:prstGeom>
              <a:blipFill>
                <a:blip r:embed="rId8"/>
                <a:stretch>
                  <a:fillRect/>
                </a:stretch>
              </a:blipFill>
            </p:spPr>
            <p:txBody>
              <a:bodyPr/>
              <a:lstStyle/>
              <a:p>
                <a:r>
                  <a:rPr lang="LID4096">
                    <a:noFill/>
                  </a:rPr>
                  <a:t> </a:t>
                </a:r>
              </a:p>
            </p:txBody>
          </p:sp>
        </mc:Fallback>
      </mc:AlternateContent>
      <p:cxnSp>
        <p:nvCxnSpPr>
          <p:cNvPr id="31" name="Straight Arrow Connector 30">
            <a:extLst>
              <a:ext uri="{FF2B5EF4-FFF2-40B4-BE49-F238E27FC236}">
                <a16:creationId xmlns:a16="http://schemas.microsoft.com/office/drawing/2014/main" id="{BD5C701B-3827-79E1-CCFB-1E852EDE03F2}"/>
              </a:ext>
            </a:extLst>
          </p:cNvPr>
          <p:cNvCxnSpPr>
            <a:cxnSpLocks/>
          </p:cNvCxnSpPr>
          <p:nvPr/>
        </p:nvCxnSpPr>
        <p:spPr>
          <a:xfrm>
            <a:off x="8127919" y="1246603"/>
            <a:ext cx="2340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27F6F12F-C6BB-8F37-52B9-2489E678C9B3}"/>
              </a:ext>
            </a:extLst>
          </p:cNvPr>
          <p:cNvSpPr/>
          <p:nvPr/>
        </p:nvSpPr>
        <p:spPr>
          <a:xfrm>
            <a:off x="10930288" y="1415996"/>
            <a:ext cx="957667" cy="423496"/>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68A0708-18D8-07D0-A9D5-F2856613025B}"/>
                  </a:ext>
                </a:extLst>
              </p:cNvPr>
              <p:cNvSpPr txBox="1"/>
              <p:nvPr/>
            </p:nvSpPr>
            <p:spPr>
              <a:xfrm>
                <a:off x="10969234" y="1438004"/>
                <a:ext cx="879774" cy="394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noProof="0" smtClean="0">
                              <a:latin typeface="Cambria Math" panose="02040503050406030204" pitchFamily="18" charset="0"/>
                            </a:rPr>
                          </m:ctrlPr>
                        </m:sSubPr>
                        <m:e>
                          <m:r>
                            <a:rPr lang="en-GB" b="1" i="1" noProof="0" smtClean="0">
                              <a:latin typeface="Cambria Math" panose="02040503050406030204" pitchFamily="18" charset="0"/>
                              <a:ea typeface="Cambria Math" panose="02040503050406030204" pitchFamily="18" charset="0"/>
                            </a:rPr>
                            <m:t>𝜰</m:t>
                          </m:r>
                        </m:e>
                        <m:sub>
                          <m:r>
                            <a:rPr lang="en-GB" b="0" i="1" noProof="0" smtClean="0">
                              <a:latin typeface="Cambria Math" panose="02040503050406030204" pitchFamily="18" charset="0"/>
                            </a:rPr>
                            <m:t>0</m:t>
                          </m:r>
                          <m:r>
                            <a:rPr lang="de-DE" b="1" i="1" noProof="0" smtClean="0">
                              <a:latin typeface="Cambria Math" panose="02040503050406030204" pitchFamily="18" charset="0"/>
                            </a:rPr>
                            <m:t>,</m:t>
                          </m:r>
                          <m:r>
                            <m:rPr>
                              <m:sty m:val="p"/>
                            </m:rPr>
                            <a:rPr lang="de-DE">
                              <a:latin typeface="Cambria Math" panose="02040503050406030204" pitchFamily="18" charset="0"/>
                            </a:rPr>
                            <m:t>TxT</m:t>
                          </m:r>
                          <m:r>
                            <m:rPr>
                              <m:sty m:val="p"/>
                            </m:rPr>
                            <a:rPr lang="de-DE" b="0" i="0" smtClean="0">
                              <a:latin typeface="Cambria Math" panose="02040503050406030204" pitchFamily="18" charset="0"/>
                            </a:rPr>
                            <m:t>y</m:t>
                          </m:r>
                        </m:sub>
                      </m:sSub>
                    </m:oMath>
                  </m:oMathPara>
                </a14:m>
                <a:endParaRPr lang="en-GB" noProof="0" dirty="0"/>
              </a:p>
            </p:txBody>
          </p:sp>
        </mc:Choice>
        <mc:Fallback xmlns="">
          <p:sp>
            <p:nvSpPr>
              <p:cNvPr id="34" name="TextBox 33">
                <a:extLst>
                  <a:ext uri="{FF2B5EF4-FFF2-40B4-BE49-F238E27FC236}">
                    <a16:creationId xmlns:a16="http://schemas.microsoft.com/office/drawing/2014/main" id="{268A0708-18D8-07D0-A9D5-F2856613025B}"/>
                  </a:ext>
                </a:extLst>
              </p:cNvPr>
              <p:cNvSpPr txBox="1">
                <a:spLocks noRot="1" noChangeAspect="1" noMove="1" noResize="1" noEditPoints="1" noAdjustHandles="1" noChangeArrowheads="1" noChangeShapeType="1" noTextEdit="1"/>
              </p:cNvSpPr>
              <p:nvPr/>
            </p:nvSpPr>
            <p:spPr>
              <a:xfrm>
                <a:off x="10969234" y="1438004"/>
                <a:ext cx="879774" cy="394852"/>
              </a:xfrm>
              <a:prstGeom prst="rect">
                <a:avLst/>
              </a:prstGeom>
              <a:blipFill>
                <a:blip r:embed="rId9"/>
                <a:stretch>
                  <a:fillRect b="-4615"/>
                </a:stretch>
              </a:blipFill>
            </p:spPr>
            <p:txBody>
              <a:bodyPr/>
              <a:lstStyle/>
              <a:p>
                <a:r>
                  <a:rPr lang="LID4096">
                    <a:noFill/>
                  </a:rPr>
                  <a:t> </a:t>
                </a:r>
              </a:p>
            </p:txBody>
          </p:sp>
        </mc:Fallback>
      </mc:AlternateContent>
      <p:cxnSp>
        <p:nvCxnSpPr>
          <p:cNvPr id="35" name="Straight Arrow Connector 34">
            <a:extLst>
              <a:ext uri="{FF2B5EF4-FFF2-40B4-BE49-F238E27FC236}">
                <a16:creationId xmlns:a16="http://schemas.microsoft.com/office/drawing/2014/main" id="{6ADCE602-1729-7A14-1A59-5DC87C2D7745}"/>
              </a:ext>
            </a:extLst>
          </p:cNvPr>
          <p:cNvCxnSpPr>
            <a:cxnSpLocks/>
          </p:cNvCxnSpPr>
          <p:nvPr/>
        </p:nvCxnSpPr>
        <p:spPr>
          <a:xfrm>
            <a:off x="5718460" y="626075"/>
            <a:ext cx="6169495"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0C3F26B-7E9F-83B3-9F67-9E57D9F09C91}"/>
                  </a:ext>
                </a:extLst>
              </p:cNvPr>
              <p:cNvSpPr txBox="1"/>
              <p:nvPr/>
            </p:nvSpPr>
            <p:spPr>
              <a:xfrm>
                <a:off x="8000882" y="157948"/>
                <a:ext cx="1921608" cy="422360"/>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𝑁</m:t>
                        </m:r>
                      </m:e>
                      <m:sub>
                        <m:sSub>
                          <m:sSubPr>
                            <m:ctrlPr>
                              <a:rPr lang="en-GB"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𝑇</m:t>
                            </m:r>
                          </m:e>
                          <m:sub>
                            <m:r>
                              <a:rPr lang="es-ES" b="0" i="1" smtClean="0">
                                <a:latin typeface="Cambria Math" panose="02040503050406030204" pitchFamily="18" charset="0"/>
                                <a:ea typeface="Cambria Math" panose="02040503050406030204" pitchFamily="18" charset="0"/>
                              </a:rPr>
                              <m:t>𝑦</m:t>
                            </m:r>
                          </m:sub>
                        </m:sSub>
                      </m:sub>
                    </m:sSub>
                  </m:oMath>
                </a14:m>
                <a:r>
                  <a:rPr lang="en-GB" noProof="0" dirty="0"/>
                  <a:t> snapshots</a:t>
                </a:r>
              </a:p>
            </p:txBody>
          </p:sp>
        </mc:Choice>
        <mc:Fallback xmlns="">
          <p:sp>
            <p:nvSpPr>
              <p:cNvPr id="36" name="TextBox 35">
                <a:extLst>
                  <a:ext uri="{FF2B5EF4-FFF2-40B4-BE49-F238E27FC236}">
                    <a16:creationId xmlns:a16="http://schemas.microsoft.com/office/drawing/2014/main" id="{90C3F26B-7E9F-83B3-9F67-9E57D9F09C91}"/>
                  </a:ext>
                </a:extLst>
              </p:cNvPr>
              <p:cNvSpPr txBox="1">
                <a:spLocks noRot="1" noChangeAspect="1" noMove="1" noResize="1" noEditPoints="1" noAdjustHandles="1" noChangeArrowheads="1" noChangeShapeType="1" noTextEdit="1"/>
              </p:cNvSpPr>
              <p:nvPr/>
            </p:nvSpPr>
            <p:spPr>
              <a:xfrm>
                <a:off x="8000882" y="157948"/>
                <a:ext cx="1921608" cy="422360"/>
              </a:xfrm>
              <a:prstGeom prst="rect">
                <a:avLst/>
              </a:prstGeom>
              <a:blipFill>
                <a:blip r:embed="rId10"/>
                <a:stretch>
                  <a:fillRect t="-8696" b="-1014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2E1F108-AA39-ECB0-39A3-E8821E99AEF3}"/>
                  </a:ext>
                </a:extLst>
              </p:cNvPr>
              <p:cNvSpPr txBox="1"/>
              <p:nvPr/>
            </p:nvSpPr>
            <p:spPr>
              <a:xfrm>
                <a:off x="9285690" y="1457379"/>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38" name="TextBox 37">
                <a:extLst>
                  <a:ext uri="{FF2B5EF4-FFF2-40B4-BE49-F238E27FC236}">
                    <a16:creationId xmlns:a16="http://schemas.microsoft.com/office/drawing/2014/main" id="{32E1F108-AA39-ECB0-39A3-E8821E99AEF3}"/>
                  </a:ext>
                </a:extLst>
              </p:cNvPr>
              <p:cNvSpPr txBox="1">
                <a:spLocks noRot="1" noChangeAspect="1" noMove="1" noResize="1" noEditPoints="1" noAdjustHandles="1" noChangeArrowheads="1" noChangeShapeType="1" noTextEdit="1"/>
              </p:cNvSpPr>
              <p:nvPr/>
            </p:nvSpPr>
            <p:spPr>
              <a:xfrm>
                <a:off x="9285690" y="1457379"/>
                <a:ext cx="381730" cy="369332"/>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6455A32-FED5-9ED1-B986-55F6147C4DA7}"/>
                  </a:ext>
                </a:extLst>
              </p:cNvPr>
              <p:cNvSpPr txBox="1"/>
              <p:nvPr/>
            </p:nvSpPr>
            <p:spPr>
              <a:xfrm>
                <a:off x="10442734" y="1443320"/>
                <a:ext cx="3817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oMath>
                  </m:oMathPara>
                </a14:m>
                <a:endParaRPr lang="en-GB" noProof="0" dirty="0"/>
              </a:p>
            </p:txBody>
          </p:sp>
        </mc:Choice>
        <mc:Fallback xmlns="">
          <p:sp>
            <p:nvSpPr>
              <p:cNvPr id="39" name="TextBox 38">
                <a:extLst>
                  <a:ext uri="{FF2B5EF4-FFF2-40B4-BE49-F238E27FC236}">
                    <a16:creationId xmlns:a16="http://schemas.microsoft.com/office/drawing/2014/main" id="{76455A32-FED5-9ED1-B986-55F6147C4DA7}"/>
                  </a:ext>
                </a:extLst>
              </p:cNvPr>
              <p:cNvSpPr txBox="1">
                <a:spLocks noRot="1" noChangeAspect="1" noMove="1" noResize="1" noEditPoints="1" noAdjustHandles="1" noChangeArrowheads="1" noChangeShapeType="1" noTextEdit="1"/>
              </p:cNvSpPr>
              <p:nvPr/>
            </p:nvSpPr>
            <p:spPr>
              <a:xfrm>
                <a:off x="10442734" y="1443320"/>
                <a:ext cx="381730" cy="369332"/>
              </a:xfrm>
              <a:prstGeom prst="rect">
                <a:avLst/>
              </a:prstGeom>
              <a:blipFill>
                <a:blip r:embed="rId12"/>
                <a:stretch>
                  <a:fillRect/>
                </a:stretch>
              </a:blipFill>
            </p:spPr>
            <p:txBody>
              <a:bodyPr/>
              <a:lstStyle/>
              <a:p>
                <a:r>
                  <a:rPr lang="LID4096">
                    <a:noFill/>
                  </a:rPr>
                  <a:t> </a:t>
                </a:r>
              </a:p>
            </p:txBody>
          </p:sp>
        </mc:Fallback>
      </mc:AlternateContent>
      <p:cxnSp>
        <p:nvCxnSpPr>
          <p:cNvPr id="42" name="Straight Arrow Connector 41">
            <a:extLst>
              <a:ext uri="{FF2B5EF4-FFF2-40B4-BE49-F238E27FC236}">
                <a16:creationId xmlns:a16="http://schemas.microsoft.com/office/drawing/2014/main" id="{AFCCBBF7-EE71-1EAB-9C97-F00AE7994B8A}"/>
              </a:ext>
            </a:extLst>
          </p:cNvPr>
          <p:cNvCxnSpPr>
            <a:cxnSpLocks/>
          </p:cNvCxnSpPr>
          <p:nvPr/>
        </p:nvCxnSpPr>
        <p:spPr>
          <a:xfrm>
            <a:off x="5827593" y="2197744"/>
            <a:ext cx="90860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63CCF80-3F5B-33D3-7A94-81D684551159}"/>
              </a:ext>
            </a:extLst>
          </p:cNvPr>
          <p:cNvSpPr txBox="1"/>
          <p:nvPr/>
        </p:nvSpPr>
        <p:spPr>
          <a:xfrm>
            <a:off x="-38947" y="6619051"/>
            <a:ext cx="11877173" cy="261610"/>
          </a:xfrm>
          <a:prstGeom prst="rect">
            <a:avLst/>
          </a:prstGeom>
          <a:noFill/>
        </p:spPr>
        <p:txBody>
          <a:bodyPr wrap="square">
            <a:spAutoFit/>
          </a:bodyPr>
          <a:lstStyle/>
          <a:p>
            <a:r>
              <a:rPr lang="en-US" sz="1100" dirty="0"/>
              <a:t>[1] T. S. Rappaport, Wireless Communications: Principles and Practice, 2nd ed. Upper Saddle River, NJ: Prentice Hall, 2009. (Eq. 4.40 c)</a:t>
            </a:r>
            <a:endParaRPr lang="LID4096" sz="1100" dirty="0"/>
          </a:p>
        </p:txBody>
      </p:sp>
      <mc:AlternateContent xmlns:mc="http://schemas.openxmlformats.org/markup-compatibility/2006" xmlns:a14="http://schemas.microsoft.com/office/drawing/2010/main">
        <mc:Choice Requires="a14">
          <p:graphicFrame>
            <p:nvGraphicFramePr>
              <p:cNvPr id="52" name="Table 51">
                <a:extLst>
                  <a:ext uri="{FF2B5EF4-FFF2-40B4-BE49-F238E27FC236}">
                    <a16:creationId xmlns:a16="http://schemas.microsoft.com/office/drawing/2014/main" id="{B6BE9C2A-0E22-1E4E-0930-AC4CE21E7F54}"/>
                  </a:ext>
                </a:extLst>
              </p:cNvPr>
              <p:cNvGraphicFramePr>
                <a:graphicFrameLocks noGrp="1"/>
              </p:cNvGraphicFramePr>
              <p:nvPr>
                <p:extLst>
                  <p:ext uri="{D42A27DB-BD31-4B8C-83A1-F6EECF244321}">
                    <p14:modId xmlns:p14="http://schemas.microsoft.com/office/powerpoint/2010/main" val="3054354805"/>
                  </p:ext>
                </p:extLst>
              </p:nvPr>
            </p:nvGraphicFramePr>
            <p:xfrm>
              <a:off x="646332" y="3752596"/>
              <a:ext cx="10489521" cy="2382394"/>
            </p:xfrm>
            <a:graphic>
              <a:graphicData uri="http://schemas.openxmlformats.org/drawingml/2006/table">
                <a:tbl>
                  <a:tblPr firstRow="1" bandRow="1">
                    <a:tableStyleId>{2D5ABB26-0587-4C30-8999-92F81FD0307C}</a:tableStyleId>
                  </a:tblPr>
                  <a:tblGrid>
                    <a:gridCol w="2589927">
                      <a:extLst>
                        <a:ext uri="{9D8B030D-6E8A-4147-A177-3AD203B41FA5}">
                          <a16:colId xmlns:a16="http://schemas.microsoft.com/office/drawing/2014/main" val="4235246394"/>
                        </a:ext>
                      </a:extLst>
                    </a:gridCol>
                    <a:gridCol w="7281354">
                      <a:extLst>
                        <a:ext uri="{9D8B030D-6E8A-4147-A177-3AD203B41FA5}">
                          <a16:colId xmlns:a16="http://schemas.microsoft.com/office/drawing/2014/main" val="3252937988"/>
                        </a:ext>
                      </a:extLst>
                    </a:gridCol>
                    <a:gridCol w="618240">
                      <a:extLst>
                        <a:ext uri="{9D8B030D-6E8A-4147-A177-3AD203B41FA5}">
                          <a16:colId xmlns:a16="http://schemas.microsoft.com/office/drawing/2014/main" val="27753013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GB" sz="1600" b="0" i="1" noProof="0" smtClean="0">
                                        <a:latin typeface="Cambria Math" panose="02040503050406030204" pitchFamily="18" charset="0"/>
                                      </a:rPr>
                                    </m:ctrlPr>
                                  </m:sSubPr>
                                  <m:e>
                                    <m:r>
                                      <a:rPr lang="en-GB" sz="1600" b="0" noProof="0" smtClean="0">
                                        <a:latin typeface="Cambria Math" panose="02040503050406030204" pitchFamily="18" charset="0"/>
                                      </a:rPr>
                                      <m:t>𝑇</m:t>
                                    </m:r>
                                  </m:e>
                                  <m:sub>
                                    <m:r>
                                      <m:rPr>
                                        <m:sty m:val="p"/>
                                      </m:rPr>
                                      <a:rPr lang="de-DE" sz="1600" b="0" noProof="0" smtClean="0">
                                        <a:latin typeface="Cambria Math" panose="02040503050406030204" pitchFamily="18" charset="0"/>
                                      </a:rPr>
                                      <m:t>PPDU</m:t>
                                    </m:r>
                                    <m:r>
                                      <a:rPr lang="de-DE" sz="1600" b="0" noProof="0" smtClean="0">
                                        <a:latin typeface="Cambria Math" panose="02040503050406030204" pitchFamily="18" charset="0"/>
                                      </a:rPr>
                                      <m:t>−</m:t>
                                    </m:r>
                                    <m:r>
                                      <m:rPr>
                                        <m:sty m:val="p"/>
                                      </m:rPr>
                                      <a:rPr lang="de-DE" sz="1600" b="0" noProof="0" smtClean="0">
                                        <a:latin typeface="Cambria Math" panose="02040503050406030204" pitchFamily="18" charset="0"/>
                                      </a:rPr>
                                      <m:t>loc</m:t>
                                    </m:r>
                                  </m:sub>
                                </m:sSub>
                                <m:r>
                                  <a:rPr lang="de-DE" sz="1600" b="0" noProof="0" smtClean="0">
                                    <a:latin typeface="Cambria Math" panose="02040503050406030204" pitchFamily="18" charset="0"/>
                                  </a:rPr>
                                  <m:t>≈</m:t>
                                </m:r>
                                <m:r>
                                  <a:rPr lang="es-ES" sz="1600" b="0" i="0" noProof="0" smtClean="0">
                                    <a:latin typeface="Cambria Math" panose="02040503050406030204" pitchFamily="18" charset="0"/>
                                  </a:rPr>
                                  <m:t>2</m:t>
                                </m:r>
                                <m:r>
                                  <a:rPr lang="es-ES" sz="1600" b="0" noProof="0" smtClean="0">
                                    <a:latin typeface="Cambria Math" panose="02040503050406030204" pitchFamily="18" charset="0"/>
                                  </a:rPr>
                                  <m:t>3</m:t>
                                </m:r>
                                <m:r>
                                  <a:rPr lang="de-DE" sz="1600" b="0" noProof="0" smtClean="0">
                                    <a:latin typeface="Cambria Math" panose="02040503050406030204" pitchFamily="18" charset="0"/>
                                  </a:rPr>
                                  <m:t> </m:t>
                                </m:r>
                                <m:r>
                                  <a:rPr lang="de-DE" sz="1600" b="0" noProof="0" smtClean="0">
                                    <a:latin typeface="Cambria Math" panose="02040503050406030204" pitchFamily="18" charset="0"/>
                                  </a:rPr>
                                  <m:t>𝜇</m:t>
                                </m:r>
                                <m:r>
                                  <m:rPr>
                                    <m:sty m:val="p"/>
                                  </m:rPr>
                                  <a:rPr lang="de-DE" sz="1600" b="0" noProof="0" smtClean="0">
                                    <a:latin typeface="Cambria Math" panose="02040503050406030204" pitchFamily="18" charset="0"/>
                                  </a:rPr>
                                  <m:t>s</m:t>
                                </m:r>
                              </m:oMath>
                            </m:oMathPara>
                          </a14:m>
                          <a:endParaRPr lang="LID4096" sz="1600" b="0" i="1" dirty="0"/>
                        </a:p>
                      </a:txBody>
                      <a:tcPr anchor="ctr">
                        <a:solidFill>
                          <a:srgbClr val="DAE3F3"/>
                        </a:solidFill>
                      </a:tcPr>
                    </a:tc>
                    <a:tc>
                      <a:txBody>
                        <a:bodyPr/>
                        <a:lstStyle/>
                        <a:p>
                          <a:pPr/>
                          <a14:m>
                            <m:oMathPara xmlns:m="http://schemas.openxmlformats.org/officeDocument/2006/math">
                              <m:oMathParaPr>
                                <m:jc m:val="left"/>
                              </m:oMathParaPr>
                              <m:oMath xmlns:m="http://schemas.openxmlformats.org/officeDocument/2006/math">
                                <m:f>
                                  <m:fPr>
                                    <m:ctrlPr>
                                      <a:rPr lang="de-DE" sz="1600" b="0" i="1" noProof="0" smtClean="0">
                                        <a:latin typeface="Cambria Math" panose="02040503050406030204" pitchFamily="18" charset="0"/>
                                      </a:rPr>
                                    </m:ctrlPr>
                                  </m:fPr>
                                  <m:num>
                                    <m:r>
                                      <a:rPr lang="de-DE" sz="1600" b="0" noProof="0" smtClean="0">
                                        <a:latin typeface="Cambria Math" panose="02040503050406030204" pitchFamily="18" charset="0"/>
                                      </a:rPr>
                                      <m:t>1</m:t>
                                    </m:r>
                                  </m:num>
                                  <m:den>
                                    <m:sSub>
                                      <m:sSubPr>
                                        <m:ctrlPr>
                                          <a:rPr lang="de-DE" sz="1600" b="0" i="1" noProof="0" smtClean="0">
                                            <a:latin typeface="Cambria Math" panose="02040503050406030204" pitchFamily="18" charset="0"/>
                                          </a:rPr>
                                        </m:ctrlPr>
                                      </m:sSubPr>
                                      <m:e>
                                        <m:r>
                                          <a:rPr lang="de-DE" sz="1600" b="0" noProof="0" smtClean="0">
                                            <a:latin typeface="Cambria Math" panose="02040503050406030204" pitchFamily="18" charset="0"/>
                                          </a:rPr>
                                          <m:t>𝑓</m:t>
                                        </m:r>
                                      </m:e>
                                      <m:sub>
                                        <m:r>
                                          <a:rPr lang="de-DE" sz="1600" b="0" noProof="0" smtClean="0">
                                            <a:latin typeface="Cambria Math" panose="02040503050406030204" pitchFamily="18" charset="0"/>
                                          </a:rPr>
                                          <m:t>𝑠</m:t>
                                        </m:r>
                                      </m:sub>
                                    </m:sSub>
                                  </m:den>
                                </m:f>
                                <m:r>
                                  <a:rPr lang="de-DE" sz="1600" b="0" noProof="0" smtClean="0">
                                    <a:latin typeface="Cambria Math" panose="02040503050406030204" pitchFamily="18" charset="0"/>
                                  </a:rPr>
                                  <m:t> </m:t>
                                </m:r>
                                <m:d>
                                  <m:dPr>
                                    <m:ctrlPr>
                                      <a:rPr lang="de-DE" sz="1600" b="0" i="1" noProof="0" smtClean="0">
                                        <a:latin typeface="Cambria Math" panose="02040503050406030204" pitchFamily="18" charset="0"/>
                                      </a:rPr>
                                    </m:ctrlPr>
                                  </m:dPr>
                                  <m:e>
                                    <m:r>
                                      <m:rPr>
                                        <m:sty m:val="p"/>
                                      </m:rPr>
                                      <a:rPr lang="de-DE" sz="1600" b="0" smtClean="0">
                                        <a:latin typeface="Cambria Math" panose="02040503050406030204" pitchFamily="18" charset="0"/>
                                      </a:rPr>
                                      <m:t>Preamble</m:t>
                                    </m:r>
                                    <m:r>
                                      <a:rPr lang="de-DE" sz="1600" b="0" smtClean="0">
                                        <a:latin typeface="Cambria Math" panose="02040503050406030204" pitchFamily="18" charset="0"/>
                                      </a:rPr>
                                      <m:t> </m:t>
                                    </m:r>
                                    <m:r>
                                      <m:rPr>
                                        <m:sty m:val="p"/>
                                      </m:rPr>
                                      <a:rPr lang="de-DE" sz="1600" b="0" smtClean="0">
                                        <a:latin typeface="Cambria Math" panose="02040503050406030204" pitchFamily="18" charset="0"/>
                                      </a:rPr>
                                      <m:t>field</m:t>
                                    </m:r>
                                    <m:r>
                                      <a:rPr lang="de-DE" sz="1600" b="0" smtClean="0">
                                        <a:latin typeface="Cambria Math" panose="02040503050406030204" pitchFamily="18" charset="0"/>
                                      </a:rPr>
                                      <m:t> </m:t>
                                    </m:r>
                                    <m:r>
                                      <m:rPr>
                                        <m:sty m:val="p"/>
                                      </m:rPr>
                                      <a:rPr lang="de-DE" sz="1600" b="0" smtClean="0">
                                        <a:latin typeface="Cambria Math" panose="02040503050406030204" pitchFamily="18" charset="0"/>
                                      </a:rPr>
                                      <m:t>length</m:t>
                                    </m:r>
                                    <m:r>
                                      <a:rPr lang="es-ES" sz="1600" b="0" i="0" smtClean="0">
                                        <a:latin typeface="Cambria Math" panose="02040503050406030204" pitchFamily="18" charset="0"/>
                                      </a:rPr>
                                      <m:t>+</m:t>
                                    </m:r>
                                    <m:r>
                                      <m:rPr>
                                        <m:sty m:val="p"/>
                                      </m:rPr>
                                      <a:rPr lang="es-ES" sz="1600" b="0" i="0" smtClean="0">
                                        <a:latin typeface="Cambria Math" panose="02040503050406030204" pitchFamily="18" charset="0"/>
                                      </a:rPr>
                                      <m:t>Data</m:t>
                                    </m:r>
                                    <m:r>
                                      <a:rPr lang="es-ES" sz="1600" b="0" i="0" smtClean="0">
                                        <a:latin typeface="Cambria Math" panose="02040503050406030204" pitchFamily="18" charset="0"/>
                                      </a:rPr>
                                      <m:t> </m:t>
                                    </m:r>
                                    <m:r>
                                      <m:rPr>
                                        <m:sty m:val="p"/>
                                      </m:rPr>
                                      <a:rPr lang="es-ES" sz="1600" b="0" i="0" smtClean="0">
                                        <a:latin typeface="Cambria Math" panose="02040503050406030204" pitchFamily="18" charset="0"/>
                                      </a:rPr>
                                      <m:t>localization</m:t>
                                    </m:r>
                                    <m:r>
                                      <a:rPr lang="de-DE" sz="1600" b="0" smtClean="0">
                                        <a:latin typeface="Cambria Math" panose="02040503050406030204" pitchFamily="18" charset="0"/>
                                      </a:rPr>
                                      <m:t> </m:t>
                                    </m:r>
                                    <m:r>
                                      <m:rPr>
                                        <m:sty m:val="p"/>
                                      </m:rPr>
                                      <a:rPr lang="de-DE" sz="1600" b="0" smtClean="0">
                                        <a:latin typeface="Cambria Math" panose="02040503050406030204" pitchFamily="18" charset="0"/>
                                      </a:rPr>
                                      <m:t>length</m:t>
                                    </m:r>
                                  </m:e>
                                </m:d>
                                <m:r>
                                  <a:rPr lang="es-ES" sz="1600" b="0" i="0" noProof="0" smtClean="0">
                                    <a:latin typeface="Cambria Math" panose="02040503050406030204" pitchFamily="18" charset="0"/>
                                  </a:rPr>
                                  <m:t>+</m:t>
                                </m:r>
                                <m:r>
                                  <m:rPr>
                                    <m:sty m:val="p"/>
                                  </m:rPr>
                                  <a:rPr lang="es-ES" sz="1600" b="0" i="0" noProof="0" smtClean="0">
                                    <a:latin typeface="Cambria Math" panose="02040503050406030204" pitchFamily="18" charset="0"/>
                                  </a:rPr>
                                  <m:t>Idle</m:t>
                                </m:r>
                                <m:r>
                                  <a:rPr lang="es-ES" sz="1600" b="0" i="0" noProof="0" smtClean="0">
                                    <a:latin typeface="Cambria Math" panose="02040503050406030204" pitchFamily="18" charset="0"/>
                                  </a:rPr>
                                  <m:t> </m:t>
                                </m:r>
                                <m:r>
                                  <m:rPr>
                                    <m:sty m:val="p"/>
                                  </m:rPr>
                                  <a:rPr lang="es-ES" sz="1600" b="0" i="0" noProof="0" smtClean="0">
                                    <a:latin typeface="Cambria Math" panose="02040503050406030204" pitchFamily="18" charset="0"/>
                                  </a:rPr>
                                  <m:t>Time</m:t>
                                </m:r>
                              </m:oMath>
                            </m:oMathPara>
                          </a14:m>
                          <a:endParaRPr lang="LID4096" sz="1600" b="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noProof="0" dirty="0"/>
                            <a:t>(1)</a:t>
                          </a:r>
                        </a:p>
                      </a:txBody>
                      <a:tcPr anchor="ctr">
                        <a:solidFill>
                          <a:srgbClr val="DAE3F3"/>
                        </a:solidFill>
                      </a:tcPr>
                    </a:tc>
                    <a:extLst>
                      <a:ext uri="{0D108BD9-81ED-4DB2-BD59-A6C34878D82A}">
                        <a16:rowId xmlns:a16="http://schemas.microsoft.com/office/drawing/2014/main" val="1751272900"/>
                      </a:ext>
                    </a:extLst>
                  </a:tr>
                  <a:tr h="370840">
                    <a:tc>
                      <a:txBody>
                        <a:bodyPr/>
                        <a:lstStyle/>
                        <a:p>
                          <a14:m>
                            <m:oMath xmlns:m="http://schemas.openxmlformats.org/officeDocument/2006/math">
                              <m:sSub>
                                <m:sSubPr>
                                  <m:ctrlPr>
                                    <a:rPr lang="en-GB" sz="1600" i="1" smtClean="0">
                                      <a:latin typeface="Cambria Math" panose="02040503050406030204" pitchFamily="18" charset="0"/>
                                    </a:rPr>
                                  </m:ctrlPr>
                                </m:sSubPr>
                                <m:e>
                                  <m:r>
                                    <a:rPr lang="en-GB" sz="1600">
                                      <a:latin typeface="Cambria Math" panose="02040503050406030204" pitchFamily="18" charset="0"/>
                                    </a:rPr>
                                    <m:t>𝑇</m:t>
                                  </m:r>
                                </m:e>
                                <m:sub>
                                  <m:r>
                                    <m:rPr>
                                      <m:sty m:val="p"/>
                                    </m:rPr>
                                    <a:rPr lang="de-DE" sz="1600">
                                      <a:latin typeface="Cambria Math" panose="02040503050406030204" pitchFamily="18" charset="0"/>
                                    </a:rPr>
                                    <m:t>c</m:t>
                                  </m:r>
                                  <m:r>
                                    <m:rPr>
                                      <m:sty m:val="p"/>
                                    </m:rPr>
                                    <a:rPr lang="de-DE" sz="1600" b="0" smtClean="0">
                                      <a:latin typeface="Cambria Math" panose="02040503050406030204" pitchFamily="18" charset="0"/>
                                    </a:rPr>
                                    <m:t>oh</m:t>
                                  </m:r>
                                </m:sub>
                              </m:sSub>
                              <m:r>
                                <a:rPr lang="de-DE" sz="1600" smtClean="0">
                                  <a:latin typeface="Cambria Math" panose="02040503050406030204" pitchFamily="18" charset="0"/>
                                </a:rPr>
                                <m:t>≈</m:t>
                              </m:r>
                              <m:r>
                                <a:rPr lang="en-GB" sz="1600" b="0" smtClean="0">
                                  <a:latin typeface="Cambria Math" panose="02040503050406030204" pitchFamily="18" charset="0"/>
                                </a:rPr>
                                <m:t>6.6 </m:t>
                              </m:r>
                              <m:r>
                                <m:rPr>
                                  <m:sty m:val="p"/>
                                </m:rPr>
                                <a:rPr lang="en-GB" sz="1600" b="0" smtClean="0">
                                  <a:latin typeface="Cambria Math" panose="02040503050406030204" pitchFamily="18" charset="0"/>
                                </a:rPr>
                                <m:t>ms</m:t>
                              </m:r>
                            </m:oMath>
                          </a14:m>
                          <a:r>
                            <a:rPr lang="en-GB" sz="1600" dirty="0"/>
                            <a:t> </a:t>
                          </a:r>
                          <a:endParaRPr lang="LID4096" sz="1600" dirty="0"/>
                        </a:p>
                      </a:txBody>
                      <a:tcPr anchor="ctr">
                        <a:solidFill>
                          <a:schemeClr val="bg1"/>
                        </a:solidFill>
                      </a:tcPr>
                    </a:tc>
                    <a:tc>
                      <a:txBody>
                        <a:bodyPr/>
                        <a:lstStyle/>
                        <a:p>
                          <a14:m>
                            <m:oMath xmlns:m="http://schemas.openxmlformats.org/officeDocument/2006/math">
                              <m:rad>
                                <m:radPr>
                                  <m:degHide m:val="on"/>
                                  <m:ctrlPr>
                                    <a:rPr lang="de-DE" sz="1600" b="0" i="1" smtClean="0">
                                      <a:latin typeface="Cambria Math" panose="02040503050406030204" pitchFamily="18" charset="0"/>
                                    </a:rPr>
                                  </m:ctrlPr>
                                </m:radPr>
                                <m:deg/>
                                <m:e>
                                  <m:f>
                                    <m:fPr>
                                      <m:ctrlPr>
                                        <a:rPr lang="de-DE" sz="1600" b="0" i="1" smtClean="0">
                                          <a:latin typeface="Cambria Math" panose="02040503050406030204" pitchFamily="18" charset="0"/>
                                        </a:rPr>
                                      </m:ctrlPr>
                                    </m:fPr>
                                    <m:num>
                                      <m:r>
                                        <a:rPr lang="de-DE" sz="1600" b="0" smtClean="0">
                                          <a:latin typeface="Cambria Math" panose="02040503050406030204" pitchFamily="18" charset="0"/>
                                        </a:rPr>
                                        <m:t>9</m:t>
                                      </m:r>
                                    </m:num>
                                    <m:den>
                                      <m:r>
                                        <a:rPr lang="de-DE" sz="1600" b="0" smtClean="0">
                                          <a:latin typeface="Cambria Math" panose="02040503050406030204" pitchFamily="18" charset="0"/>
                                        </a:rPr>
                                        <m:t>16</m:t>
                                      </m:r>
                                      <m:r>
                                        <a:rPr lang="de-DE" sz="1600" b="0" smtClean="0">
                                          <a:latin typeface="Cambria Math" panose="02040503050406030204" pitchFamily="18" charset="0"/>
                                        </a:rPr>
                                        <m:t>𝜋</m:t>
                                      </m:r>
                                    </m:den>
                                  </m:f>
                                </m:e>
                              </m:rad>
                              <m:f>
                                <m:fPr>
                                  <m:ctrlPr>
                                    <a:rPr lang="de-DE" sz="1600" b="0" i="1" smtClean="0">
                                      <a:latin typeface="Cambria Math" panose="02040503050406030204" pitchFamily="18" charset="0"/>
                                    </a:rPr>
                                  </m:ctrlPr>
                                </m:fPr>
                                <m:num>
                                  <m:r>
                                    <a:rPr lang="de-DE" sz="1600" b="0" smtClean="0">
                                      <a:latin typeface="Cambria Math" panose="02040503050406030204" pitchFamily="18" charset="0"/>
                                    </a:rPr>
                                    <m:t>1</m:t>
                                  </m:r>
                                </m:num>
                                <m:den>
                                  <m:sSub>
                                    <m:sSubPr>
                                      <m:ctrlPr>
                                        <a:rPr lang="de-DE" sz="1600" i="1" smtClean="0">
                                          <a:latin typeface="Cambria Math" panose="02040503050406030204" pitchFamily="18" charset="0"/>
                                        </a:rPr>
                                      </m:ctrlPr>
                                    </m:sSubPr>
                                    <m:e>
                                      <m:r>
                                        <a:rPr lang="de-DE" sz="1600" b="0" smtClean="0">
                                          <a:latin typeface="Cambria Math" panose="02040503050406030204" pitchFamily="18" charset="0"/>
                                        </a:rPr>
                                        <m:t>𝜈</m:t>
                                      </m:r>
                                    </m:e>
                                    <m:sub>
                                      <m:r>
                                        <m:rPr>
                                          <m:sty m:val="p"/>
                                        </m:rPr>
                                        <a:rPr lang="de-DE" sz="1600" b="0" smtClean="0">
                                          <a:latin typeface="Cambria Math" panose="02040503050406030204" pitchFamily="18" charset="0"/>
                                        </a:rPr>
                                        <m:t>max</m:t>
                                      </m:r>
                                    </m:sub>
                                  </m:sSub>
                                </m:den>
                              </m:f>
                            </m:oMath>
                          </a14:m>
                          <a:r>
                            <a:rPr lang="de-DE" sz="1600" dirty="0"/>
                            <a:t>,    </a:t>
                          </a:r>
                          <a14:m>
                            <m:oMath xmlns:m="http://schemas.openxmlformats.org/officeDocument/2006/math">
                              <m:sSub>
                                <m:sSubPr>
                                  <m:ctrlPr>
                                    <a:rPr lang="de-DE" sz="1600" i="1">
                                      <a:latin typeface="Cambria Math" panose="02040503050406030204" pitchFamily="18" charset="0"/>
                                    </a:rPr>
                                  </m:ctrlPr>
                                </m:sSubPr>
                                <m:e>
                                  <m:r>
                                    <a:rPr lang="de-DE" sz="1600">
                                      <a:latin typeface="Cambria Math" panose="02040503050406030204" pitchFamily="18" charset="0"/>
                                    </a:rPr>
                                    <m:t>𝜈</m:t>
                                  </m:r>
                                </m:e>
                                <m:sub>
                                  <m:r>
                                    <m:rPr>
                                      <m:sty m:val="p"/>
                                    </m:rPr>
                                    <a:rPr lang="de-DE" sz="1600">
                                      <a:latin typeface="Cambria Math" panose="02040503050406030204" pitchFamily="18" charset="0"/>
                                    </a:rPr>
                                    <m:t>max</m:t>
                                  </m:r>
                                </m:sub>
                              </m:sSub>
                              <m:r>
                                <a:rPr lang="de-DE" sz="1600" b="0" smtClean="0">
                                  <a:latin typeface="Cambria Math" panose="02040503050406030204" pitchFamily="18" charset="0"/>
                                </a:rPr>
                                <m:t>=</m:t>
                              </m:r>
                              <m:r>
                                <a:rPr lang="de-DE" sz="1600" b="0" smtClean="0">
                                  <a:latin typeface="Cambria Math" panose="02040503050406030204" pitchFamily="18" charset="0"/>
                                </a:rPr>
                                <m:t>𝑣</m:t>
                              </m:r>
                              <m:f>
                                <m:fPr>
                                  <m:ctrlPr>
                                    <a:rPr lang="de-DE" sz="1600" b="0" i="1" smtClean="0">
                                      <a:latin typeface="Cambria Math" panose="02040503050406030204" pitchFamily="18" charset="0"/>
                                    </a:rPr>
                                  </m:ctrlPr>
                                </m:fPr>
                                <m:num>
                                  <m:sSub>
                                    <m:sSubPr>
                                      <m:ctrlPr>
                                        <a:rPr lang="de-DE" sz="1600" b="0" i="1" smtClean="0">
                                          <a:latin typeface="Cambria Math" panose="02040503050406030204" pitchFamily="18" charset="0"/>
                                        </a:rPr>
                                      </m:ctrlPr>
                                    </m:sSubPr>
                                    <m:e>
                                      <m:r>
                                        <a:rPr lang="de-DE" sz="1600" b="0" smtClean="0">
                                          <a:latin typeface="Cambria Math" panose="02040503050406030204" pitchFamily="18" charset="0"/>
                                        </a:rPr>
                                        <m:t>𝑓</m:t>
                                      </m:r>
                                    </m:e>
                                    <m:sub>
                                      <m:r>
                                        <a:rPr lang="de-DE" sz="1600" b="0" smtClean="0">
                                          <a:latin typeface="Cambria Math" panose="02040503050406030204" pitchFamily="18" charset="0"/>
                                        </a:rPr>
                                        <m:t>𝑐</m:t>
                                      </m:r>
                                    </m:sub>
                                  </m:sSub>
                                </m:num>
                                <m:den>
                                  <m:r>
                                    <a:rPr lang="de-DE" sz="1600" b="0" smtClean="0">
                                      <a:latin typeface="Cambria Math" panose="02040503050406030204" pitchFamily="18" charset="0"/>
                                    </a:rPr>
                                    <m:t>𝑐</m:t>
                                  </m:r>
                                </m:den>
                              </m:f>
                            </m:oMath>
                          </a14:m>
                          <a:r>
                            <a:rPr lang="de-DE" sz="1600" dirty="0"/>
                            <a:t>    [1]</a:t>
                          </a:r>
                        </a:p>
                        <a:p>
                          <a:pPr/>
                          <a14:m>
                            <m:oMathPara xmlns:m="http://schemas.openxmlformats.org/officeDocument/2006/math">
                              <m:oMathParaPr>
                                <m:jc m:val="centerGroup"/>
                              </m:oMathParaPr>
                              <m:oMath xmlns:m="http://schemas.openxmlformats.org/officeDocument/2006/math">
                                <m:r>
                                  <a:rPr lang="en-GB" sz="1600" b="0" smtClean="0">
                                    <a:latin typeface="Cambria Math" panose="02040503050406030204" pitchFamily="18" charset="0"/>
                                  </a:rPr>
                                  <m:t>         </m:t>
                                </m:r>
                              </m:oMath>
                            </m:oMathPara>
                          </a14:m>
                          <a:endParaRPr lang="LID4096" sz="1600" dirty="0"/>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(2)</a:t>
                          </a:r>
                        </a:p>
                      </a:txBody>
                      <a:tcPr anchor="ctr">
                        <a:solidFill>
                          <a:schemeClr val="bg1"/>
                        </a:solidFill>
                      </a:tcPr>
                    </a:tc>
                    <a:extLst>
                      <a:ext uri="{0D108BD9-81ED-4DB2-BD59-A6C34878D82A}">
                        <a16:rowId xmlns:a16="http://schemas.microsoft.com/office/drawing/2014/main" val="19083428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GB" sz="1600" i="1" smtClean="0">
                                      <a:latin typeface="Cambria Math" panose="02040503050406030204" pitchFamily="18" charset="0"/>
                                    </a:rPr>
                                  </m:ctrlPr>
                                </m:sSubPr>
                                <m:e>
                                  <m:r>
                                    <a:rPr lang="en-GB" sz="1600">
                                      <a:latin typeface="Cambria Math" panose="02040503050406030204" pitchFamily="18" charset="0"/>
                                    </a:rPr>
                                    <m:t>𝑇</m:t>
                                  </m:r>
                                </m:e>
                                <m:sub>
                                  <m:r>
                                    <m:rPr>
                                      <m:sty m:val="p"/>
                                    </m:rPr>
                                    <a:rPr lang="de-DE" sz="1600">
                                      <a:latin typeface="Cambria Math" panose="02040503050406030204" pitchFamily="18" charset="0"/>
                                    </a:rPr>
                                    <m:t>loc</m:t>
                                  </m:r>
                                </m:sub>
                              </m:sSub>
                            </m:oMath>
                          </a14:m>
                          <a:r>
                            <a:rPr lang="en-GB" sz="1600" dirty="0"/>
                            <a:t> </a:t>
                          </a:r>
                          <a:endParaRPr lang="LID4096" sz="160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a:t> </a:t>
                          </a:r>
                          <a14:m>
                            <m:oMath xmlns:m="http://schemas.openxmlformats.org/officeDocument/2006/math">
                              <m:sSub>
                                <m:sSubPr>
                                  <m:ctrlPr>
                                    <a:rPr lang="en-GB" sz="1600" b="0" i="1" noProof="0" smtClean="0">
                                      <a:latin typeface="Cambria Math" panose="02040503050406030204" pitchFamily="18" charset="0"/>
                                    </a:rPr>
                                  </m:ctrlPr>
                                </m:sSubPr>
                                <m:e>
                                  <m:sSub>
                                    <m:sSubPr>
                                      <m:ctrlPr>
                                        <a:rPr lang="en-GB" sz="1600" i="1">
                                          <a:latin typeface="Cambria Math" panose="02040503050406030204" pitchFamily="18" charset="0"/>
                                        </a:rPr>
                                      </m:ctrlPr>
                                    </m:sSubPr>
                                    <m:e>
                                      <m:r>
                                        <a:rPr lang="en-GB" sz="1600">
                                          <a:latin typeface="Cambria Math" panose="02040503050406030204" pitchFamily="18" charset="0"/>
                                        </a:rPr>
                                        <m:t>𝑇</m:t>
                                      </m:r>
                                    </m:e>
                                    <m:sub>
                                      <m:r>
                                        <a:rPr lang="de-DE" sz="1600" b="0" smtClean="0">
                                          <a:latin typeface="Cambria Math" panose="02040503050406030204" pitchFamily="18" charset="0"/>
                                        </a:rPr>
                                        <m:t>𝑥</m:t>
                                      </m:r>
                                    </m:sub>
                                  </m:sSub>
                                  <m:r>
                                    <a:rPr lang="de-DE" sz="1600" smtClean="0">
                                      <a:latin typeface="Cambria Math" panose="02040503050406030204" pitchFamily="18" charset="0"/>
                                    </a:rPr>
                                    <m:t>×</m:t>
                                  </m:r>
                                  <m:sSub>
                                    <m:sSubPr>
                                      <m:ctrlPr>
                                        <a:rPr lang="en-GB" sz="1600" i="1">
                                          <a:latin typeface="Cambria Math" panose="02040503050406030204" pitchFamily="18" charset="0"/>
                                        </a:rPr>
                                      </m:ctrlPr>
                                    </m:sSubPr>
                                    <m:e>
                                      <m:r>
                                        <a:rPr lang="en-GB" sz="1600">
                                          <a:latin typeface="Cambria Math" panose="02040503050406030204" pitchFamily="18" charset="0"/>
                                        </a:rPr>
                                        <m:t>𝑇</m:t>
                                      </m:r>
                                    </m:e>
                                    <m:sub>
                                      <m:r>
                                        <a:rPr lang="de-DE" sz="1600">
                                          <a:latin typeface="Cambria Math" panose="02040503050406030204" pitchFamily="18" charset="0"/>
                                        </a:rPr>
                                        <m:t>𝑦</m:t>
                                      </m:r>
                                    </m:sub>
                                  </m:sSub>
                                  <m:r>
                                    <a:rPr lang="de-DE" sz="1600" smtClean="0">
                                      <a:latin typeface="Cambria Math" panose="02040503050406030204" pitchFamily="18" charset="0"/>
                                    </a:rPr>
                                    <m:t>×</m:t>
                                  </m:r>
                                  <m:r>
                                    <a:rPr lang="en-GB" sz="1600" b="0" noProof="0" smtClean="0">
                                      <a:latin typeface="Cambria Math" panose="02040503050406030204" pitchFamily="18" charset="0"/>
                                    </a:rPr>
                                    <m:t>𝑇</m:t>
                                  </m:r>
                                </m:e>
                                <m:sub>
                                  <m:r>
                                    <m:rPr>
                                      <m:sty m:val="p"/>
                                    </m:rPr>
                                    <a:rPr lang="de-DE" sz="1600" b="0" noProof="0" smtClean="0">
                                      <a:latin typeface="Cambria Math" panose="02040503050406030204" pitchFamily="18" charset="0"/>
                                    </a:rPr>
                                    <m:t>PPDU</m:t>
                                  </m:r>
                                  <m:r>
                                    <a:rPr lang="de-DE" sz="1600" b="0" noProof="0" smtClean="0">
                                      <a:latin typeface="Cambria Math" panose="02040503050406030204" pitchFamily="18" charset="0"/>
                                    </a:rPr>
                                    <m:t>−</m:t>
                                  </m:r>
                                  <m:r>
                                    <m:rPr>
                                      <m:sty m:val="p"/>
                                    </m:rPr>
                                    <a:rPr lang="de-DE" sz="1600" b="0" noProof="0" smtClean="0">
                                      <a:latin typeface="Cambria Math" panose="02040503050406030204" pitchFamily="18" charset="0"/>
                                    </a:rPr>
                                    <m:t>loc</m:t>
                                  </m:r>
                                </m:sub>
                              </m:sSub>
                            </m:oMath>
                          </a14:m>
                          <a:endParaRPr lang="LID4096" sz="1600" dirty="0"/>
                        </a:p>
                      </a:txBody>
                      <a:tcPr anchor="ctr">
                        <a:solidFill>
                          <a:srgbClr val="DAE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(3)</a:t>
                          </a:r>
                        </a:p>
                      </a:txBody>
                      <a:tcPr anchor="ctr">
                        <a:solidFill>
                          <a:srgbClr val="DAE3F3"/>
                        </a:solidFill>
                      </a:tcPr>
                    </a:tc>
                    <a:extLst>
                      <a:ext uri="{0D108BD9-81ED-4DB2-BD59-A6C34878D82A}">
                        <a16:rowId xmlns:a16="http://schemas.microsoft.com/office/drawing/2014/main" val="1268642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𝑁</m:t>
                                  </m:r>
                                </m:e>
                                <m:sub>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𝑇</m:t>
                                      </m:r>
                                    </m:e>
                                    <m:sub>
                                      <m:r>
                                        <a:rPr lang="es-ES" sz="1600" b="0" i="1" noProof="0" smtClean="0">
                                          <a:latin typeface="Cambria Math" panose="02040503050406030204" pitchFamily="18" charset="0"/>
                                          <a:ea typeface="Cambria Math" panose="02040503050406030204" pitchFamily="18" charset="0"/>
                                        </a:rPr>
                                        <m:t>𝑥</m:t>
                                      </m:r>
                                    </m:sub>
                                  </m:sSub>
                                  <m:r>
                                    <m:rPr>
                                      <m:sty m:val="p"/>
                                    </m:rPr>
                                    <a:rPr lang="de-DE" sz="1600" b="0" i="0" noProof="0" smtClean="0">
                                      <a:latin typeface="Cambria Math" panose="02040503050406030204" pitchFamily="18" charset="0"/>
                                      <a:ea typeface="Cambria Math" panose="02040503050406030204" pitchFamily="18" charset="0"/>
                                    </a:rPr>
                                    <m:t>max</m:t>
                                  </m:r>
                                </m:sub>
                              </m:sSub>
                              <m:r>
                                <a:rPr lang="es-ES" sz="1600" b="0" i="1" noProof="0" smtClean="0">
                                  <a:latin typeface="Cambria Math" panose="02040503050406030204" pitchFamily="18" charset="0"/>
                                  <a:ea typeface="Cambria Math" panose="02040503050406030204" pitchFamily="18" charset="0"/>
                                </a:rPr>
                                <m:t>=</m:t>
                              </m:r>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𝑁</m:t>
                                  </m:r>
                                </m:e>
                                <m:sub>
                                  <m:sSub>
                                    <m:sSubPr>
                                      <m:ctrlPr>
                                        <a:rPr lang="en-GB" sz="1600" b="0" i="1" noProof="0" smtClean="0">
                                          <a:latin typeface="Cambria Math" panose="02040503050406030204" pitchFamily="18" charset="0"/>
                                          <a:ea typeface="Cambria Math" panose="02040503050406030204" pitchFamily="18" charset="0"/>
                                        </a:rPr>
                                      </m:ctrlPr>
                                    </m:sSubPr>
                                    <m:e>
                                      <m:r>
                                        <a:rPr lang="es-ES" sz="1600" b="0" i="1" noProof="0" smtClean="0">
                                          <a:latin typeface="Cambria Math" panose="02040503050406030204" pitchFamily="18" charset="0"/>
                                          <a:ea typeface="Cambria Math" panose="02040503050406030204" pitchFamily="18" charset="0"/>
                                        </a:rPr>
                                        <m:t>𝑇</m:t>
                                      </m:r>
                                    </m:e>
                                    <m:sub>
                                      <m:r>
                                        <a:rPr lang="es-ES" sz="1600" b="0" i="1" noProof="0" smtClean="0">
                                          <a:latin typeface="Cambria Math" panose="02040503050406030204" pitchFamily="18" charset="0"/>
                                          <a:ea typeface="Cambria Math" panose="02040503050406030204" pitchFamily="18" charset="0"/>
                                        </a:rPr>
                                        <m:t>𝑦</m:t>
                                      </m:r>
                                    </m:sub>
                                  </m:sSub>
                                  <m:r>
                                    <m:rPr>
                                      <m:sty m:val="p"/>
                                    </m:rPr>
                                    <a:rPr lang="de-DE" sz="1600" b="0" i="0" noProof="0" smtClean="0">
                                      <a:latin typeface="Cambria Math" panose="02040503050406030204" pitchFamily="18" charset="0"/>
                                      <a:ea typeface="Cambria Math" panose="02040503050406030204" pitchFamily="18" charset="0"/>
                                    </a:rPr>
                                    <m:t>max</m:t>
                                  </m:r>
                                </m:sub>
                              </m:sSub>
                              <m:r>
                                <a:rPr lang="en-GB" sz="1600" b="0" i="1" smtClean="0">
                                  <a:latin typeface="Cambria Math" panose="02040503050406030204" pitchFamily="18" charset="0"/>
                                </a:rPr>
                                <m:t>=</m:t>
                              </m:r>
                              <m:r>
                                <a:rPr lang="en-GB" sz="1600" b="0" i="0" smtClean="0">
                                  <a:latin typeface="Cambria Math" panose="02040503050406030204" pitchFamily="18" charset="0"/>
                                </a:rPr>
                                <m:t>17</m:t>
                              </m:r>
                            </m:oMath>
                          </a14:m>
                          <a:r>
                            <a:rPr lang="en-GB" sz="1600" dirty="0"/>
                            <a:t> </a:t>
                          </a:r>
                          <a:endParaRPr lang="LID4096" sz="1600" dirty="0"/>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ad>
                                <m:radPr>
                                  <m:degHide m:val="on"/>
                                  <m:ctrlPr>
                                    <a:rPr lang="de-DE" sz="1600" i="1" smtClean="0">
                                      <a:latin typeface="Cambria Math" panose="02040503050406030204" pitchFamily="18" charset="0"/>
                                    </a:rPr>
                                  </m:ctrlPr>
                                </m:radPr>
                                <m:deg/>
                                <m:e>
                                  <m:f>
                                    <m:fPr>
                                      <m:ctrlPr>
                                        <a:rPr lang="de-DE"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a:rPr lang="en-GB" sz="1600">
                                              <a:latin typeface="Cambria Math" panose="02040503050406030204" pitchFamily="18" charset="0"/>
                                            </a:rPr>
                                            <m:t>𝑇</m:t>
                                          </m:r>
                                        </m:e>
                                        <m:sub>
                                          <m:r>
                                            <m:rPr>
                                              <m:sty m:val="p"/>
                                            </m:rPr>
                                            <a:rPr lang="en-GB" sz="1600" b="0" i="0" smtClean="0">
                                              <a:latin typeface="Cambria Math" panose="02040503050406030204" pitchFamily="18" charset="0"/>
                                            </a:rPr>
                                            <m:t>coh</m:t>
                                          </m:r>
                                        </m:sub>
                                      </m:sSub>
                                    </m:num>
                                    <m:den>
                                      <m:sSub>
                                        <m:sSubPr>
                                          <m:ctrlPr>
                                            <a:rPr lang="en-GB" sz="1600" b="0" i="1" noProof="0" smtClean="0">
                                              <a:latin typeface="Cambria Math" panose="02040503050406030204" pitchFamily="18" charset="0"/>
                                            </a:rPr>
                                          </m:ctrlPr>
                                        </m:sSubPr>
                                        <m:e>
                                          <m:r>
                                            <a:rPr lang="en-GB" sz="1600" b="0" noProof="0" smtClean="0">
                                              <a:latin typeface="Cambria Math" panose="02040503050406030204" pitchFamily="18" charset="0"/>
                                            </a:rPr>
                                            <m:t>𝑇</m:t>
                                          </m:r>
                                        </m:e>
                                        <m:sub>
                                          <m:r>
                                            <m:rPr>
                                              <m:sty m:val="p"/>
                                            </m:rPr>
                                            <a:rPr lang="de-DE" sz="1600" b="0" noProof="0" smtClean="0">
                                              <a:latin typeface="Cambria Math" panose="02040503050406030204" pitchFamily="18" charset="0"/>
                                            </a:rPr>
                                            <m:t>PPDU</m:t>
                                          </m:r>
                                          <m:r>
                                            <a:rPr lang="de-DE" sz="1600" b="0" noProof="0" smtClean="0">
                                              <a:latin typeface="Cambria Math" panose="02040503050406030204" pitchFamily="18" charset="0"/>
                                            </a:rPr>
                                            <m:t>−</m:t>
                                          </m:r>
                                          <m:r>
                                            <m:rPr>
                                              <m:sty m:val="p"/>
                                            </m:rPr>
                                            <a:rPr lang="de-DE" sz="1600" b="0" noProof="0" smtClean="0">
                                              <a:latin typeface="Cambria Math" panose="02040503050406030204" pitchFamily="18" charset="0"/>
                                            </a:rPr>
                                            <m:t>loc</m:t>
                                          </m:r>
                                        </m:sub>
                                      </m:sSub>
                                    </m:den>
                                  </m:f>
                                </m:e>
                              </m:rad>
                            </m:oMath>
                          </a14:m>
                          <a:r>
                            <a:rPr lang="en-GB" sz="1600" dirty="0"/>
                            <a:t> </a:t>
                          </a:r>
                          <a:endParaRPr lang="LID4096" sz="1600" dirty="0"/>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(4)</a:t>
                          </a:r>
                        </a:p>
                      </a:txBody>
                      <a:tcPr anchor="ctr">
                        <a:solidFill>
                          <a:schemeClr val="bg1"/>
                        </a:solidFill>
                      </a:tcPr>
                    </a:tc>
                    <a:extLst>
                      <a:ext uri="{0D108BD9-81ED-4DB2-BD59-A6C34878D82A}">
                        <a16:rowId xmlns:a16="http://schemas.microsoft.com/office/drawing/2014/main" val="2877972913"/>
                      </a:ext>
                    </a:extLst>
                  </a:tr>
                </a:tbl>
              </a:graphicData>
            </a:graphic>
          </p:graphicFrame>
        </mc:Choice>
        <mc:Fallback xmlns="">
          <p:graphicFrame>
            <p:nvGraphicFramePr>
              <p:cNvPr id="52" name="Table 51">
                <a:extLst>
                  <a:ext uri="{FF2B5EF4-FFF2-40B4-BE49-F238E27FC236}">
                    <a16:creationId xmlns:a16="http://schemas.microsoft.com/office/drawing/2014/main" id="{B6BE9C2A-0E22-1E4E-0930-AC4CE21E7F54}"/>
                  </a:ext>
                </a:extLst>
              </p:cNvPr>
              <p:cNvGraphicFramePr>
                <a:graphicFrameLocks noGrp="1"/>
              </p:cNvGraphicFramePr>
              <p:nvPr>
                <p:extLst>
                  <p:ext uri="{D42A27DB-BD31-4B8C-83A1-F6EECF244321}">
                    <p14:modId xmlns:p14="http://schemas.microsoft.com/office/powerpoint/2010/main" val="3054354805"/>
                  </p:ext>
                </p:extLst>
              </p:nvPr>
            </p:nvGraphicFramePr>
            <p:xfrm>
              <a:off x="646332" y="3752596"/>
              <a:ext cx="10489521" cy="2382394"/>
            </p:xfrm>
            <a:graphic>
              <a:graphicData uri="http://schemas.openxmlformats.org/drawingml/2006/table">
                <a:tbl>
                  <a:tblPr firstRow="1" bandRow="1">
                    <a:tableStyleId>{2D5ABB26-0587-4C30-8999-92F81FD0307C}</a:tableStyleId>
                  </a:tblPr>
                  <a:tblGrid>
                    <a:gridCol w="2589927">
                      <a:extLst>
                        <a:ext uri="{9D8B030D-6E8A-4147-A177-3AD203B41FA5}">
                          <a16:colId xmlns:a16="http://schemas.microsoft.com/office/drawing/2014/main" val="4235246394"/>
                        </a:ext>
                      </a:extLst>
                    </a:gridCol>
                    <a:gridCol w="7281354">
                      <a:extLst>
                        <a:ext uri="{9D8B030D-6E8A-4147-A177-3AD203B41FA5}">
                          <a16:colId xmlns:a16="http://schemas.microsoft.com/office/drawing/2014/main" val="3252937988"/>
                        </a:ext>
                      </a:extLst>
                    </a:gridCol>
                    <a:gridCol w="618240">
                      <a:extLst>
                        <a:ext uri="{9D8B030D-6E8A-4147-A177-3AD203B41FA5}">
                          <a16:colId xmlns:a16="http://schemas.microsoft.com/office/drawing/2014/main" val="277530133"/>
                        </a:ext>
                      </a:extLst>
                    </a:gridCol>
                  </a:tblGrid>
                  <a:tr h="592328">
                    <a:tc>
                      <a:txBody>
                        <a:bodyPr/>
                        <a:lstStyle/>
                        <a:p>
                          <a:endParaRPr lang="LID4096"/>
                        </a:p>
                      </a:txBody>
                      <a:tcPr anchor="ctr">
                        <a:blipFill>
                          <a:blip r:embed="rId13"/>
                          <a:stretch>
                            <a:fillRect r="-304941" b="-304124"/>
                          </a:stretch>
                        </a:blipFill>
                      </a:tcPr>
                    </a:tc>
                    <a:tc>
                      <a:txBody>
                        <a:bodyPr/>
                        <a:lstStyle/>
                        <a:p>
                          <a:endParaRPr lang="LID4096"/>
                        </a:p>
                      </a:txBody>
                      <a:tcPr anchor="ctr">
                        <a:blipFill>
                          <a:blip r:embed="rId13"/>
                          <a:stretch>
                            <a:fillRect l="-35565" r="-8452" b="-30412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noProof="0" dirty="0"/>
                            <a:t>(1)</a:t>
                          </a:r>
                        </a:p>
                      </a:txBody>
                      <a:tcPr anchor="ctr">
                        <a:solidFill>
                          <a:srgbClr val="DAE3F3"/>
                        </a:solidFill>
                      </a:tcPr>
                    </a:tc>
                    <a:extLst>
                      <a:ext uri="{0D108BD9-81ED-4DB2-BD59-A6C34878D82A}">
                        <a16:rowId xmlns:a16="http://schemas.microsoft.com/office/drawing/2014/main" val="1751272900"/>
                      </a:ext>
                    </a:extLst>
                  </a:tr>
                  <a:tr h="831533">
                    <a:tc>
                      <a:txBody>
                        <a:bodyPr/>
                        <a:lstStyle/>
                        <a:p>
                          <a:endParaRPr lang="LID4096"/>
                        </a:p>
                      </a:txBody>
                      <a:tcPr anchor="ctr">
                        <a:blipFill>
                          <a:blip r:embed="rId13"/>
                          <a:stretch>
                            <a:fillRect t="-70803" r="-304941" b="-115328"/>
                          </a:stretch>
                        </a:blipFill>
                      </a:tcPr>
                    </a:tc>
                    <a:tc>
                      <a:txBody>
                        <a:bodyPr/>
                        <a:lstStyle/>
                        <a:p>
                          <a:endParaRPr lang="LID4096"/>
                        </a:p>
                      </a:txBody>
                      <a:tcPr anchor="ctr">
                        <a:blipFill>
                          <a:blip r:embed="rId13"/>
                          <a:stretch>
                            <a:fillRect l="-35565" t="-70803" r="-8452" b="-115328"/>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(2)</a:t>
                          </a:r>
                        </a:p>
                      </a:txBody>
                      <a:tcPr anchor="ctr">
                        <a:solidFill>
                          <a:schemeClr val="bg1"/>
                        </a:solidFill>
                      </a:tcPr>
                    </a:tc>
                    <a:extLst>
                      <a:ext uri="{0D108BD9-81ED-4DB2-BD59-A6C34878D82A}">
                        <a16:rowId xmlns:a16="http://schemas.microsoft.com/office/drawing/2014/main" val="1908342843"/>
                      </a:ext>
                    </a:extLst>
                  </a:tr>
                  <a:tr h="370840">
                    <a:tc>
                      <a:txBody>
                        <a:bodyPr/>
                        <a:lstStyle/>
                        <a:p>
                          <a:endParaRPr lang="LID4096"/>
                        </a:p>
                      </a:txBody>
                      <a:tcPr anchor="ctr">
                        <a:blipFill>
                          <a:blip r:embed="rId13"/>
                          <a:stretch>
                            <a:fillRect t="-383607" r="-304941" b="-159016"/>
                          </a:stretch>
                        </a:blipFill>
                      </a:tcPr>
                    </a:tc>
                    <a:tc>
                      <a:txBody>
                        <a:bodyPr/>
                        <a:lstStyle/>
                        <a:p>
                          <a:endParaRPr lang="LID4096"/>
                        </a:p>
                      </a:txBody>
                      <a:tcPr anchor="ctr">
                        <a:blipFill>
                          <a:blip r:embed="rId13"/>
                          <a:stretch>
                            <a:fillRect l="-35565" t="-383607" r="-8452" b="-15901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(3)</a:t>
                          </a:r>
                        </a:p>
                      </a:txBody>
                      <a:tcPr anchor="ctr">
                        <a:solidFill>
                          <a:srgbClr val="DAE3F3"/>
                        </a:solidFill>
                      </a:tcPr>
                    </a:tc>
                    <a:extLst>
                      <a:ext uri="{0D108BD9-81ED-4DB2-BD59-A6C34878D82A}">
                        <a16:rowId xmlns:a16="http://schemas.microsoft.com/office/drawing/2014/main" val="1268642005"/>
                      </a:ext>
                    </a:extLst>
                  </a:tr>
                  <a:tr h="587693">
                    <a:tc>
                      <a:txBody>
                        <a:bodyPr/>
                        <a:lstStyle/>
                        <a:p>
                          <a:endParaRPr lang="LID4096"/>
                        </a:p>
                      </a:txBody>
                      <a:tcPr anchor="ctr">
                        <a:blipFill>
                          <a:blip r:embed="rId13"/>
                          <a:stretch>
                            <a:fillRect t="-304124" r="-304941"/>
                          </a:stretch>
                        </a:blipFill>
                      </a:tcPr>
                    </a:tc>
                    <a:tc>
                      <a:txBody>
                        <a:bodyPr/>
                        <a:lstStyle/>
                        <a:p>
                          <a:endParaRPr lang="LID4096"/>
                        </a:p>
                      </a:txBody>
                      <a:tcPr anchor="ctr">
                        <a:blipFill>
                          <a:blip r:embed="rId13"/>
                          <a:stretch>
                            <a:fillRect l="-35565" t="-304124" r="-845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t>(4)</a:t>
                          </a:r>
                        </a:p>
                      </a:txBody>
                      <a:tcPr anchor="ctr">
                        <a:solidFill>
                          <a:schemeClr val="bg1"/>
                        </a:solidFill>
                      </a:tcPr>
                    </a:tc>
                    <a:extLst>
                      <a:ext uri="{0D108BD9-81ED-4DB2-BD59-A6C34878D82A}">
                        <a16:rowId xmlns:a16="http://schemas.microsoft.com/office/drawing/2014/main" val="2877972913"/>
                      </a:ext>
                    </a:extLst>
                  </a:tr>
                </a:tbl>
              </a:graphicData>
            </a:graphic>
          </p:graphicFrame>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F6A6BA7-E28C-99C1-966E-236D55C20EBF}"/>
                  </a:ext>
                </a:extLst>
              </p:cNvPr>
              <p:cNvSpPr txBox="1"/>
              <p:nvPr/>
            </p:nvSpPr>
            <p:spPr>
              <a:xfrm>
                <a:off x="5791830" y="2306413"/>
                <a:ext cx="11144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noProof="0" smtClean="0">
                              <a:latin typeface="Cambria Math" panose="02040503050406030204" pitchFamily="18" charset="0"/>
                            </a:rPr>
                            <m:t>𝑇</m:t>
                          </m:r>
                        </m:e>
                        <m:sub>
                          <m:r>
                            <m:rPr>
                              <m:sty m:val="p"/>
                            </m:rPr>
                            <a:rPr lang="de-DE" b="0" noProof="0" smtClean="0">
                              <a:latin typeface="Cambria Math" panose="02040503050406030204" pitchFamily="18" charset="0"/>
                            </a:rPr>
                            <m:t>PPDU</m:t>
                          </m:r>
                          <m:r>
                            <a:rPr lang="de-DE" b="0" noProof="0" smtClean="0">
                              <a:latin typeface="Cambria Math" panose="02040503050406030204" pitchFamily="18" charset="0"/>
                            </a:rPr>
                            <m:t>−</m:t>
                          </m:r>
                          <m:r>
                            <m:rPr>
                              <m:sty m:val="p"/>
                            </m:rPr>
                            <a:rPr lang="de-DE" b="0" noProof="0" smtClean="0">
                              <a:latin typeface="Cambria Math" panose="02040503050406030204" pitchFamily="18" charset="0"/>
                            </a:rPr>
                            <m:t>loc</m:t>
                          </m:r>
                        </m:sub>
                      </m:sSub>
                    </m:oMath>
                  </m:oMathPara>
                </a14:m>
                <a:endParaRPr lang="LID4096" dirty="0"/>
              </a:p>
            </p:txBody>
          </p:sp>
        </mc:Choice>
        <mc:Fallback xmlns="">
          <p:sp>
            <p:nvSpPr>
              <p:cNvPr id="54" name="TextBox 53">
                <a:extLst>
                  <a:ext uri="{FF2B5EF4-FFF2-40B4-BE49-F238E27FC236}">
                    <a16:creationId xmlns:a16="http://schemas.microsoft.com/office/drawing/2014/main" id="{BF6A6BA7-E28C-99C1-966E-236D55C20EBF}"/>
                  </a:ext>
                </a:extLst>
              </p:cNvPr>
              <p:cNvSpPr txBox="1">
                <a:spLocks noRot="1" noChangeAspect="1" noMove="1" noResize="1" noEditPoints="1" noAdjustHandles="1" noChangeArrowheads="1" noChangeShapeType="1" noTextEdit="1"/>
              </p:cNvSpPr>
              <p:nvPr/>
            </p:nvSpPr>
            <p:spPr>
              <a:xfrm>
                <a:off x="5791830" y="2306413"/>
                <a:ext cx="1114425" cy="369332"/>
              </a:xfrm>
              <a:prstGeom prst="rect">
                <a:avLst/>
              </a:prstGeom>
              <a:blipFill>
                <a:blip r:embed="rId14"/>
                <a:stretch>
                  <a:fillRect b="-163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7FE7E3F-C384-B21E-09DC-E34E1EFDA63F}"/>
                  </a:ext>
                </a:extLst>
              </p:cNvPr>
              <p:cNvSpPr txBox="1"/>
              <p:nvPr/>
            </p:nvSpPr>
            <p:spPr>
              <a:xfrm>
                <a:off x="6027528" y="827065"/>
                <a:ext cx="1799073" cy="394532"/>
              </a:xfrm>
              <a:prstGeom prst="rect">
                <a:avLst/>
              </a:prstGeom>
              <a:noFill/>
            </p:spPr>
            <p:txBody>
              <a:bodyPr wrap="square">
                <a:spAutoFit/>
              </a:bodyPr>
              <a:lstStyle/>
              <a:p>
                <a14:m>
                  <m:oMath xmlns:m="http://schemas.openxmlformats.org/officeDocument/2006/math">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𝑁</m:t>
                        </m:r>
                      </m:e>
                      <m:sub>
                        <m:sSub>
                          <m:sSubPr>
                            <m:ctrlPr>
                              <a:rPr lang="en-GB" b="0" i="1" noProof="0" smtClean="0">
                                <a:latin typeface="Cambria Math" panose="02040503050406030204" pitchFamily="18" charset="0"/>
                                <a:ea typeface="Cambria Math" panose="02040503050406030204" pitchFamily="18" charset="0"/>
                              </a:rPr>
                            </m:ctrlPr>
                          </m:sSubPr>
                          <m:e>
                            <m:r>
                              <a:rPr lang="es-ES" b="0" i="1" noProof="0" smtClean="0">
                                <a:latin typeface="Cambria Math" panose="02040503050406030204" pitchFamily="18" charset="0"/>
                                <a:ea typeface="Cambria Math" panose="02040503050406030204" pitchFamily="18" charset="0"/>
                              </a:rPr>
                              <m:t>𝑇</m:t>
                            </m:r>
                          </m:e>
                          <m:sub>
                            <m:r>
                              <a:rPr lang="es-ES" b="0" i="1" noProof="0" smtClean="0">
                                <a:latin typeface="Cambria Math" panose="02040503050406030204" pitchFamily="18" charset="0"/>
                                <a:ea typeface="Cambria Math" panose="02040503050406030204" pitchFamily="18" charset="0"/>
                              </a:rPr>
                              <m:t>𝑥</m:t>
                            </m:r>
                          </m:sub>
                        </m:sSub>
                      </m:sub>
                    </m:sSub>
                  </m:oMath>
                </a14:m>
                <a:r>
                  <a:rPr lang="en-GB" noProof="0" dirty="0"/>
                  <a:t> snapshots</a:t>
                </a:r>
              </a:p>
            </p:txBody>
          </p:sp>
        </mc:Choice>
        <mc:Fallback xmlns="">
          <p:sp>
            <p:nvSpPr>
              <p:cNvPr id="55" name="TextBox 54">
                <a:extLst>
                  <a:ext uri="{FF2B5EF4-FFF2-40B4-BE49-F238E27FC236}">
                    <a16:creationId xmlns:a16="http://schemas.microsoft.com/office/drawing/2014/main" id="{A7FE7E3F-C384-B21E-09DC-E34E1EFDA63F}"/>
                  </a:ext>
                </a:extLst>
              </p:cNvPr>
              <p:cNvSpPr txBox="1">
                <a:spLocks noRot="1" noChangeAspect="1" noMove="1" noResize="1" noEditPoints="1" noAdjustHandles="1" noChangeArrowheads="1" noChangeShapeType="1" noTextEdit="1"/>
              </p:cNvSpPr>
              <p:nvPr/>
            </p:nvSpPr>
            <p:spPr>
              <a:xfrm>
                <a:off x="6027528" y="827065"/>
                <a:ext cx="1799073" cy="394532"/>
              </a:xfrm>
              <a:prstGeom prst="rect">
                <a:avLst/>
              </a:prstGeom>
              <a:blipFill>
                <a:blip r:embed="rId15"/>
                <a:stretch>
                  <a:fillRect t="-9375" b="-18750"/>
                </a:stretch>
              </a:blipFill>
            </p:spPr>
            <p:txBody>
              <a:bodyPr/>
              <a:lstStyle/>
              <a:p>
                <a:r>
                  <a:rPr lang="LID4096">
                    <a:noFill/>
                  </a:rPr>
                  <a:t> </a:t>
                </a:r>
              </a:p>
            </p:txBody>
          </p:sp>
        </mc:Fallback>
      </mc:AlternateContent>
    </p:spTree>
    <p:extLst>
      <p:ext uri="{BB962C8B-B14F-4D97-AF65-F5344CB8AC3E}">
        <p14:creationId xmlns:p14="http://schemas.microsoft.com/office/powerpoint/2010/main" val="221064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4739</Words>
  <Application>Microsoft Office PowerPoint</Application>
  <PresentationFormat>Widescreen</PresentationFormat>
  <Paragraphs>1082</Paragraphs>
  <Slides>61</Slides>
  <Notes>7</Notes>
  <HiddenSlides>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61</vt:i4>
      </vt:variant>
    </vt:vector>
  </HeadingPairs>
  <TitlesOfParts>
    <vt:vector size="73" baseType="lpstr">
      <vt:lpstr>Aptos</vt:lpstr>
      <vt:lpstr>Arial</vt:lpstr>
      <vt:lpstr>Calibri</vt:lpstr>
      <vt:lpstr>Calibri Light</vt:lpstr>
      <vt:lpstr>Cambria Math</vt:lpstr>
      <vt:lpstr>CMR10</vt:lpstr>
      <vt:lpstr>HelveticaNeue Regular</vt:lpstr>
      <vt:lpstr>NimbusRomNo9L-Medi</vt:lpstr>
      <vt:lpstr>NimbusRomNo9L-Regu</vt:lpstr>
      <vt:lpstr>Times New Roman</vt:lpstr>
      <vt:lpstr>Wingdings</vt:lpstr>
      <vt:lpstr>Office Theme</vt:lpstr>
      <vt:lpstr>PowerPoint Presentation</vt:lpstr>
      <vt:lpstr>Localization Scenario</vt:lpstr>
      <vt:lpstr>Localization 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Motivation: Balancing Overhead - Throughput</vt:lpstr>
      <vt:lpstr>Motivation: Balancing Overhead - Throughput</vt:lpstr>
      <vt:lpstr>Balancing Overhead - Throughput</vt:lpstr>
      <vt:lpstr>SNR evaluation</vt:lpstr>
      <vt:lpstr>Localizing the MU</vt:lpstr>
      <vt:lpstr>Age of Information</vt:lpstr>
      <vt:lpstr>Age of Information</vt:lpstr>
      <vt:lpstr>Balancing Overhead - Throughput</vt:lpstr>
      <vt:lpstr>PowerPoint Presentation</vt:lpstr>
      <vt:lpstr>Approach</vt:lpstr>
      <vt:lpstr>Approach</vt:lpstr>
      <vt:lpstr>Balancing Overhead - Throughput</vt:lpstr>
      <vt:lpstr>Balancing Overhead - Throughput</vt:lpstr>
      <vt:lpstr>Balancing Overhead - Throughput</vt:lpstr>
      <vt:lpstr>Balancing Overhead - Throughput</vt:lpstr>
      <vt:lpstr>Balancing Overhead - Throughput</vt:lpstr>
      <vt:lpstr>PowerPoint Presentation</vt:lpstr>
      <vt:lpstr>Balancing Overhead - Throughput</vt:lpstr>
      <vt:lpstr>Balancing Overhead - Throughput</vt:lpstr>
      <vt:lpstr>Balancing Overhead - Throughput</vt:lpstr>
      <vt:lpstr>PowerPoint Presentation</vt:lpstr>
      <vt:lpstr>PowerPoint Presentation</vt:lpstr>
      <vt:lpstr>PowerPoint Presentation</vt:lpstr>
      <vt:lpstr>PowerPoint Presentation</vt:lpstr>
      <vt:lpstr>Balancing Overhead - Throughput</vt:lpstr>
      <vt:lpstr>PowerPoint Presentation</vt:lpstr>
      <vt:lpstr>Balancing Overhead - Throughput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TU-Pseudonym 7504255944999905</dc:creator>
  <dc:description/>
  <cp:lastModifiedBy>TU-Pseudonym 7504255944999905</cp:lastModifiedBy>
  <cp:revision>131</cp:revision>
  <dcterms:created xsi:type="dcterms:W3CDTF">2022-06-08T07:15:58Z</dcterms:created>
  <dcterms:modified xsi:type="dcterms:W3CDTF">2025-06-06T15:43:55Z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23</vt:i4>
  </property>
</Properties>
</file>